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93" r:id="rId2"/>
    <p:sldId id="309" r:id="rId3"/>
    <p:sldId id="310" r:id="rId4"/>
    <p:sldId id="295" r:id="rId5"/>
    <p:sldId id="311" r:id="rId6"/>
    <p:sldId id="312" r:id="rId7"/>
    <p:sldId id="313" r:id="rId8"/>
    <p:sldId id="300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>
      <p:cViewPr varScale="1">
        <p:scale>
          <a:sx n="78" d="100"/>
          <a:sy n="78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CE603-72C2-461A-93F2-D510312CA79A}" type="datetimeFigureOut">
              <a:rPr lang="cs-CZ" smtClean="0"/>
              <a:t>19.04.2017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28C24-3A0B-4F0D-A9A7-778A04B23C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85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38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95B6-7D3E-4795-BA9C-A72EE57359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15945-A803-4602-9E68-3844CDCA3C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15088" y="1268413"/>
            <a:ext cx="1781175" cy="5207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66800" y="1268413"/>
            <a:ext cx="5195888" cy="5207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CD44E-5DCD-48C8-8EA9-DF87C235D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52A76-57C6-4169-8625-2F0FE587AB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AC91F-1D77-411F-B2A1-E84F463EC0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0" y="2133600"/>
            <a:ext cx="3427413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7263" y="2133600"/>
            <a:ext cx="3429000" cy="4341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EA69-9744-4FA5-8AC1-8161C127A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19E0-4EA3-4325-8277-F4A8B381C4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5554-B532-4B4F-8C04-83222D4262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4C027-7F5A-40D8-84C5-4E04B950E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A1996-3A40-4E06-A9CA-7A6DBDC555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Jihlava 27.9.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F8DC9-EF78-4A58-BE02-551EE1693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3550" y="433388"/>
            <a:ext cx="189865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268413"/>
            <a:ext cx="7008813" cy="60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2133600"/>
            <a:ext cx="7008813" cy="434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56350"/>
            <a:ext cx="28940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100000"/>
              <a:buFont typeface="Arial Unicode MS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/>
              <a:t>Jihlava 27.9. 2013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524750" y="6453188"/>
            <a:ext cx="1160463" cy="306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2AB5EF"/>
              </a:buClr>
              <a:buSzPct val="100000"/>
              <a:buFont typeface="Arial Unicode MS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2AB5EF"/>
                </a:solidFill>
                <a:latin typeface="Arial Unicode MS" pitchFamily="32" charset="0"/>
                <a:ea typeface="+mn-ea"/>
                <a:cs typeface="Arial Unicode MS" pitchFamily="32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0E5CDB0-6984-4BA8-B396-6327EE38F685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4" charset="-128"/>
        <a:defRPr sz="3200">
          <a:solidFill>
            <a:srgbClr val="2AB5EF"/>
          </a:solidFill>
          <a:latin typeface="+mj-lt"/>
          <a:ea typeface="Arial Unicode MS" pitchFamily="34" charset="-128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4" charset="-128"/>
        <a:defRPr sz="3200">
          <a:solidFill>
            <a:srgbClr val="2AB5EF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4" charset="-128"/>
        <a:defRPr sz="3200">
          <a:solidFill>
            <a:srgbClr val="2AB5EF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4" charset="-128"/>
        <a:defRPr sz="3200">
          <a:solidFill>
            <a:srgbClr val="2AB5EF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4" charset="-128"/>
        <a:defRPr sz="3200">
          <a:solidFill>
            <a:srgbClr val="2AB5EF"/>
          </a:solidFill>
          <a:latin typeface="Arial Unicode MS" pitchFamily="32" charset="0"/>
          <a:ea typeface="Arial Unicode MS" pitchFamily="34" charset="-128"/>
          <a:cs typeface="Arial Unicode MS" pitchFamily="32" charset="0"/>
        </a:defRPr>
      </a:lvl5pPr>
      <a:lvl6pPr marL="4572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2" charset="0"/>
        <a:defRPr sz="3200">
          <a:solidFill>
            <a:srgbClr val="2AB5EF"/>
          </a:solidFill>
          <a:latin typeface="Arial Unicode MS" pitchFamily="32" charset="0"/>
          <a:cs typeface="Arial Unicode MS" pitchFamily="32" charset="0"/>
        </a:defRPr>
      </a:lvl6pPr>
      <a:lvl7pPr marL="9144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2" charset="0"/>
        <a:defRPr sz="3200">
          <a:solidFill>
            <a:srgbClr val="2AB5EF"/>
          </a:solidFill>
          <a:latin typeface="Arial Unicode MS" pitchFamily="32" charset="0"/>
          <a:cs typeface="Arial Unicode MS" pitchFamily="32" charset="0"/>
        </a:defRPr>
      </a:lvl7pPr>
      <a:lvl8pPr marL="1371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2" charset="0"/>
        <a:defRPr sz="3200">
          <a:solidFill>
            <a:srgbClr val="2AB5EF"/>
          </a:solidFill>
          <a:latin typeface="Arial Unicode MS" pitchFamily="32" charset="0"/>
          <a:cs typeface="Arial Unicode MS" pitchFamily="32" charset="0"/>
        </a:defRPr>
      </a:lvl8pPr>
      <a:lvl9pPr marL="18288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2AB5EF"/>
        </a:buClr>
        <a:buSzPct val="100000"/>
        <a:buFont typeface="Arial Unicode MS" pitchFamily="32" charset="0"/>
        <a:defRPr sz="3200">
          <a:solidFill>
            <a:srgbClr val="2AB5EF"/>
          </a:solidFill>
          <a:latin typeface="Arial Unicode MS" pitchFamily="32" charset="0"/>
          <a:cs typeface="Arial Unicode MS" pitchFamily="32" charset="0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 Unicode MS" pitchFamily="34" charset="-128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80000"/>
        <a:buFont typeface="Verdana" pitchFamily="34" charset="0"/>
        <a:buChar char="-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400"/>
        </a:spcBef>
        <a:spcAft>
          <a:spcPct val="0"/>
        </a:spcAft>
        <a:buClr>
          <a:srgbClr val="000000"/>
        </a:buClr>
        <a:buSzPct val="80000"/>
        <a:buFont typeface="Arial Unicode MS" pitchFamily="34" charset="-128"/>
        <a:buChar char="•"/>
        <a:defRPr sz="16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4" charset="0"/>
        <a:buChar char="-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4" charset="0"/>
        <a:buChar char="-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2" charset="0"/>
        <a:buChar char="-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2" charset="0"/>
        <a:buChar char="-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2" charset="0"/>
        <a:buChar char="-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80000"/>
        <a:buFont typeface="Verdana" pitchFamily="32" charset="0"/>
        <a:buChar char="-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data.gov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792088"/>
          </a:xfrm>
        </p:spPr>
        <p:txBody>
          <a:bodyPr/>
          <a:lstStyle/>
          <a:p>
            <a:pPr algn="ctr" eaLnBrk="1" hangingPunct="1"/>
            <a:r>
              <a:rPr lang="cs-CZ" dirty="0"/>
              <a:t>Odbor hlavního architekta a Digitální transformace v České republice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31640" y="2708920"/>
            <a:ext cx="6400800" cy="2065784"/>
          </a:xfrm>
        </p:spPr>
        <p:txBody>
          <a:bodyPr/>
          <a:lstStyle/>
          <a:p>
            <a:pPr>
              <a:lnSpc>
                <a:spcPct val="83000"/>
              </a:lnSpc>
            </a:pPr>
            <a:endParaRPr lang="cs-CZ" sz="1000" dirty="0"/>
          </a:p>
          <a:p>
            <a:r>
              <a:rPr lang="cs-CZ" dirty="0"/>
              <a:t>RNDr. Petr Tiller,</a:t>
            </a:r>
          </a:p>
          <a:p>
            <a:r>
              <a:rPr lang="cs-CZ" dirty="0"/>
              <a:t> MVČR odbor hlavního architekta</a:t>
            </a:r>
          </a:p>
        </p:txBody>
      </p:sp>
    </p:spTree>
    <p:extLst>
      <p:ext uri="{BB962C8B-B14F-4D97-AF65-F5344CB8AC3E}">
        <p14:creationId xmlns:p14="http://schemas.microsoft.com/office/powerpoint/2010/main" val="112613990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</a:t>
            </a:r>
            <a:r>
              <a:rPr lang="cs-CZ" dirty="0" err="1"/>
              <a:t>enterprise</a:t>
            </a:r>
            <a:r>
              <a:rPr lang="cs-CZ" dirty="0"/>
              <a:t> architekta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450" y="2133600"/>
            <a:ext cx="7497763" cy="4341813"/>
          </a:xfrm>
        </p:spPr>
        <p:txBody>
          <a:bodyPr/>
          <a:lstStyle/>
          <a:p>
            <a:r>
              <a:rPr lang="cs-CZ" sz="3600" b="1" dirty="0"/>
              <a:t>Národní architektura</a:t>
            </a:r>
          </a:p>
          <a:p>
            <a:r>
              <a:rPr lang="cs-CZ" sz="3600" b="1" dirty="0"/>
              <a:t>Národní architektonický rámec</a:t>
            </a:r>
          </a:p>
          <a:p>
            <a:r>
              <a:rPr lang="cs-CZ" sz="3600" b="1" dirty="0"/>
              <a:t>Národní architektonický plán</a:t>
            </a:r>
          </a:p>
          <a:p>
            <a:endParaRPr lang="cs-CZ" dirty="0"/>
          </a:p>
          <a:p>
            <a:r>
              <a:rPr lang="cs-CZ" dirty="0"/>
              <a:t>Architektonické vzory a referenční modely</a:t>
            </a:r>
          </a:p>
          <a:p>
            <a:pPr lvl="1"/>
            <a:r>
              <a:rPr lang="cs-CZ" dirty="0"/>
              <a:t>Architektury úřadů</a:t>
            </a:r>
          </a:p>
          <a:p>
            <a:pPr lvl="1"/>
            <a:r>
              <a:rPr lang="cs-CZ" dirty="0"/>
              <a:t>Architektury sdílených řešení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57864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řízení výstavby ICT v rámci státní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Usnesení vlády č. 889 ze dne 2.11.2015</a:t>
            </a:r>
          </a:p>
          <a:p>
            <a:pPr lvl="1"/>
            <a:r>
              <a:rPr lang="pl-PL" sz="2400" dirty="0"/>
              <a:t>Za rok 2016 115 projektů v celkové hodnotě 19,1 miliard Kč</a:t>
            </a:r>
          </a:p>
          <a:p>
            <a:pPr lvl="1"/>
            <a:r>
              <a:rPr lang="pl-PL" sz="2400" dirty="0"/>
              <a:t>Zajištění souladu s Národním architektonickým plánem</a:t>
            </a:r>
          </a:p>
          <a:p>
            <a:pPr lvl="1"/>
            <a:r>
              <a:rPr lang="pl-PL" sz="2400" dirty="0"/>
              <a:t>Zajištění maximálního využívání sdílených služeb</a:t>
            </a:r>
          </a:p>
          <a:p>
            <a:pPr lvl="1"/>
            <a:r>
              <a:rPr lang="pl-PL" sz="2400" dirty="0"/>
              <a:t>Likvidace dinosaurů</a:t>
            </a:r>
          </a:p>
          <a:p>
            <a:pPr lvl="1"/>
            <a:r>
              <a:rPr lang="pl-PL" sz="2400" dirty="0"/>
              <a:t>Vnucení exit strategie a odstranění dlouhodobé závislosti na jednom dodavateli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62254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008813" cy="609600"/>
          </a:xfrm>
        </p:spPr>
        <p:txBody>
          <a:bodyPr/>
          <a:lstStyle/>
          <a:p>
            <a:pPr algn="ctr"/>
            <a:r>
              <a:rPr lang="cs-CZ" b="1" dirty="0"/>
              <a:t>Propojený datový fond</a:t>
            </a:r>
            <a:br>
              <a:rPr lang="cs-CZ" b="1" dirty="0"/>
            </a:br>
            <a:r>
              <a:rPr lang="cs-CZ" b="1" dirty="0"/>
              <a:t> základní 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132856"/>
            <a:ext cx="8208912" cy="4341813"/>
          </a:xfrm>
        </p:spPr>
        <p:txBody>
          <a:bodyPr/>
          <a:lstStyle/>
          <a:p>
            <a:r>
              <a:rPr lang="cs-CZ" dirty="0"/>
              <a:t>Základní registry  spravují a publikují referenční údaje</a:t>
            </a:r>
          </a:p>
          <a:p>
            <a:r>
              <a:rPr lang="cs-CZ" dirty="0"/>
              <a:t>ISZR publikuje nereferenční údaje od editorů základních registrů (kompozitní služby)</a:t>
            </a:r>
          </a:p>
          <a:p>
            <a:r>
              <a:rPr lang="cs-CZ" dirty="0"/>
              <a:t>Další nereferenční údaje jsou publikovány z AIS prostřednictvím eGSB </a:t>
            </a:r>
          </a:p>
          <a:p>
            <a:r>
              <a:rPr lang="cs-CZ" dirty="0"/>
              <a:t>Vždy udržována vazba na ztotožněné subjekty v základních registrech</a:t>
            </a:r>
          </a:p>
          <a:p>
            <a:endParaRPr lang="cs-CZ" dirty="0"/>
          </a:p>
          <a:p>
            <a:r>
              <a:rPr lang="cs-CZ" b="1" dirty="0"/>
              <a:t>Orgány veřejné moci nevyžadují na občanovi údaje, které jsou dostupné v rámci IS veřejné správy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6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3861048"/>
            <a:ext cx="5380822" cy="236790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Open data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652" y="1918198"/>
            <a:ext cx="3726292" cy="2878954"/>
          </a:xfrm>
        </p:spPr>
        <p:txBody>
          <a:bodyPr/>
          <a:lstStyle/>
          <a:p>
            <a:r>
              <a:rPr lang="cs-CZ" dirty="0">
                <a:hlinkClick r:id="rId3"/>
              </a:rPr>
              <a:t>https://opendata.gov.cz/</a:t>
            </a:r>
            <a:endParaRPr lang="cs-CZ" dirty="0"/>
          </a:p>
          <a:p>
            <a:endParaRPr lang="cs-CZ" dirty="0"/>
          </a:p>
          <a:p>
            <a:r>
              <a:rPr lang="cs-CZ" dirty="0"/>
              <a:t>Národní katalog otevřených dat</a:t>
            </a:r>
          </a:p>
          <a:p>
            <a:r>
              <a:rPr lang="cs-CZ" dirty="0"/>
              <a:t>Metodické řízení a koordinace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01911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6030" y="81660"/>
            <a:ext cx="7008813" cy="609600"/>
          </a:xfrm>
        </p:spPr>
        <p:txBody>
          <a:bodyPr/>
          <a:lstStyle/>
          <a:p>
            <a:r>
              <a:rPr lang="cs-CZ" dirty="0"/>
              <a:t>Úplné elektronické podání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5" descr="151-real-estate-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1861" y="4293958"/>
            <a:ext cx="1229994" cy="1229994"/>
          </a:xfrm>
          <a:prstGeom prst="rect">
            <a:avLst/>
          </a:prstGeom>
        </p:spPr>
      </p:pic>
      <p:pic>
        <p:nvPicPr>
          <p:cNvPr id="6" name="Picture 5" descr="151-real-estate-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2924944"/>
            <a:ext cx="1229994" cy="1229994"/>
          </a:xfrm>
          <a:prstGeom prst="rect">
            <a:avLst/>
          </a:prstGeom>
        </p:spPr>
      </p:pic>
      <p:pic>
        <p:nvPicPr>
          <p:cNvPr id="7" name="Picture 5" descr="151-real-estate-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6845" y="1534385"/>
            <a:ext cx="1229994" cy="1229994"/>
          </a:xfrm>
          <a:prstGeom prst="rect">
            <a:avLst/>
          </a:prstGeom>
        </p:spPr>
      </p:pic>
      <p:cxnSp>
        <p:nvCxnSpPr>
          <p:cNvPr id="8" name="Straight Connector 64"/>
          <p:cNvCxnSpPr>
            <a:cxnSpLocks/>
            <a:stCxn id="18" idx="1"/>
          </p:cNvCxnSpPr>
          <p:nvPr/>
        </p:nvCxnSpPr>
        <p:spPr>
          <a:xfrm flipH="1">
            <a:off x="4323101" y="3885777"/>
            <a:ext cx="2726418" cy="1299441"/>
          </a:xfrm>
          <a:prstGeom prst="line">
            <a:avLst/>
          </a:prstGeom>
          <a:ln w="76200" cmpd="sng"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67"/>
          <p:cNvCxnSpPr>
            <a:cxnSpLocks/>
            <a:stCxn id="29" idx="0"/>
          </p:cNvCxnSpPr>
          <p:nvPr/>
        </p:nvCxnSpPr>
        <p:spPr>
          <a:xfrm flipH="1" flipV="1">
            <a:off x="3779912" y="2924944"/>
            <a:ext cx="108012" cy="1812608"/>
          </a:xfrm>
          <a:prstGeom prst="line">
            <a:avLst/>
          </a:prstGeom>
          <a:ln w="76200" cmpd="sng"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5724128" y="274639"/>
            <a:ext cx="72008" cy="6250705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457201" y="274639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4" charset="-128"/>
              <a:defRPr sz="3200">
                <a:solidFill>
                  <a:srgbClr val="2AB5EF"/>
                </a:solidFill>
                <a:latin typeface="+mj-lt"/>
                <a:ea typeface="Arial Unicode MS" pitchFamily="34" charset="-128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4" charset="-128"/>
              <a:defRPr sz="3200">
                <a:solidFill>
                  <a:srgbClr val="2AB5EF"/>
                </a:solidFill>
                <a:latin typeface="Arial Unicode MS" pitchFamily="32" charset="0"/>
                <a:ea typeface="Arial Unicode MS" pitchFamily="34" charset="-128"/>
                <a:cs typeface="Arial Unicode MS" pitchFamily="32" charset="0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4" charset="-128"/>
              <a:defRPr sz="3200">
                <a:solidFill>
                  <a:srgbClr val="2AB5EF"/>
                </a:solidFill>
                <a:latin typeface="Arial Unicode MS" pitchFamily="32" charset="0"/>
                <a:ea typeface="Arial Unicode MS" pitchFamily="34" charset="-128"/>
                <a:cs typeface="Arial Unicode MS" pitchFamily="32" charset="0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4" charset="-128"/>
              <a:defRPr sz="3200">
                <a:solidFill>
                  <a:srgbClr val="2AB5EF"/>
                </a:solidFill>
                <a:latin typeface="Arial Unicode MS" pitchFamily="32" charset="0"/>
                <a:ea typeface="Arial Unicode MS" pitchFamily="34" charset="-128"/>
                <a:cs typeface="Arial Unicode MS" pitchFamily="32" charset="0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4" charset="-128"/>
              <a:defRPr sz="3200">
                <a:solidFill>
                  <a:srgbClr val="2AB5EF"/>
                </a:solidFill>
                <a:latin typeface="Arial Unicode MS" pitchFamily="32" charset="0"/>
                <a:ea typeface="Arial Unicode MS" pitchFamily="34" charset="-128"/>
                <a:cs typeface="Arial Unicode MS" pitchFamily="32" charset="0"/>
              </a:defRPr>
            </a:lvl5pPr>
            <a:lvl6pPr marL="4572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2" charset="0"/>
              <a:defRPr sz="3200">
                <a:solidFill>
                  <a:srgbClr val="2AB5EF"/>
                </a:solidFill>
                <a:latin typeface="Arial Unicode MS" pitchFamily="32" charset="0"/>
                <a:cs typeface="Arial Unicode MS" pitchFamily="32" charset="0"/>
              </a:defRPr>
            </a:lvl6pPr>
            <a:lvl7pPr marL="9144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2" charset="0"/>
              <a:defRPr sz="3200">
                <a:solidFill>
                  <a:srgbClr val="2AB5EF"/>
                </a:solidFill>
                <a:latin typeface="Arial Unicode MS" pitchFamily="32" charset="0"/>
                <a:cs typeface="Arial Unicode MS" pitchFamily="32" charset="0"/>
              </a:defRPr>
            </a:lvl7pPr>
            <a:lvl8pPr marL="13716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2" charset="0"/>
              <a:defRPr sz="3200">
                <a:solidFill>
                  <a:srgbClr val="2AB5EF"/>
                </a:solidFill>
                <a:latin typeface="Arial Unicode MS" pitchFamily="32" charset="0"/>
                <a:cs typeface="Arial Unicode MS" pitchFamily="32" charset="0"/>
              </a:defRPr>
            </a:lvl8pPr>
            <a:lvl9pPr marL="1828800"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2AB5EF"/>
              </a:buClr>
              <a:buSzPct val="100000"/>
              <a:buFont typeface="Arial Unicode MS" pitchFamily="32" charset="0"/>
              <a:defRPr sz="3200">
                <a:solidFill>
                  <a:srgbClr val="2AB5EF"/>
                </a:solidFill>
                <a:latin typeface="Arial Unicode MS" pitchFamily="32" charset="0"/>
                <a:cs typeface="Arial Unicode MS" pitchFamily="32" charset="0"/>
              </a:defRPr>
            </a:lvl9pPr>
          </a:lstStyle>
          <a:p>
            <a:r>
              <a:rPr lang="en-US" kern="0"/>
              <a:t> </a:t>
            </a:r>
            <a:endParaRPr lang="en-US" kern="0" dirty="0"/>
          </a:p>
        </p:txBody>
      </p:sp>
      <p:pic>
        <p:nvPicPr>
          <p:cNvPr id="12" name="Content Placeholder 4" descr="boss-1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8331" b="-18331"/>
          <a:stretch>
            <a:fillRect/>
          </a:stretch>
        </p:blipFill>
        <p:spPr bwMode="auto">
          <a:xfrm>
            <a:off x="395537" y="2924944"/>
            <a:ext cx="978558" cy="1329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7" descr="151-banker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2852936"/>
            <a:ext cx="1152128" cy="1152128"/>
          </a:xfrm>
          <a:prstGeom prst="rect">
            <a:avLst/>
          </a:prstGeom>
        </p:spPr>
      </p:pic>
      <p:cxnSp>
        <p:nvCxnSpPr>
          <p:cNvPr id="14" name="Straight Connector 45"/>
          <p:cNvCxnSpPr>
            <a:cxnSpLocks/>
          </p:cNvCxnSpPr>
          <p:nvPr/>
        </p:nvCxnSpPr>
        <p:spPr>
          <a:xfrm>
            <a:off x="3995936" y="2636912"/>
            <a:ext cx="1104146" cy="858269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8" descr="CzP_logo_CMYK.eps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0905" y="3495181"/>
            <a:ext cx="1866900" cy="832188"/>
          </a:xfrm>
          <a:prstGeom prst="rect">
            <a:avLst/>
          </a:prstGeom>
        </p:spPr>
      </p:pic>
      <p:pic>
        <p:nvPicPr>
          <p:cNvPr id="16" name="Picture 9" descr="ds_logotyp.eps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5707688"/>
            <a:ext cx="2088232" cy="593901"/>
          </a:xfrm>
          <a:prstGeom prst="rect">
            <a:avLst/>
          </a:prstGeom>
        </p:spPr>
      </p:pic>
      <p:pic>
        <p:nvPicPr>
          <p:cNvPr id="17" name="Picture 11" descr="151-blackboard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005064"/>
            <a:ext cx="936104" cy="936104"/>
          </a:xfrm>
          <a:prstGeom prst="rect">
            <a:avLst/>
          </a:prstGeom>
        </p:spPr>
      </p:pic>
      <p:pic>
        <p:nvPicPr>
          <p:cNvPr id="18" name="Picture 12" descr="ZR.jp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9519" y="3395900"/>
            <a:ext cx="979753" cy="979753"/>
          </a:xfrm>
          <a:prstGeom prst="rect">
            <a:avLst/>
          </a:prstGeom>
        </p:spPr>
      </p:pic>
      <p:sp>
        <p:nvSpPr>
          <p:cNvPr id="19" name="Rectangle 14"/>
          <p:cNvSpPr/>
          <p:nvPr/>
        </p:nvSpPr>
        <p:spPr>
          <a:xfrm>
            <a:off x="7380312" y="1772816"/>
            <a:ext cx="151216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 cap="rnd" cmpd="sng">
            <a:solidFill>
              <a:schemeClr val="accent1"/>
            </a:solidFill>
            <a:rou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/>
            <a:r>
              <a:rPr lang="cs-CZ" sz="4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AIS 1</a:t>
            </a:r>
          </a:p>
        </p:txBody>
      </p:sp>
      <p:sp>
        <p:nvSpPr>
          <p:cNvPr id="20" name="Rectangle 15"/>
          <p:cNvSpPr/>
          <p:nvPr/>
        </p:nvSpPr>
        <p:spPr>
          <a:xfrm>
            <a:off x="7092280" y="1628800"/>
            <a:ext cx="1512168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 cap="rnd" cmpd="sng">
            <a:solidFill>
              <a:schemeClr val="accent1"/>
            </a:solidFill>
            <a:rou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/>
            <a:r>
              <a:rPr lang="cs-CZ" sz="4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AIS 2</a:t>
            </a:r>
          </a:p>
        </p:txBody>
      </p:sp>
      <p:sp>
        <p:nvSpPr>
          <p:cNvPr id="21" name="Rectangle 17"/>
          <p:cNvSpPr/>
          <p:nvPr/>
        </p:nvSpPr>
        <p:spPr>
          <a:xfrm>
            <a:off x="6804248" y="1484784"/>
            <a:ext cx="151216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 cap="rnd" cmpd="sng">
            <a:solidFill>
              <a:schemeClr val="accent1"/>
            </a:solidFill>
            <a:rou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/>
            <a:r>
              <a:rPr lang="cs-CZ" sz="48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AIS 3</a:t>
            </a:r>
          </a:p>
        </p:txBody>
      </p:sp>
      <p:sp>
        <p:nvSpPr>
          <p:cNvPr id="22" name="Rectangle 18"/>
          <p:cNvSpPr/>
          <p:nvPr/>
        </p:nvSpPr>
        <p:spPr>
          <a:xfrm>
            <a:off x="4860032" y="2060848"/>
            <a:ext cx="946969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dirty="0" err="1">
                <a:ln w="18000">
                  <a:solidFill>
                    <a:schemeClr val="accent2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eGon</a:t>
            </a:r>
            <a:br>
              <a:rPr lang="cs-CZ" sz="2000" b="1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cs-CZ" sz="2000" b="1" dirty="0" err="1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Service</a:t>
            </a:r>
            <a:endParaRPr lang="cs-CZ" sz="2000" b="1" dirty="0">
              <a:ln w="12700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cs-CZ" sz="2000" b="1" cap="none" spc="0" dirty="0">
                <a:ln w="12700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Bus</a:t>
            </a:r>
          </a:p>
        </p:txBody>
      </p:sp>
      <p:cxnSp>
        <p:nvCxnSpPr>
          <p:cNvPr id="23" name="Straight Connector 20"/>
          <p:cNvCxnSpPr>
            <a:cxnSpLocks/>
            <a:endCxn id="18" idx="1"/>
          </p:cNvCxnSpPr>
          <p:nvPr/>
        </p:nvCxnSpPr>
        <p:spPr>
          <a:xfrm>
            <a:off x="5925084" y="2788484"/>
            <a:ext cx="1124435" cy="1097293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5"/>
          <p:cNvCxnSpPr/>
          <p:nvPr/>
        </p:nvCxnSpPr>
        <p:spPr>
          <a:xfrm flipV="1">
            <a:off x="5940152" y="2564904"/>
            <a:ext cx="1368152" cy="72009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8"/>
          <p:cNvCxnSpPr/>
          <p:nvPr/>
        </p:nvCxnSpPr>
        <p:spPr>
          <a:xfrm flipV="1">
            <a:off x="5940152" y="2420888"/>
            <a:ext cx="1080120" cy="72008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31"/>
          <p:cNvCxnSpPr/>
          <p:nvPr/>
        </p:nvCxnSpPr>
        <p:spPr>
          <a:xfrm flipV="1">
            <a:off x="5940152" y="1988840"/>
            <a:ext cx="792088" cy="432049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35"/>
          <p:cNvSpPr txBox="1"/>
          <p:nvPr/>
        </p:nvSpPr>
        <p:spPr>
          <a:xfrm>
            <a:off x="4067944" y="15567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Propojený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datový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fond</a:t>
            </a:r>
          </a:p>
        </p:txBody>
      </p:sp>
      <p:pic>
        <p:nvPicPr>
          <p:cNvPr id="28" name="Picture 36" descr="logo_cmyk-01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2912" y="4882704"/>
            <a:ext cx="1338015" cy="1189877"/>
          </a:xfrm>
          <a:prstGeom prst="rect">
            <a:avLst/>
          </a:prstGeom>
        </p:spPr>
      </p:pic>
      <p:sp>
        <p:nvSpPr>
          <p:cNvPr id="29" name="TextBox 37"/>
          <p:cNvSpPr txBox="1"/>
          <p:nvPr/>
        </p:nvSpPr>
        <p:spPr>
          <a:xfrm>
            <a:off x="2447764" y="47375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Národní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identitní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autorita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" name="Picture 38" descr="logo PVS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3212976"/>
            <a:ext cx="2192807" cy="962311"/>
          </a:xfrm>
          <a:prstGeom prst="rect">
            <a:avLst/>
          </a:prstGeom>
        </p:spPr>
      </p:pic>
      <p:pic>
        <p:nvPicPr>
          <p:cNvPr id="31" name="Picture 39" descr="worker.png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132856"/>
            <a:ext cx="1152128" cy="1152128"/>
          </a:xfrm>
          <a:prstGeom prst="rect">
            <a:avLst/>
          </a:prstGeom>
        </p:spPr>
      </p:pic>
      <p:cxnSp>
        <p:nvCxnSpPr>
          <p:cNvPr id="32" name="Straight Connector 40"/>
          <p:cNvCxnSpPr>
            <a:endCxn id="22" idx="1"/>
          </p:cNvCxnSpPr>
          <p:nvPr/>
        </p:nvCxnSpPr>
        <p:spPr>
          <a:xfrm>
            <a:off x="3851920" y="2564904"/>
            <a:ext cx="1008112" cy="3776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43"/>
          <p:cNvCxnSpPr/>
          <p:nvPr/>
        </p:nvCxnSpPr>
        <p:spPr>
          <a:xfrm>
            <a:off x="3851920" y="2636912"/>
            <a:ext cx="1008112" cy="864097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47" descr="151-up-1.pn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3789040"/>
            <a:ext cx="576064" cy="576064"/>
          </a:xfrm>
          <a:prstGeom prst="rect">
            <a:avLst/>
          </a:prstGeom>
        </p:spPr>
      </p:pic>
      <p:pic>
        <p:nvPicPr>
          <p:cNvPr id="35" name="Picture 48" descr="online-store.png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1772816"/>
            <a:ext cx="959541" cy="959541"/>
          </a:xfrm>
          <a:prstGeom prst="rect">
            <a:avLst/>
          </a:prstGeom>
        </p:spPr>
      </p:pic>
      <p:cxnSp>
        <p:nvCxnSpPr>
          <p:cNvPr id="36" name="Straight Connector 52"/>
          <p:cNvCxnSpPr/>
          <p:nvPr/>
        </p:nvCxnSpPr>
        <p:spPr>
          <a:xfrm flipV="1">
            <a:off x="1187624" y="2492896"/>
            <a:ext cx="1728192" cy="576064"/>
          </a:xfrm>
          <a:prstGeom prst="line">
            <a:avLst/>
          </a:prstGeom>
          <a:ln w="76200" cmpd="sng"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7" name="Picture 57" descr="id-card.pn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4365104"/>
            <a:ext cx="1272118" cy="1272118"/>
          </a:xfrm>
          <a:prstGeom prst="rect">
            <a:avLst/>
          </a:prstGeom>
        </p:spPr>
      </p:pic>
      <p:cxnSp>
        <p:nvCxnSpPr>
          <p:cNvPr id="38" name="Straight Connector 58"/>
          <p:cNvCxnSpPr>
            <a:cxnSpLocks/>
          </p:cNvCxnSpPr>
          <p:nvPr/>
        </p:nvCxnSpPr>
        <p:spPr>
          <a:xfrm>
            <a:off x="1331640" y="4725144"/>
            <a:ext cx="2088232" cy="765357"/>
          </a:xfrm>
          <a:prstGeom prst="line">
            <a:avLst/>
          </a:prstGeom>
          <a:ln w="76200" cmpd="sng"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60"/>
          <p:cNvCxnSpPr>
            <a:cxnSpLocks/>
          </p:cNvCxnSpPr>
          <p:nvPr/>
        </p:nvCxnSpPr>
        <p:spPr>
          <a:xfrm flipV="1">
            <a:off x="4328794" y="4141528"/>
            <a:ext cx="2835494" cy="1313306"/>
          </a:xfrm>
          <a:prstGeom prst="line">
            <a:avLst/>
          </a:prstGeom>
          <a:ln w="76200" cmpd="sng"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" name="Picture 71" descr="agreement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2448272" cy="2448272"/>
          </a:xfrm>
          <a:prstGeom prst="rect">
            <a:avLst/>
          </a:prstGeom>
        </p:spPr>
      </p:pic>
      <p:cxnSp>
        <p:nvCxnSpPr>
          <p:cNvPr id="41" name="Straight Connector 60"/>
          <p:cNvCxnSpPr>
            <a:cxnSpLocks/>
            <a:endCxn id="22" idx="1"/>
          </p:cNvCxnSpPr>
          <p:nvPr/>
        </p:nvCxnSpPr>
        <p:spPr>
          <a:xfrm>
            <a:off x="3068143" y="1359184"/>
            <a:ext cx="1791889" cy="1209496"/>
          </a:xfrm>
          <a:prstGeom prst="line">
            <a:avLst/>
          </a:prstGeom>
          <a:ln w="76200" cmpd="sng">
            <a:solidFill>
              <a:srgbClr val="92D050"/>
            </a:solidFill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60"/>
          <p:cNvCxnSpPr>
            <a:cxnSpLocks/>
            <a:endCxn id="15" idx="1"/>
          </p:cNvCxnSpPr>
          <p:nvPr/>
        </p:nvCxnSpPr>
        <p:spPr>
          <a:xfrm>
            <a:off x="3068143" y="1394859"/>
            <a:ext cx="1892762" cy="2516416"/>
          </a:xfrm>
          <a:prstGeom prst="line">
            <a:avLst/>
          </a:prstGeom>
          <a:ln w="76200" cmpd="sng">
            <a:solidFill>
              <a:srgbClr val="92D050"/>
            </a:solidFill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60"/>
          <p:cNvCxnSpPr>
            <a:cxnSpLocks/>
          </p:cNvCxnSpPr>
          <p:nvPr/>
        </p:nvCxnSpPr>
        <p:spPr>
          <a:xfrm>
            <a:off x="3080913" y="1417639"/>
            <a:ext cx="1819279" cy="4593856"/>
          </a:xfrm>
          <a:prstGeom prst="line">
            <a:avLst/>
          </a:prstGeom>
          <a:ln w="76200" cmpd="sng">
            <a:solidFill>
              <a:srgbClr val="92D050"/>
            </a:solidFill>
            <a:tailEnd type="triangle" w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81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4 -1.5887E-6 L 0.43321 0.0002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94 0.00209 L -0.01094 0.00209 C -0.0073 -0.00764 -0.00261 -0.01666 0.00034 -0.02662 C 0.0125 -0.06736 0.01927 -0.1044 0.0276 -0.14653 C 0.02864 -0.15162 0.02986 -0.15671 0.03055 -0.1618 C 0.03229 -0.175 0.03489 -0.20185 0.04201 -0.21134 C 0.04652 -0.21736 0.04427 -0.2169 0.04774 -0.2169 L 0.04479 -0.21875 " pathEditMode="relative" ptsTypes="AAAAA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41226 L 0.00226 0.41226 C 0.00503 0.40208 0.00903 0.39236 0.01076 0.38171 C 0.01597 0.35138 0.0158 0.30185 0.01788 0.27314 C 0.01875 0.26041 0.02083 0.24768 0.02222 0.23495 C 0.02274 0.22037 0.02257 0.20578 0.02361 0.1912 C 0.02396 0.18541 0.02569 0.17986 0.02656 0.17407 C 0.0276 0.16643 0.02812 0.15879 0.02934 0.15115 C 0.02986 0.14814 0.03038 0.1449 0.03073 0.14166 C 0.03264 0.12847 0.03351 0.11481 0.03646 0.10185 C 0.03785 0.09537 0.03958 0.08912 0.0408 0.08263 C 0.04149 0.07963 0.04149 0.07638 0.04219 0.07314 C 0.0434 0.06736 0.04653 0.05601 0.04653 0.05601 C 0.04705 0.04583 0.04722 0.03564 0.04792 0.02546 C 0.04965 -0.00209 0.0493 0.02106 0.0493 0.00092 " pathEditMode="relative" ptsTypes="AAAAAAAAAAAAA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5" dur="100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268413"/>
            <a:ext cx="8892480" cy="609600"/>
          </a:xfrm>
        </p:spPr>
        <p:txBody>
          <a:bodyPr/>
          <a:lstStyle/>
          <a:p>
            <a:r>
              <a:rPr lang="cs-CZ" dirty="0"/>
              <a:t>Elektronická identita </a:t>
            </a:r>
            <a:br>
              <a:rPr lang="cs-CZ" dirty="0"/>
            </a:br>
            <a:r>
              <a:rPr lang="cs-CZ" dirty="0" err="1"/>
              <a:t>eIDAS</a:t>
            </a:r>
            <a:r>
              <a:rPr lang="cs-CZ" dirty="0"/>
              <a:t>, GDPR a vše kolem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elektronické identifikaci</a:t>
            </a:r>
          </a:p>
          <a:p>
            <a:r>
              <a:rPr lang="cs-CZ" dirty="0"/>
              <a:t>Zákon o občanských průkazech</a:t>
            </a:r>
          </a:p>
          <a:p>
            <a:r>
              <a:rPr lang="cs-CZ" dirty="0"/>
              <a:t>Nařízení General 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Regulation</a:t>
            </a:r>
            <a:r>
              <a:rPr lang="cs-CZ" dirty="0"/>
              <a:t> (GDPR) </a:t>
            </a:r>
          </a:p>
          <a:p>
            <a:endParaRPr lang="cs-CZ" dirty="0"/>
          </a:p>
          <a:p>
            <a:r>
              <a:rPr lang="cs-CZ" dirty="0"/>
              <a:t>Vše má přímý vliv na výkon samosprávy</a:t>
            </a:r>
          </a:p>
          <a:p>
            <a:endParaRPr lang="cs-CZ" dirty="0"/>
          </a:p>
          <a:p>
            <a:r>
              <a:rPr lang="cs-CZ" b="1" dirty="0"/>
              <a:t>Opravdu chci evidovat SPZ vozidel na veřejném parkovišti 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123674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276872"/>
            <a:ext cx="7008813" cy="609600"/>
          </a:xfrm>
        </p:spPr>
        <p:txBody>
          <a:bodyPr/>
          <a:lstStyle/>
          <a:p>
            <a:pPr algn="ctr"/>
            <a:r>
              <a:rPr lang="cs-CZ" b="1" dirty="0"/>
              <a:t>Diskuze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4005064"/>
            <a:ext cx="5472608" cy="8640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RNDr. Petr Tiller</a:t>
            </a:r>
          </a:p>
          <a:p>
            <a:pPr marL="0" indent="0">
              <a:buNone/>
            </a:pPr>
            <a:r>
              <a:rPr lang="cs-CZ" dirty="0"/>
              <a:t>MVČR odbor hlavního architekta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petr.tiller@mvcr.cz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11152A76-57C6-4169-8625-2F0FE587AB6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6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 Unicode MS"/>
        <a:ea typeface=""/>
        <a:cs typeface="Arial Unicode MS"/>
      </a:majorFont>
      <a:minorFont>
        <a:latin typeface="Arial Unicode MS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2AB5EF"/>
          </a:buClr>
          <a:buSzPct val="100000"/>
          <a:buFont typeface="Arial Unicode MS" pitchFamily="32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2AB5EF"/>
          </a:buClr>
          <a:buSzPct val="100000"/>
          <a:buFont typeface="Arial Unicode MS" pitchFamily="32" charset="0"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Unicode MS" pitchFamily="32" charset="0"/>
            <a:cs typeface="Arial Unicode MS" pitchFamily="32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240</Words>
  <Application>Microsoft Office PowerPoint</Application>
  <PresentationFormat>Předvádění na obrazovce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 Unicode MS</vt:lpstr>
      <vt:lpstr>Calibri</vt:lpstr>
      <vt:lpstr>Verdana</vt:lpstr>
      <vt:lpstr>1_Motiv sady Office</vt:lpstr>
      <vt:lpstr>Odbor hlavního architekta a Digitální transformace v České republice</vt:lpstr>
      <vt:lpstr>Role enterprise architekta veřejné správy</vt:lpstr>
      <vt:lpstr>Role řízení výstavby ICT v rámci státní správy</vt:lpstr>
      <vt:lpstr>Propojený datový fond  základní pravidla</vt:lpstr>
      <vt:lpstr>Open data</vt:lpstr>
      <vt:lpstr>Úplné elektronické podání</vt:lpstr>
      <vt:lpstr>Elektronická identita  eIDAS, GDPR a vše kolem</vt:lpstr>
      <vt:lpstr>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Návrhy a řešení změn z novelizace zákona 111/2009 Sb. a formou projektů realizovaných v roce 2015</dc:title>
  <dc:creator>TreteraJ</dc:creator>
  <cp:lastModifiedBy>Petr Tiller</cp:lastModifiedBy>
  <cp:revision>89</cp:revision>
  <cp:lastPrinted>2016-03-17T15:46:29Z</cp:lastPrinted>
  <dcterms:created xsi:type="dcterms:W3CDTF">2015-01-14T15:53:14Z</dcterms:created>
  <dcterms:modified xsi:type="dcterms:W3CDTF">2017-04-19T10:30:25Z</dcterms:modified>
</cp:coreProperties>
</file>