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1" r:id="rId2"/>
  </p:sldMasterIdLst>
  <p:notesMasterIdLst>
    <p:notesMasterId r:id="rId27"/>
  </p:notesMasterIdLst>
  <p:handoutMasterIdLst>
    <p:handoutMasterId r:id="rId28"/>
  </p:handoutMasterIdLst>
  <p:sldIdLst>
    <p:sldId id="952" r:id="rId3"/>
    <p:sldId id="851" r:id="rId4"/>
    <p:sldId id="854" r:id="rId5"/>
    <p:sldId id="963" r:id="rId6"/>
    <p:sldId id="976" r:id="rId7"/>
    <p:sldId id="975" r:id="rId8"/>
    <p:sldId id="965" r:id="rId9"/>
    <p:sldId id="925" r:id="rId10"/>
    <p:sldId id="933" r:id="rId11"/>
    <p:sldId id="934" r:id="rId12"/>
    <p:sldId id="938" r:id="rId13"/>
    <p:sldId id="977" r:id="rId14"/>
    <p:sldId id="936" r:id="rId15"/>
    <p:sldId id="939" r:id="rId16"/>
    <p:sldId id="940" r:id="rId17"/>
    <p:sldId id="978" r:id="rId18"/>
    <p:sldId id="896" r:id="rId19"/>
    <p:sldId id="941" r:id="rId20"/>
    <p:sldId id="964" r:id="rId21"/>
    <p:sldId id="932" r:id="rId22"/>
    <p:sldId id="953" r:id="rId23"/>
    <p:sldId id="935" r:id="rId24"/>
    <p:sldId id="870" r:id="rId25"/>
    <p:sldId id="867" r:id="rId26"/>
  </p:sldIdLst>
  <p:sldSz cx="9144000" cy="6858000" type="overhead"/>
  <p:notesSz cx="6807200" cy="99393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003366"/>
    <a:srgbClr val="FF0000"/>
    <a:srgbClr val="F72D05"/>
    <a:srgbClr val="FA411C"/>
    <a:srgbClr val="9DD3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0" autoAdjust="0"/>
    <p:restoredTop sz="98374" autoAdjust="0"/>
  </p:normalViewPr>
  <p:slideViewPr>
    <p:cSldViewPr>
      <p:cViewPr varScale="1">
        <p:scale>
          <a:sx n="109" d="100"/>
          <a:sy n="109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16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xmlns="" id="{2E012B6C-B076-4E38-BF9F-07E28AC7309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xmlns="" id="{E36F1B52-28B6-4505-A4BD-C1BC0370FE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0389AD9-01FB-48E7-ADB5-E3A10BC57BC3}" type="datetimeFigureOut">
              <a:rPr lang="cs-CZ"/>
              <a:pPr>
                <a:defRPr/>
              </a:pPr>
              <a:t>16.05.2022</a:t>
            </a:fld>
            <a:endParaRPr lang="cs-CZ"/>
          </a:p>
        </p:txBody>
      </p:sp>
      <p:sp>
        <p:nvSpPr>
          <p:cNvPr id="372740" name="Rectangle 4">
            <a:extLst>
              <a:ext uri="{FF2B5EF4-FFF2-40B4-BE49-F238E27FC236}">
                <a16:creationId xmlns:a16="http://schemas.microsoft.com/office/drawing/2014/main" xmlns="" id="{0A6E449B-6B1B-491F-BA11-428707565FF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72741" name="Rectangle 5">
            <a:extLst>
              <a:ext uri="{FF2B5EF4-FFF2-40B4-BE49-F238E27FC236}">
                <a16:creationId xmlns:a16="http://schemas.microsoft.com/office/drawing/2014/main" xmlns="" id="{A75E6F6D-BE6E-4F6F-BD3F-813774FCE1B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spcBef>
                <a:spcPct val="20000"/>
              </a:spcBef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C3FDB12-81CB-4928-8F0D-824616646BE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453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10" name="Rectangle 14">
            <a:extLst>
              <a:ext uri="{FF2B5EF4-FFF2-40B4-BE49-F238E27FC236}">
                <a16:creationId xmlns:a16="http://schemas.microsoft.com/office/drawing/2014/main" xmlns="" id="{7A48A22A-40AE-4F37-B80D-092264E51A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6728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2512" name="Rectangle 16">
            <a:extLst>
              <a:ext uri="{FF2B5EF4-FFF2-40B4-BE49-F238E27FC236}">
                <a16:creationId xmlns:a16="http://schemas.microsoft.com/office/drawing/2014/main" xmlns="" id="{FFEB7DFD-3426-4A49-9D97-0353926C22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9638"/>
            <a:ext cx="49911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362513" name="Rectangle 17">
            <a:extLst>
              <a:ext uri="{FF2B5EF4-FFF2-40B4-BE49-F238E27FC236}">
                <a16:creationId xmlns:a16="http://schemas.microsoft.com/office/drawing/2014/main" xmlns="" id="{24878541-1E7E-4C27-817C-55CAD9A5EF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51DE6334-F02D-4503-A1FF-CEB0AA2D8017}" type="datetimeFigureOut">
              <a:rPr lang="cs-CZ"/>
              <a:pPr>
                <a:defRPr/>
              </a:pPr>
              <a:t>16.05.2022</a:t>
            </a:fld>
            <a:endParaRPr lang="cs-CZ"/>
          </a:p>
        </p:txBody>
      </p:sp>
      <p:sp>
        <p:nvSpPr>
          <p:cNvPr id="362514" name="Rectangle 18">
            <a:extLst>
              <a:ext uri="{FF2B5EF4-FFF2-40B4-BE49-F238E27FC236}">
                <a16:creationId xmlns:a16="http://schemas.microsoft.com/office/drawing/2014/main" xmlns="" id="{89924B8F-6270-4BCC-A3CA-6F94FD2257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20000"/>
              </a:spcBef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62515" name="Rectangle 19">
            <a:extLst>
              <a:ext uri="{FF2B5EF4-FFF2-40B4-BE49-F238E27FC236}">
                <a16:creationId xmlns:a16="http://schemas.microsoft.com/office/drawing/2014/main" xmlns="" id="{BB35AE6E-B085-45DA-A70D-C882A9FBD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0" tIns="46095" rIns="92190" bIns="46095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20000"/>
              </a:spcBef>
              <a:defRPr sz="1200" smtClean="0">
                <a:solidFill>
                  <a:srgbClr val="003366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E25AD34-7EA9-4B00-9685-B0FD2BC16A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80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0100" y="2204864"/>
            <a:ext cx="7543800" cy="403244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00100" y="953641"/>
            <a:ext cx="7543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0A59526F-8417-45FA-833F-9A2C6D060A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7F56-DBAB-4764-AE9E-D2A7106E636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1961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0B235-5E0B-4D03-B712-D34DE00E12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693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89C0-303A-48C8-B9E2-9B84A21076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305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2A2D8-E599-40B1-8752-587E0BDBF74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733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DB98-5CC4-4488-A929-342667EC4A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6539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FC38-0D36-45DE-AF55-2257DE84B6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2940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B608-4867-445E-BC45-DC8C6B50DC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525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088" y="908720"/>
            <a:ext cx="7543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0088" y="2132856"/>
            <a:ext cx="7543800" cy="409014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0A59526F-8417-45FA-833F-9A2C6D060A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E6EE5-7CFA-4EF4-BD93-A6172D18D3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3870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7244" y="923925"/>
            <a:ext cx="7543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07244" y="2204864"/>
            <a:ext cx="3771900" cy="37556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0688" y="2204863"/>
            <a:ext cx="3695700" cy="37556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xmlns="" id="{0A59526F-8417-45FA-833F-9A2C6D060A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5C596-B1DA-4210-8B19-2A26AD9540A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0159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373216"/>
            <a:ext cx="6524128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403648" y="908720"/>
            <a:ext cx="6524128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0A59526F-8417-45FA-833F-9A2C6D060A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6FEA-34E8-4F9F-8193-734DBDE0FDB1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787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59819-E32F-464C-9963-89705CC1DF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68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A551-16F0-44B3-84D5-4B65C40195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1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42BD-688A-43FA-9AA8-66C3B1236D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4011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341A-ED02-467D-BBCD-EFD6DC529B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378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3A103-771A-443F-A49D-AC47BF07DB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788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8CAF8"/>
            </a:gs>
            <a:gs pos="50000">
              <a:schemeClr val="tx2"/>
            </a:gs>
            <a:gs pos="100000">
              <a:srgbClr val="98CAF8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0088" y="2276475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upravíte styl předlohy nadpisu.</a:t>
            </a:r>
            <a:endParaRPr lang="cs-CZ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0088" y="3643313"/>
            <a:ext cx="75438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upravíte styly předlohy textu.</a:t>
            </a:r>
            <a:endParaRPr lang="cs-CZ" altLang="en-US" smtClean="0"/>
          </a:p>
          <a:p>
            <a:pPr lvl="1"/>
            <a:r>
              <a:rPr lang="cs-CZ" altLang="cs-CZ" smtClean="0"/>
              <a:t>Druhá úroveň</a:t>
            </a:r>
            <a:endParaRPr lang="cs-CZ" altLang="en-US" smtClean="0"/>
          </a:p>
          <a:p>
            <a:pPr lvl="2"/>
            <a:r>
              <a:rPr lang="cs-CZ" altLang="en-US" smtClean="0"/>
              <a:t>Třetí úroveň 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  <a:p>
            <a:pPr lvl="3"/>
            <a:endParaRPr lang="cs-CZ" altLang="en-US" smtClean="0"/>
          </a:p>
        </p:txBody>
      </p:sp>
      <p:sp>
        <p:nvSpPr>
          <p:cNvPr id="772109" name="Rectangle 13">
            <a:extLst>
              <a:ext uri="{FF2B5EF4-FFF2-40B4-BE49-F238E27FC236}">
                <a16:creationId xmlns:a16="http://schemas.microsoft.com/office/drawing/2014/main" xmlns="" id="{0A59526F-8417-45FA-833F-9A2C6D060A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0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A82DCF4-B1FF-4A07-A5C3-B543F7905C9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29" name="Obrázek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7622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88913"/>
            <a:ext cx="2503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Char char="•"/>
        <a:defRPr sz="3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buChar char="–"/>
        <a:defRPr sz="2600">
          <a:solidFill>
            <a:srgbClr val="000066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000066"/>
          </a:solidFill>
          <a:latin typeface="+mn-lt"/>
        </a:defRPr>
      </a:lvl3pPr>
      <a:lvl4pPr marL="1600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66"/>
          </a:solidFill>
          <a:latin typeface="+mn-lt"/>
        </a:defRPr>
      </a:lvl4pPr>
      <a:lvl5pPr marL="20574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rgbClr val="000066"/>
          </a:solidFill>
          <a:latin typeface="+mn-lt"/>
        </a:defRPr>
      </a:lvl5pPr>
      <a:lvl6pPr marL="25146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rgbClr val="000066"/>
          </a:solidFill>
          <a:latin typeface="+mn-lt"/>
        </a:defRPr>
      </a:lvl6pPr>
      <a:lvl7pPr marL="29718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rgbClr val="000066"/>
          </a:solidFill>
          <a:latin typeface="+mn-lt"/>
        </a:defRPr>
      </a:lvl7pPr>
      <a:lvl8pPr marL="34290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rgbClr val="000066"/>
          </a:solidFill>
          <a:latin typeface="+mn-lt"/>
        </a:defRPr>
      </a:lvl8pPr>
      <a:lvl9pPr marL="3886200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lr>
          <a:schemeClr val="tx1"/>
        </a:buClr>
        <a:buChar char="»"/>
        <a:defRPr>
          <a:solidFill>
            <a:srgbClr val="000066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98CE497-93A5-4A3D-9AA5-C702E7C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E38F1A3-D39A-45C5-B6DE-CFD23F1D2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000A3A0-D20A-4D81-B74D-48CD01FA6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540313-2000-43D3-9D92-DEB3B195FE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aroslav.suchy@schp.cz" TargetMode="External"/><Relationship Id="rId2" Type="http://schemas.openxmlformats.org/officeDocument/2006/relationships/hyperlink" Target="http://www.schp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Ivan.soucek@schp.cz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1B62E5-4324-4008-A9DD-4E50BCCE0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05038"/>
            <a:ext cx="7772400" cy="23034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cap="all" dirty="0">
                <a:solidFill>
                  <a:srgbClr val="FF0000"/>
                </a:solidFill>
              </a:rPr>
              <a:t>DECARBONIZACE dle FIT FOR 55 aneb </a:t>
            </a:r>
            <a:br>
              <a:rPr lang="cs-CZ" b="1" cap="all" dirty="0">
                <a:solidFill>
                  <a:srgbClr val="FF0000"/>
                </a:solidFill>
              </a:rPr>
            </a:br>
            <a:r>
              <a:rPr lang="cs-CZ" b="1" cap="all" dirty="0">
                <a:solidFill>
                  <a:srgbClr val="FF0000"/>
                </a:solidFill>
              </a:rPr>
              <a:t>Příležitosti, hrozby a výzvy pro chemii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FE66EF5-BF7D-4F1E-9FC1-BA020393E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6375" y="4365625"/>
            <a:ext cx="6400800" cy="1223963"/>
          </a:xfrm>
        </p:spPr>
        <p:txBody>
          <a:bodyPr rtlCol="0">
            <a:normAutofit fontScale="25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cs-CZ" altLang="cs-CZ" sz="22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5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5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7200" dirty="0">
                <a:solidFill>
                  <a:srgbClr val="002060"/>
                </a:solidFill>
              </a:rPr>
              <a:t>Jaroslav Suchý,  Ivan Souček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7200" dirty="0">
                <a:solidFill>
                  <a:srgbClr val="002060"/>
                </a:solidFill>
              </a:rPr>
              <a:t>Svaz chemického průmyslu ČR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6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6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6400" b="1" dirty="0">
                <a:solidFill>
                  <a:srgbClr val="002060"/>
                </a:solidFill>
              </a:rPr>
              <a:t>Chemické fórum</a:t>
            </a:r>
            <a:endParaRPr lang="cs-CZ" altLang="cs-CZ" sz="6400" b="1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cs-CZ" altLang="cs-CZ" sz="64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6400" dirty="0">
                <a:solidFill>
                  <a:srgbClr val="002060"/>
                </a:solidFill>
              </a:rPr>
              <a:t>Ústí nad Labem, 25.11.2021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sz="6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0"/>
            <a:ext cx="2562225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rázek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38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Zvýšení energetické účinnosti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24863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2000" b="1" dirty="0"/>
              <a:t>PŘÍLEŽITOSTI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Snižování provozních nákladů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Disponibilita nových technologií na trhu a jejich dostupnost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Zvyšování know-how podniků a využití výsledků Energetických auditů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2000" b="1" dirty="0"/>
              <a:t>HROZBY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Transformace výroby formou robotizace a digitalizace, případně změnou technologií ve snaze odklonit se od fosilních paliv (vodík, chemická recyklace), může vést naopak ke navyšování energetických požadavků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800" dirty="0"/>
              <a:t>V nedávné minulosti </a:t>
            </a:r>
            <a:r>
              <a:rPr lang="cs-CZ" altLang="cs-CZ" sz="1800" b="1" dirty="0"/>
              <a:t>došlo k výraznému zvýšení energetické účinnosti</a:t>
            </a:r>
            <a:r>
              <a:rPr lang="cs-CZ" altLang="cs-CZ" sz="1800" dirty="0"/>
              <a:t>. </a:t>
            </a:r>
            <a:r>
              <a:rPr lang="cs-CZ" altLang="cs-CZ" sz="1800" b="1" dirty="0"/>
              <a:t>Naprostá většina </a:t>
            </a:r>
            <a:r>
              <a:rPr lang="cs-CZ" altLang="cs-CZ" sz="1800" dirty="0"/>
              <a:t>v současné době používaných technologií v chemii se nachází </a:t>
            </a:r>
            <a:r>
              <a:rPr lang="cs-CZ" altLang="cs-CZ" sz="1800" b="1" dirty="0"/>
              <a:t>na úrovni BAT </a:t>
            </a:r>
            <a:r>
              <a:rPr lang="cs-CZ" altLang="cs-CZ" sz="1800" dirty="0"/>
              <a:t>(Nejlepší dostupní technologie) </a:t>
            </a:r>
            <a:r>
              <a:rPr lang="cs-CZ" altLang="cs-CZ" sz="1800" b="1" dirty="0"/>
              <a:t>a nejsou známy alternativní technologie výroby, ani úsporná opatření s dosažením úspor na energiích v řádu desítek procent.</a:t>
            </a:r>
            <a:r>
              <a:rPr lang="cs-CZ" altLang="cs-CZ" sz="1800" dirty="0"/>
              <a:t> Některé nové technologie a postupy otevírají možnosti pro další mírné vylepšování. 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endParaRPr lang="cs-CZ" altLang="cs-CZ" sz="2000" b="1" dirty="0"/>
          </a:p>
          <a:p>
            <a:pPr lvl="1"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14340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4A47B8-5D2C-46DA-9BD0-39F6DCC01F87}" type="slidenum">
              <a:rPr lang="cs-CZ" altLang="en-US">
                <a:solidFill>
                  <a:srgbClr val="000000"/>
                </a:solidFill>
              </a:rPr>
              <a:pPr/>
              <a:t>10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 noChangeArrowheads="1"/>
          </p:cNvSpPr>
          <p:nvPr>
            <p:ph type="title"/>
          </p:nvPr>
        </p:nvSpPr>
        <p:spPr>
          <a:xfrm>
            <a:off x="395288" y="855663"/>
            <a:ext cx="8280400" cy="917575"/>
          </a:xfrm>
        </p:spPr>
        <p:txBody>
          <a:bodyPr/>
          <a:lstStyle/>
          <a:p>
            <a:pPr algn="ctr"/>
            <a:r>
              <a:rPr lang="cs-CZ" altLang="cs-CZ" sz="2300" b="1" smtClean="0"/>
              <a:t>Vývoj energetické náročnosti průmyslu ČR, 2010 - 2016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488" y="1700213"/>
            <a:ext cx="7543800" cy="409098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2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b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22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endParaRPr lang="cs-CZ" altLang="cs-CZ" sz="1000" b="1" dirty="0"/>
          </a:p>
          <a:p>
            <a:pPr marL="0" indent="0">
              <a:buClr>
                <a:srgbClr val="FF0000"/>
              </a:buClr>
              <a:buFontTx/>
              <a:buNone/>
              <a:defRPr/>
            </a:pPr>
            <a:r>
              <a:rPr lang="cs-CZ" altLang="cs-CZ" sz="1000" b="1" dirty="0"/>
              <a:t>Zdroj: </a:t>
            </a:r>
            <a:r>
              <a:rPr lang="cs-CZ" altLang="cs-CZ" sz="1000" b="1" dirty="0" err="1"/>
              <a:t>Eurostat</a:t>
            </a:r>
            <a:endParaRPr lang="cs-CZ" altLang="cs-CZ" sz="1000" b="1" dirty="0"/>
          </a:p>
          <a:p>
            <a:pPr lvl="1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15364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FD022A-E1D2-4A92-A911-AA2D18DC0B87}" type="slidenum">
              <a:rPr lang="cs-CZ" altLang="en-US">
                <a:solidFill>
                  <a:srgbClr val="000000"/>
                </a:solidFill>
              </a:rPr>
              <a:pPr/>
              <a:t>11</a:t>
            </a:fld>
            <a:endParaRPr lang="cs-CZ" altLang="en-US">
              <a:solidFill>
                <a:srgbClr val="000000"/>
              </a:solidFill>
            </a:endParaRPr>
          </a:p>
        </p:txBody>
      </p:sp>
      <p:pic>
        <p:nvPicPr>
          <p:cNvPr id="15365" name="Obráze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597025"/>
            <a:ext cx="73025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Náhrada uhlí nízkoemisním palivem (ZP)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24863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SILNÉ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Dosažení úspory emisí min. 10-15%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Rozvíjející se infrastruktura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SLABÉ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Vyšší provozní náklady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Investiční náročnost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PŘÍLEŽITOSTI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Legislativní podpora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Možnost využití infrastruktury dodávek ZP k využití biometanu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Možnost využití infrastruktury dodávek ZP k využití vodíku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HROZBY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Závislost na dovozech ZP – snížení energické bezpečnosti ČR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Při vyšší spotřebě, pravděpodobné navýšení ceny ZP s ohledem na využití v energetice a to v celé EU (zejména Německo, a Polsko)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Postoj EU k ZP jako fosilnímu palivu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endParaRPr lang="cs-CZ" altLang="cs-CZ" sz="2000" b="1" dirty="0"/>
          </a:p>
          <a:p>
            <a:pPr lvl="1"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16388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48F72A-531E-44CC-AE60-C8A595323BDD}" type="slidenum">
              <a:rPr lang="cs-CZ" altLang="en-US">
                <a:solidFill>
                  <a:srgbClr val="000000"/>
                </a:solidFill>
              </a:rPr>
              <a:pPr/>
              <a:t>12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Rekuperace tepelné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24863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SILNÉ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Snížení celkové spotřeby energie a s tím souvisejících emisí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K rekuperaci tepelné energie v chemickém průmyslu dochází již při kogeneraci při výrobě el. energie: využití tepla pro technologické účely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SLABÉ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Investiční náklady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Nízká efektivita využití přebytků tepla pro vytápění budov starších konstrukcí s vysokou cenou jejich zateplování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Často nezájem externích odběratelů teplo využívat a vzdát se tak vlastního zdroje tepla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PŘÍLEŽITOSTI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Snížení energetické náročnosti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Využití přebytků tepla pro vytápění budov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HROZBY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Potenciální přebytek nízkokapacitního tepla, které nemá další využití</a:t>
            </a:r>
            <a:endParaRPr lang="cs-CZ" sz="1200" dirty="0"/>
          </a:p>
        </p:txBody>
      </p:sp>
      <p:sp>
        <p:nvSpPr>
          <p:cNvPr id="17412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075B09-68DE-466E-9103-89C081DB16CC}" type="slidenum">
              <a:rPr lang="cs-CZ" altLang="en-US">
                <a:solidFill>
                  <a:srgbClr val="000000"/>
                </a:solidFill>
              </a:rPr>
              <a:pPr/>
              <a:t>13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Využití biometanu jako paliva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96975"/>
            <a:ext cx="8766175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SILNÉ STRÁNKY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Minimální změny technologie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Bezemisní palivo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Existující infrastruktura bio-plynových stanic (BPS) v ČR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Existující infrastruktura distribuce ZP v ČR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SLABÉ STRÁNKY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Nutnost transportu biometanu a Vyšší provozní náklady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Relativně nová technologie, která je bez vysokých dotací či výrazné provozní podpory (vyšší, než je aktuální návrh) nenávratná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Konkurence fosilních paliv. ...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PŘÍLEŽITOSTI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Napojení na lokální výrobce biometanu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Legislativní úprava. Efektivnější dotační podpora nových BPS s ohledem na návratnost investice = zvýšení motivace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Využití ČOV pro výrobu bio-metanu</a:t>
            </a:r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HROZBY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Realizace strategie </a:t>
            </a:r>
            <a:r>
              <a:rPr lang="cs-CZ" altLang="cs-CZ" sz="1700" b="1" dirty="0" err="1"/>
              <a:t>Farm</a:t>
            </a:r>
            <a:r>
              <a:rPr lang="cs-CZ" altLang="cs-CZ" sz="1700" b="1" dirty="0"/>
              <a:t>-to-</a:t>
            </a:r>
            <a:r>
              <a:rPr lang="cs-CZ" altLang="cs-CZ" sz="1700" b="1" dirty="0" err="1"/>
              <a:t>Fork</a:t>
            </a:r>
            <a:r>
              <a:rPr lang="cs-CZ" altLang="cs-CZ" sz="1700" b="1" dirty="0"/>
              <a:t>: snižování intenzity zemědělské produkce, udržení organického uhlíku v půdě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Nedostatek biometanu pro všechny sektory (doprava je upřednostněna)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b="1" dirty="0"/>
              <a:t>Nedostatek biomasy a odpadů </a:t>
            </a:r>
            <a:r>
              <a:rPr lang="cs-CZ" altLang="cs-CZ" sz="1700" dirty="0"/>
              <a:t>– potlačování cíleně pěstované biomasy, nutnost svážet odpady, kterých není dostatek</a:t>
            </a:r>
          </a:p>
        </p:txBody>
      </p:sp>
      <p:sp>
        <p:nvSpPr>
          <p:cNvPr id="18436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9D9644-55A9-43AF-8BEE-D0B5B676E0E4}" type="slidenum">
              <a:rPr lang="cs-CZ" altLang="en-US">
                <a:solidFill>
                  <a:srgbClr val="000000"/>
                </a:solidFill>
              </a:rPr>
              <a:pPr/>
              <a:t>14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 noChangeArrowheads="1"/>
          </p:cNvSpPr>
          <p:nvPr>
            <p:ph type="title"/>
          </p:nvPr>
        </p:nvSpPr>
        <p:spPr>
          <a:xfrm>
            <a:off x="700088" y="10334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Využití vodíku jako paliva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449388"/>
            <a:ext cx="8766175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endParaRPr lang="cs-CZ" altLang="cs-CZ" sz="1700" b="1" dirty="0"/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SILNÉ STRÁNKY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Dokonale bezemisní palivo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endParaRPr lang="cs-CZ" altLang="cs-CZ" sz="1700" b="1" dirty="0"/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SLABÉ STRÁNKY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Nutnost úpravy hořáků při úplné náhradě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Vyšší provozní náklady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Nedostatek nízkoemisního vodíku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Nízká objemová výhřevnost (kapacitní omezení)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endParaRPr lang="cs-CZ" altLang="cs-CZ" sz="1700" b="1" dirty="0"/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PŘÍLEŽITOSTI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Možnost přimísení k ZP v malých koncentracích bez nutnosti úpravy technologie a distribuční sítě</a:t>
            </a:r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endParaRPr lang="cs-CZ" altLang="cs-CZ" sz="1700" b="1" dirty="0"/>
          </a:p>
          <a:p>
            <a:pPr marL="0" indent="0" algn="just">
              <a:spcBef>
                <a:spcPts val="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HROZBY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Technologie nebude ekonomicky výhodná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Omezenost a nákladovost manipulace a skladování</a:t>
            </a:r>
          </a:p>
        </p:txBody>
      </p:sp>
      <p:sp>
        <p:nvSpPr>
          <p:cNvPr id="19460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7C557E-5894-49BB-B020-2D04D978E6F8}" type="slidenum">
              <a:rPr lang="cs-CZ" altLang="en-US">
                <a:solidFill>
                  <a:srgbClr val="000000"/>
                </a:solidFill>
              </a:rPr>
              <a:pPr/>
              <a:t>15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 noChangeArrowheads="1"/>
          </p:cNvSpPr>
          <p:nvPr>
            <p:ph type="title"/>
          </p:nvPr>
        </p:nvSpPr>
        <p:spPr>
          <a:xfrm>
            <a:off x="679450" y="908050"/>
            <a:ext cx="7996238" cy="360363"/>
          </a:xfrm>
        </p:spPr>
        <p:txBody>
          <a:bodyPr/>
          <a:lstStyle/>
          <a:p>
            <a:pPr algn="ctr"/>
            <a:r>
              <a:rPr lang="cs-CZ" altLang="cs-CZ" sz="2600" b="1" smtClean="0"/>
              <a:t>Zachycování, ukládání a zpracování CO2 (CCSU)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268413"/>
            <a:ext cx="8424863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SILNÉ STRÁNK</a:t>
            </a:r>
            <a:r>
              <a:rPr lang="cs-CZ" altLang="cs-CZ" sz="1700" dirty="0"/>
              <a:t>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CCS a CCU jsou jedinou cestou, jak využít CO2 z technologických a tepelných emisí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SLABÉ STRÁNKY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CCS/CCU je </a:t>
            </a:r>
            <a:r>
              <a:rPr lang="cs-CZ" altLang="cs-CZ" sz="1700" b="1" dirty="0"/>
              <a:t>velmi drahé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Není identifikováno vhodné velké úložiště pro CCS v ČR, nelze řešit několika málo úložišti – CO2 je nutné ukládat co nejblíže místu vzniku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CCU technologie nejsou ještě propracované k průmyslové aplikaci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Snížení energetické účinnosti při využití technologií CCS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cs-CZ" altLang="cs-CZ" sz="1700" b="1" dirty="0"/>
              <a:t>PŘÍLEŽITOSTI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Implementace nových technologií pro využití CO2 pro výrobu chemických derivátů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Dotační podpora procesů CCSU (investiční, provozní)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Disponibilita nových technologií na trhu a jejich postupná dostupnost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Vytvoření dodatečných pracovních míst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Využití starých důlních staveb pro CCSHROZBY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1700" dirty="0"/>
              <a:t>Potenciální přebytek nízkokapacitního tepla, které nemá další využití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r>
              <a:rPr lang="cs-CZ" sz="1700" b="1" dirty="0"/>
              <a:t>HROZBY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1700" dirty="0"/>
              <a:t>celkové náklady a absence infrastruktury pro dopravu a zpracování </a:t>
            </a:r>
            <a:r>
              <a:rPr lang="cs-CZ" sz="1700" dirty="0" err="1"/>
              <a:t>zachyc</a:t>
            </a:r>
            <a:r>
              <a:rPr lang="cs-CZ" sz="1700" dirty="0"/>
              <a:t>. CO2</a:t>
            </a:r>
          </a:p>
          <a:p>
            <a:pPr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1700" dirty="0"/>
              <a:t>pro většinu konverzních procesů CO2 (CCU) je nezbytná disponibilita (zeleného) vodíku, resp. „zelené“ elektřiny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endParaRPr lang="cs-CZ" sz="1700" b="1" dirty="0"/>
          </a:p>
        </p:txBody>
      </p:sp>
      <p:sp>
        <p:nvSpPr>
          <p:cNvPr id="20484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FC2D45-3197-44B8-806F-99FA4D799789}" type="slidenum">
              <a:rPr lang="cs-CZ" altLang="en-US">
                <a:solidFill>
                  <a:srgbClr val="000000"/>
                </a:solidFill>
              </a:rPr>
              <a:pPr/>
              <a:t>16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 noChangeArrowheads="1"/>
          </p:cNvSpPr>
          <p:nvPr>
            <p:ph type="title"/>
          </p:nvPr>
        </p:nvSpPr>
        <p:spPr>
          <a:xfrm>
            <a:off x="800100" y="692150"/>
            <a:ext cx="7543800" cy="858838"/>
          </a:xfrm>
        </p:spPr>
        <p:txBody>
          <a:bodyPr/>
          <a:lstStyle/>
          <a:p>
            <a:pPr algn="ctr"/>
            <a:r>
              <a:rPr lang="cs-CZ" altLang="cs-CZ" sz="3600" b="1" smtClean="0"/>
              <a:t>Závěry I</a:t>
            </a:r>
          </a:p>
        </p:txBody>
      </p:sp>
      <p:sp>
        <p:nvSpPr>
          <p:cNvPr id="2150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280400" cy="5041900"/>
          </a:xfrm>
        </p:spPr>
        <p:txBody>
          <a:bodyPr/>
          <a:lstStyle/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100" b="1" u="sng" smtClean="0"/>
              <a:t>Požadavky</a:t>
            </a:r>
            <a:r>
              <a:rPr lang="cs-CZ" altLang="cs-CZ" sz="2100" b="1" smtClean="0"/>
              <a:t> na stále zelenější evropský průmysl </a:t>
            </a:r>
            <a:r>
              <a:rPr lang="cs-CZ" altLang="cs-CZ" sz="2100" b="1" u="sng" smtClean="0"/>
              <a:t>rostou</a:t>
            </a:r>
            <a:r>
              <a:rPr lang="cs-CZ" altLang="cs-CZ" sz="2100" b="1" smtClean="0"/>
              <a:t>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100" b="1" u="sng" smtClean="0"/>
              <a:t>Průmysl masivně investuje</a:t>
            </a:r>
            <a:r>
              <a:rPr lang="cs-CZ" altLang="cs-CZ" sz="2100" b="1" smtClean="0"/>
              <a:t> do snižování uhlíkové a energetické náročnosti a ZATÍM se drží i když řada firem již přesouvá výroby mimo EU.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100" b="1" smtClean="0"/>
              <a:t>Do roku 2050 lze očekávat odstavení stávajících energetických podnikových zdrojů, a to z důvodů externalizace dodávek energií (přechod na elektrickou energii) nebo technologickými změnami (např. využívání exotermních procesů pro výrobu energií).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cs-CZ" altLang="cs-CZ" sz="2100" b="1" smtClean="0"/>
              <a:t>Nelze předpokládat ani provoz výrob, které jsou založeny na produktech zpracování uhlí. Zcela nepochybně dojde k významné strukturální změně celého odvětví i s ohledem na vývoj výrobkového portfolia a celospolečenské poptávky.</a:t>
            </a:r>
          </a:p>
        </p:txBody>
      </p:sp>
      <p:sp>
        <p:nvSpPr>
          <p:cNvPr id="21508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0D3FE7-F7FD-4725-BEF3-24448F860FB6}" type="slidenum">
              <a:rPr lang="cs-CZ" altLang="en-US">
                <a:solidFill>
                  <a:srgbClr val="000000"/>
                </a:solidFill>
              </a:rPr>
              <a:pPr/>
              <a:t>17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 noChangeArrowheads="1"/>
          </p:cNvSpPr>
          <p:nvPr>
            <p:ph type="title"/>
          </p:nvPr>
        </p:nvSpPr>
        <p:spPr>
          <a:xfrm>
            <a:off x="800100" y="1052513"/>
            <a:ext cx="7543800" cy="858837"/>
          </a:xfrm>
        </p:spPr>
        <p:txBody>
          <a:bodyPr/>
          <a:lstStyle/>
          <a:p>
            <a:pPr algn="ctr"/>
            <a:r>
              <a:rPr lang="cs-CZ" altLang="cs-CZ" sz="3600" b="1" smtClean="0"/>
              <a:t>Závěry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E6E46C1-F9B2-4E95-8CEC-2D63DC1BD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951038"/>
            <a:ext cx="7991475" cy="4897437"/>
          </a:xfrm>
        </p:spPr>
        <p:txBody>
          <a:bodyPr/>
          <a:lstStyle/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100" b="1" dirty="0"/>
              <a:t>Chemický průmysl je značně rozmanitý, dopady nelze nyní kvantifikovat.</a:t>
            </a:r>
            <a:endParaRPr lang="cs-CZ" sz="2100" dirty="0">
              <a:solidFill>
                <a:srgbClr val="FA411C"/>
              </a:solidFill>
            </a:endParaRP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100" b="1" dirty="0"/>
              <a:t>Vítáme snahu Komise podporovat investice do snižování uhlíkové stopy výrobků inovací, rekvalifikace pracovní síly, přístup k rizikovému financování a investice do </a:t>
            </a:r>
            <a:r>
              <a:rPr lang="cs-CZ" sz="2100" b="1" dirty="0" err="1"/>
              <a:t>VaV</a:t>
            </a:r>
            <a:r>
              <a:rPr lang="cs-CZ" sz="2100" b="1" dirty="0"/>
              <a:t>. Tyto je však </a:t>
            </a:r>
            <a:r>
              <a:rPr lang="cs-CZ" sz="2100" b="1" u="sng" dirty="0"/>
              <a:t>nutné provádět koncepčně</a:t>
            </a:r>
            <a:r>
              <a:rPr lang="cs-CZ" sz="2100" b="1" dirty="0"/>
              <a:t>, s ohledem na nemalé změny, kterých bylo dosud dosaženo a při </a:t>
            </a:r>
            <a:r>
              <a:rPr lang="cs-CZ" sz="2100" b="1" u="sng" dirty="0"/>
              <a:t>zachování</a:t>
            </a:r>
            <a:r>
              <a:rPr lang="cs-CZ" sz="2100" b="1" dirty="0"/>
              <a:t> globální </a:t>
            </a:r>
            <a:r>
              <a:rPr lang="cs-CZ" sz="2100" b="1" u="sng" dirty="0"/>
              <a:t>konkurenceschopnosti evropského průmyslu</a:t>
            </a:r>
            <a:r>
              <a:rPr lang="cs-CZ" sz="2100" b="1" dirty="0"/>
              <a:t>.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sz="2100" b="1" u="sng" dirty="0"/>
              <a:t>Chemie zásadním způsobem pomáhá snižovat emise skleníkových plynů</a:t>
            </a:r>
            <a:r>
              <a:rPr lang="cs-CZ" sz="2100" b="1" dirty="0"/>
              <a:t> napříč odvětvími a je šancí pro </a:t>
            </a:r>
            <a:r>
              <a:rPr lang="cs-CZ" sz="2100" b="1" dirty="0">
                <a:solidFill>
                  <a:schemeClr val="bg1">
                    <a:lumMod val="50000"/>
                  </a:schemeClr>
                </a:solidFill>
              </a:rPr>
              <a:t>zelenou</a:t>
            </a:r>
            <a:r>
              <a:rPr lang="cs-CZ" sz="2100" b="1" dirty="0"/>
              <a:t> transformaci ekonomiky!</a:t>
            </a:r>
            <a:endParaRPr lang="cs-CZ" sz="2100" dirty="0">
              <a:solidFill>
                <a:srgbClr val="FA411C"/>
              </a:solidFill>
            </a:endParaRPr>
          </a:p>
        </p:txBody>
      </p:sp>
      <p:sp>
        <p:nvSpPr>
          <p:cNvPr id="22532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B42BA2-0D9C-4BC0-A870-B2BD0EC96259}" type="slidenum">
              <a:rPr lang="cs-CZ" altLang="en-US">
                <a:solidFill>
                  <a:srgbClr val="000000"/>
                </a:solidFill>
              </a:rPr>
              <a:pPr/>
              <a:t>18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 noChangeArrowheads="1"/>
          </p:cNvSpPr>
          <p:nvPr>
            <p:ph type="title"/>
          </p:nvPr>
        </p:nvSpPr>
        <p:spPr>
          <a:xfrm>
            <a:off x="914400" y="898525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Balíček „FIT FOR 55“ definován jako</a:t>
            </a:r>
          </a:p>
        </p:txBody>
      </p:sp>
      <p:sp>
        <p:nvSpPr>
          <p:cNvPr id="2355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5488" y="1658938"/>
            <a:ext cx="7921625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5FC65D3-4FF2-474F-897F-F9C754C98C35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19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23557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>
            <a:fillRect/>
          </a:stretch>
        </p:blipFill>
        <p:spPr bwMode="auto">
          <a:xfrm>
            <a:off x="0" y="1658938"/>
            <a:ext cx="6156325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FBEB0C4D-1FFA-4F98-958D-65BC100F893A}"/>
              </a:ext>
            </a:extLst>
          </p:cNvPr>
          <p:cNvSpPr txBox="1"/>
          <p:nvPr/>
        </p:nvSpPr>
        <p:spPr>
          <a:xfrm>
            <a:off x="5795963" y="2151063"/>
            <a:ext cx="3348037" cy="2995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cs-CZ" sz="1266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defRPr/>
            </a:pPr>
            <a:r>
              <a:rPr lang="cs-CZ" sz="2200" dirty="0">
                <a:solidFill>
                  <a:srgbClr val="000066"/>
                </a:solidFill>
                <a:latin typeface="+mn-lt"/>
              </a:rPr>
              <a:t>„Sociálně spravedlivá, konkurenceschopná, zelená transformace jako příležitost pro inovace, investice a zdravější přírodu i společnost“.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7918450" cy="944563"/>
          </a:xfrm>
        </p:spPr>
        <p:txBody>
          <a:bodyPr/>
          <a:lstStyle/>
          <a:p>
            <a:pPr algn="ctr"/>
            <a:r>
              <a:rPr lang="cs-CZ" altLang="cs-CZ" sz="3600" b="1" smtClean="0"/>
              <a:t>Agenda</a:t>
            </a:r>
          </a:p>
        </p:txBody>
      </p:sp>
      <p:sp>
        <p:nvSpPr>
          <p:cNvPr id="614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7486650" cy="4498975"/>
          </a:xfrm>
        </p:spPr>
        <p:txBody>
          <a:bodyPr/>
          <a:lstStyle/>
          <a:p>
            <a:pPr>
              <a:buClr>
                <a:srgbClr val="002060"/>
              </a:buClr>
              <a:buFontTx/>
              <a:buAutoNum type="arabicPeriod"/>
            </a:pPr>
            <a:r>
              <a:rPr lang="cs-CZ" altLang="cs-CZ" sz="2400" smtClean="0"/>
              <a:t>Zelená dohoda pro Evropu a klimatické cíle.</a:t>
            </a:r>
          </a:p>
          <a:p>
            <a:pPr>
              <a:buClr>
                <a:srgbClr val="002060"/>
              </a:buClr>
              <a:buFontTx/>
              <a:buAutoNum type="arabicPeriod"/>
            </a:pPr>
            <a:r>
              <a:rPr lang="cs-CZ" altLang="cs-CZ" sz="2400" smtClean="0"/>
              <a:t>Dekarbonizace chemického průmyslu</a:t>
            </a:r>
          </a:p>
          <a:p>
            <a:pPr>
              <a:buClr>
                <a:srgbClr val="002060"/>
              </a:buClr>
              <a:buFontTx/>
              <a:buAutoNum type="arabicPeriod"/>
            </a:pPr>
            <a:r>
              <a:rPr lang="cs-CZ" altLang="cs-CZ" sz="2400" smtClean="0"/>
              <a:t>Balíček FF55</a:t>
            </a:r>
          </a:p>
          <a:p>
            <a:pPr>
              <a:buClr>
                <a:srgbClr val="002060"/>
              </a:buClr>
              <a:buFontTx/>
              <a:buAutoNum type="arabicPeriod"/>
            </a:pPr>
            <a:r>
              <a:rPr lang="cs-CZ" altLang="cs-CZ" sz="2400" smtClean="0"/>
              <a:t>Závěry</a:t>
            </a:r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6CBC013-10DE-46A7-9632-A380CC2D12B1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</a:t>
            </a:fld>
            <a:endParaRPr lang="cs-CZ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 noChangeArrowheads="1"/>
          </p:cNvSpPr>
          <p:nvPr>
            <p:ph type="title"/>
          </p:nvPr>
        </p:nvSpPr>
        <p:spPr>
          <a:xfrm>
            <a:off x="971550" y="819150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Obsah l</a:t>
            </a:r>
            <a:r>
              <a:rPr lang="en-US" altLang="cs-CZ" sz="2800" b="1" smtClean="0"/>
              <a:t>egislativní</a:t>
            </a:r>
            <a:r>
              <a:rPr lang="cs-CZ" altLang="cs-CZ" sz="2800" b="1" smtClean="0"/>
              <a:t>ho</a:t>
            </a:r>
            <a:r>
              <a:rPr lang="en-US" altLang="cs-CZ" sz="2800" b="1" smtClean="0"/>
              <a:t> balíč</a:t>
            </a:r>
            <a:r>
              <a:rPr lang="cs-CZ" altLang="cs-CZ" sz="2800" b="1" smtClean="0"/>
              <a:t>ku</a:t>
            </a:r>
            <a:r>
              <a:rPr lang="en-US" altLang="cs-CZ" sz="2800" b="1" smtClean="0"/>
              <a:t> „Fit </a:t>
            </a:r>
            <a:r>
              <a:rPr lang="cs-CZ" altLang="cs-CZ" sz="2800" b="1" smtClean="0"/>
              <a:t>FOR</a:t>
            </a:r>
            <a:r>
              <a:rPr lang="en-US" altLang="cs-CZ" sz="2800" b="1" smtClean="0"/>
              <a:t> 55“</a:t>
            </a:r>
            <a:endParaRPr lang="cs-CZ" altLang="cs-CZ" sz="2800" b="1" smtClean="0"/>
          </a:p>
        </p:txBody>
      </p:sp>
      <p:sp>
        <p:nvSpPr>
          <p:cNvPr id="2457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39750" y="1550988"/>
            <a:ext cx="8064500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EED </a:t>
            </a:r>
            <a:r>
              <a:rPr lang="cs-CZ" altLang="cs-CZ" sz="2000" smtClean="0"/>
              <a:t>(směrnice o energetické účinnosti).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RED </a:t>
            </a:r>
            <a:r>
              <a:rPr lang="cs-CZ" altLang="cs-CZ" sz="2000" smtClean="0"/>
              <a:t>(biopaliva, OZE).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ESR </a:t>
            </a:r>
            <a:r>
              <a:rPr lang="cs-CZ" altLang="cs-CZ" sz="2000" smtClean="0"/>
              <a:t>(sdílené úsilí snižování emisí mimo ETS).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ETS </a:t>
            </a:r>
            <a:r>
              <a:rPr lang="cs-CZ" altLang="cs-CZ" sz="2000" smtClean="0"/>
              <a:t>(změny v ETS, povolenky, nové sektory).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Výkonnostní normy pro vozidla </a:t>
            </a:r>
            <a:r>
              <a:rPr lang="cs-CZ" altLang="cs-CZ" sz="2000" smtClean="0"/>
              <a:t>(biopaliva, paliva, doprava).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AFID </a:t>
            </a:r>
            <a:r>
              <a:rPr lang="cs-CZ" altLang="cs-CZ" sz="2000" smtClean="0"/>
              <a:t>(nařízení o infrastruktuře pro alternativní paliva).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CBAM </a:t>
            </a:r>
            <a:r>
              <a:rPr lang="cs-CZ" altLang="cs-CZ" sz="2000" smtClean="0"/>
              <a:t>(zatím hnojiva – konkurenceschopnost).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Energy Tax Directive </a:t>
            </a:r>
            <a:r>
              <a:rPr lang="cs-CZ" altLang="cs-CZ" sz="2000" smtClean="0"/>
              <a:t>(zdanění energií).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400" smtClean="0"/>
              <a:t>Social Climate Fund </a:t>
            </a:r>
            <a:r>
              <a:rPr lang="cs-CZ" altLang="cs-CZ" sz="1800" smtClean="0"/>
              <a:t>(financování – nový fond pro regulaci dopadů).</a:t>
            </a:r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DA44AD0F-BC5C-4944-96BD-0DE6CEA5350C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20</a:t>
            </a:fld>
            <a:endParaRPr lang="cs-CZ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 noChangeArrowheads="1"/>
          </p:cNvSpPr>
          <p:nvPr>
            <p:ph type="title"/>
          </p:nvPr>
        </p:nvSpPr>
        <p:spPr>
          <a:xfrm>
            <a:off x="971550" y="819150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Klíčové body FIT FOR 55</a:t>
            </a:r>
          </a:p>
        </p:txBody>
      </p:sp>
      <p:sp>
        <p:nvSpPr>
          <p:cNvPr id="25603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287338" y="1698625"/>
            <a:ext cx="8658225" cy="4602163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smtClean="0"/>
              <a:t>Zákaz prodeje nových osobních vozidel se spalovacími motory od 2035.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smtClean="0"/>
              <a:t>Nové ETS pro budovy a dopravu + design a klíč pro rozdělení prostředků v rámci SKF.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b="1" smtClean="0"/>
              <a:t>Technologická neutralita zpochybněna v mnoha částech F55 – role plynu v MdF, podpora pouze pro „zelený vodík“.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b="1" smtClean="0"/>
              <a:t>Nastavení zpoplatnění uhlíku na hranicích (CBAM) - složitá debata o “přechodné“ bezplatné alokaci pro sektory v ETS probíhá, důležité je nastavení systému x WTO. 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smtClean="0"/>
              <a:t>Kritéria pro stanovování cílů mimo ETS (ESR) - HDP na obyvatele solidarita – využití rezervy v rámci LULUCF.</a:t>
            </a:r>
          </a:p>
          <a:p>
            <a:pPr algn="just">
              <a:spcBef>
                <a:spcPts val="1200"/>
              </a:spcBef>
              <a:buClr>
                <a:srgbClr val="002060"/>
              </a:buClr>
            </a:pPr>
            <a:r>
              <a:rPr lang="cs-CZ" altLang="cs-CZ" sz="2000" smtClean="0"/>
              <a:t>Ponechání cíle pro OZE a energetickou účinnost na úrovni EU (s příspěvky ČS) – obsahuje i návrh na podcíle pro průmysl a budovy.</a:t>
            </a:r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8AEBB3A0-695D-4335-9E19-B5455AA5E9FE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21</a:t>
            </a:fld>
            <a:endParaRPr lang="cs-CZ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 noChangeArrowheads="1"/>
          </p:cNvSpPr>
          <p:nvPr>
            <p:ph type="title"/>
          </p:nvPr>
        </p:nvSpPr>
        <p:spPr>
          <a:xfrm>
            <a:off x="684213" y="806450"/>
            <a:ext cx="7543800" cy="803275"/>
          </a:xfrm>
        </p:spPr>
        <p:txBody>
          <a:bodyPr/>
          <a:lstStyle/>
          <a:p>
            <a:pPr algn="ctr"/>
            <a:r>
              <a:rPr lang="cs-CZ" altLang="cs-CZ" sz="2800" b="1" smtClean="0"/>
              <a:t>Fit FOR 55 a SCHP ČR</a:t>
            </a:r>
          </a:p>
        </p:txBody>
      </p:sp>
      <p:sp>
        <p:nvSpPr>
          <p:cNvPr id="2662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93675" y="1484313"/>
            <a:ext cx="8626475" cy="3657600"/>
          </a:xfrm>
        </p:spPr>
        <p:txBody>
          <a:bodyPr/>
          <a:lstStyle/>
          <a:p>
            <a:pPr algn="just">
              <a:spcBef>
                <a:spcPts val="1000"/>
              </a:spcBef>
              <a:buClr>
                <a:srgbClr val="002060"/>
              </a:buClr>
            </a:pPr>
            <a:r>
              <a:rPr lang="cs-CZ" altLang="cs-CZ" sz="2200" smtClean="0"/>
              <a:t>Tématům FF55 i dalším tématům spojeným s EGD se od začátku loňského roku věnuje pracovní skupina EGD.</a:t>
            </a:r>
          </a:p>
          <a:p>
            <a:pPr algn="just">
              <a:spcBef>
                <a:spcPts val="1000"/>
              </a:spcBef>
              <a:buClr>
                <a:srgbClr val="002060"/>
              </a:buClr>
            </a:pPr>
            <a:r>
              <a:rPr lang="cs-CZ" altLang="cs-CZ" sz="2200" smtClean="0"/>
              <a:t>Pro chemii bude mít zásadní dopad nastavení EU ETS x CBAM (hrozba zrušení bezplatné alokace a nevhodně nastavený mechanismus CBAM), změny v oblasti zdanění energií, nastavení v oblasti alternativních paliv, ale i další.</a:t>
            </a:r>
          </a:p>
          <a:p>
            <a:pPr algn="just">
              <a:spcBef>
                <a:spcPts val="1000"/>
              </a:spcBef>
              <a:buClr>
                <a:srgbClr val="002060"/>
              </a:buClr>
            </a:pPr>
            <a:r>
              <a:rPr lang="cs-CZ" altLang="cs-CZ" sz="2200" smtClean="0"/>
              <a:t>Možnosti elektrifikace?</a:t>
            </a:r>
          </a:p>
          <a:p>
            <a:pPr algn="just">
              <a:spcBef>
                <a:spcPts val="1000"/>
              </a:spcBef>
              <a:buClr>
                <a:srgbClr val="002060"/>
              </a:buClr>
            </a:pPr>
            <a:endParaRPr lang="cs-CZ" altLang="cs-CZ" sz="2400" smtClean="0"/>
          </a:p>
          <a:p>
            <a:pPr marL="457200" lvl="1" indent="0">
              <a:spcBef>
                <a:spcPts val="800"/>
              </a:spcBef>
              <a:buClr>
                <a:srgbClr val="002060"/>
              </a:buClr>
              <a:buFontTx/>
              <a:buNone/>
            </a:pPr>
            <a:r>
              <a:rPr lang="cs-CZ" altLang="cs-CZ" sz="200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rgbClr val="002060"/>
              </a:buClr>
            </a:pPr>
            <a:endParaRPr lang="cs-CZ" altLang="cs-CZ" sz="2400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2DD5619-9610-4691-B302-E4221028BF16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22</a:t>
            </a:fld>
            <a:endParaRPr lang="cs-CZ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 noChangeArrowheads="1"/>
          </p:cNvSpPr>
          <p:nvPr>
            <p:ph type="title"/>
          </p:nvPr>
        </p:nvSpPr>
        <p:spPr>
          <a:xfrm>
            <a:off x="800100" y="995363"/>
            <a:ext cx="7543800" cy="803275"/>
          </a:xfrm>
        </p:spPr>
        <p:txBody>
          <a:bodyPr/>
          <a:lstStyle/>
          <a:p>
            <a:pPr algn="ctr"/>
            <a:r>
              <a:rPr lang="cs-CZ" altLang="cs-CZ" sz="2800" b="1" smtClean="0"/>
              <a:t>Harmonogram „očekávání“</a:t>
            </a:r>
          </a:p>
        </p:txBody>
      </p:sp>
      <p:sp>
        <p:nvSpPr>
          <p:cNvPr id="2765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885825" y="2205038"/>
            <a:ext cx="7775575" cy="3657600"/>
          </a:xfrm>
        </p:spPr>
        <p:txBody>
          <a:bodyPr/>
          <a:lstStyle/>
          <a:p>
            <a:pPr marL="457200" lvl="1" indent="0">
              <a:spcBef>
                <a:spcPts val="800"/>
              </a:spcBef>
              <a:buClr>
                <a:srgbClr val="002060"/>
              </a:buClr>
              <a:buFontTx/>
              <a:buNone/>
            </a:pPr>
            <a:r>
              <a:rPr lang="cs-CZ" altLang="cs-CZ" sz="2000" smtClean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ts val="1000"/>
              </a:spcBef>
              <a:buClr>
                <a:srgbClr val="002060"/>
              </a:buClr>
            </a:pPr>
            <a:endParaRPr lang="cs-CZ" altLang="cs-CZ" sz="2400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C3B24F8D-6E58-4B53-9DB9-CB46673435C3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23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27653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7213"/>
            <a:ext cx="9144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684213" y="1335088"/>
            <a:ext cx="4681537" cy="44767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cs-CZ" altLang="cs-CZ" sz="1800" b="1" smtClean="0"/>
              <a:t>Kontakt:</a:t>
            </a:r>
          </a:p>
          <a:p>
            <a:pPr marL="0" indent="0">
              <a:buFontTx/>
              <a:buNone/>
            </a:pPr>
            <a:endParaRPr lang="cs-CZ" altLang="cs-CZ" sz="1800" b="1" smtClean="0"/>
          </a:p>
          <a:p>
            <a:pPr marL="0" indent="0">
              <a:buFontTx/>
              <a:buNone/>
            </a:pPr>
            <a:r>
              <a:rPr lang="cs-CZ" altLang="cs-CZ" sz="1800" b="1" smtClean="0"/>
              <a:t>Svaz chemického průmyslu ČR, z.s.</a:t>
            </a:r>
          </a:p>
          <a:p>
            <a:pPr marL="0" indent="0">
              <a:buFontTx/>
              <a:buNone/>
            </a:pPr>
            <a:r>
              <a:rPr lang="cs-CZ" altLang="cs-CZ" sz="1800" b="1" smtClean="0"/>
              <a:t>Rubeška 393/7</a:t>
            </a:r>
          </a:p>
          <a:p>
            <a:pPr marL="0" indent="0">
              <a:buFontTx/>
              <a:buNone/>
            </a:pPr>
            <a:r>
              <a:rPr lang="cs-CZ" altLang="cs-CZ" sz="1800" b="1" smtClean="0"/>
              <a:t>190 00 Praha 9</a:t>
            </a:r>
          </a:p>
          <a:p>
            <a:pPr marL="0" indent="0">
              <a:buFontTx/>
              <a:buNone/>
            </a:pPr>
            <a:r>
              <a:rPr lang="cs-CZ" altLang="cs-CZ" sz="1800" b="1" smtClean="0"/>
              <a:t>Česká republika</a:t>
            </a:r>
          </a:p>
          <a:p>
            <a:pPr marL="0" indent="0">
              <a:buFontTx/>
              <a:buNone/>
            </a:pPr>
            <a:endParaRPr lang="cs-CZ" altLang="cs-CZ" sz="1800" b="1" smtClean="0"/>
          </a:p>
          <a:p>
            <a:pPr marL="0" indent="0">
              <a:buFontTx/>
              <a:buNone/>
            </a:pPr>
            <a:r>
              <a:rPr lang="cs-CZ" altLang="cs-CZ" sz="1800" b="1" smtClean="0">
                <a:hlinkClick r:id="rId2"/>
              </a:rPr>
              <a:t>www.schp.cz</a:t>
            </a:r>
            <a:endParaRPr lang="cs-CZ" altLang="cs-CZ" sz="1800" b="1" smtClean="0"/>
          </a:p>
          <a:p>
            <a:pPr marL="0" indent="0">
              <a:buFontTx/>
              <a:buNone/>
            </a:pPr>
            <a:r>
              <a:rPr lang="cs-CZ" altLang="cs-CZ" sz="1800" b="1" smtClean="0">
                <a:hlinkClick r:id="rId3"/>
              </a:rPr>
              <a:t>jaroslav.suchy@schp.cz</a:t>
            </a:r>
            <a:endParaRPr lang="cs-CZ" altLang="cs-CZ" sz="1800" b="1" smtClean="0"/>
          </a:p>
          <a:p>
            <a:pPr marL="0" indent="0">
              <a:buFontTx/>
              <a:buNone/>
            </a:pPr>
            <a:r>
              <a:rPr lang="cs-CZ" altLang="cs-CZ" sz="1800" b="1" smtClean="0">
                <a:hlinkClick r:id="rId4"/>
              </a:rPr>
              <a:t>Ivan.soucek@schp.cz</a:t>
            </a:r>
            <a:r>
              <a:rPr lang="cs-CZ" altLang="cs-CZ" sz="1800" b="1" smtClean="0"/>
              <a:t> </a:t>
            </a:r>
          </a:p>
          <a:p>
            <a:pPr marL="0" indent="0">
              <a:buFontTx/>
              <a:buNone/>
            </a:pPr>
            <a:endParaRPr lang="cs-CZ" altLang="cs-CZ" sz="1800" b="1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B80760AF-3E8C-450F-8410-EAF0A34F4BF9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24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28676" name="Obrázek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388" y="3357563"/>
            <a:ext cx="5387975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 noChangeArrowheads="1"/>
          </p:cNvSpPr>
          <p:nvPr>
            <p:ph type="title"/>
          </p:nvPr>
        </p:nvSpPr>
        <p:spPr>
          <a:xfrm>
            <a:off x="781050" y="892175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Zelená dohoda pro Evropu</a:t>
            </a:r>
          </a:p>
        </p:txBody>
      </p:sp>
      <p:sp>
        <p:nvSpPr>
          <p:cNvPr id="7171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5488" y="1658938"/>
            <a:ext cx="7921625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2CF224BE-347F-4948-9FE4-6EEDE0912C72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3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717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06538"/>
            <a:ext cx="8175625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 noChangeArrowheads="1"/>
          </p:cNvSpPr>
          <p:nvPr>
            <p:ph type="title"/>
          </p:nvPr>
        </p:nvSpPr>
        <p:spPr>
          <a:xfrm>
            <a:off x="836613" y="1174750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Cesta ke klimatické neutralitě</a:t>
            </a:r>
          </a:p>
        </p:txBody>
      </p:sp>
      <p:sp>
        <p:nvSpPr>
          <p:cNvPr id="8195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5488" y="1658938"/>
            <a:ext cx="7921625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7AE3149E-B615-4472-B150-0DFAB9E5A391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4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8197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7238"/>
            <a:ext cx="9144000" cy="423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782638"/>
            <a:ext cx="7543800" cy="731837"/>
          </a:xfrm>
        </p:spPr>
        <p:txBody>
          <a:bodyPr/>
          <a:lstStyle/>
          <a:p>
            <a:pPr algn="ctr"/>
            <a:r>
              <a:rPr lang="cs-CZ" altLang="cs-CZ" sz="2800" b="1" smtClean="0"/>
              <a:t>Emisní scénáře pro ČR do roku 2050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5488" y="1658938"/>
            <a:ext cx="7921625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0E77DD49-9A8F-4CD6-9E3B-C991C7B8F04A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5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9221" name="Obráze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 noChangeArrowheads="1"/>
          </p:cNvSpPr>
          <p:nvPr>
            <p:ph type="title"/>
          </p:nvPr>
        </p:nvSpPr>
        <p:spPr>
          <a:xfrm>
            <a:off x="539750" y="1125538"/>
            <a:ext cx="7993063" cy="598487"/>
          </a:xfrm>
        </p:spPr>
        <p:txBody>
          <a:bodyPr/>
          <a:lstStyle/>
          <a:p>
            <a:pPr algn="ctr"/>
            <a:r>
              <a:rPr lang="cs-CZ" altLang="cs-CZ" sz="2600" b="1" smtClean="0"/>
              <a:t>Sektorový rozpad emisí v EU-27 mezi 1990 a 2018</a:t>
            </a:r>
          </a:p>
        </p:txBody>
      </p:sp>
      <p:sp>
        <p:nvSpPr>
          <p:cNvPr id="10243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41F24A37-AD92-4C64-8239-C672AE1BEA68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6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10244" name="Obráze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2133600"/>
            <a:ext cx="91360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 noChangeArrowheads="1"/>
          </p:cNvSpPr>
          <p:nvPr>
            <p:ph type="title"/>
          </p:nvPr>
        </p:nvSpPr>
        <p:spPr>
          <a:xfrm>
            <a:off x="914400" y="898525"/>
            <a:ext cx="7543800" cy="731838"/>
          </a:xfrm>
        </p:spPr>
        <p:txBody>
          <a:bodyPr/>
          <a:lstStyle/>
          <a:p>
            <a:pPr algn="ctr"/>
            <a:r>
              <a:rPr lang="cs-CZ" altLang="cs-CZ" sz="2800" b="1" smtClean="0"/>
              <a:t>Čeká nás další zpřísnění cílů…</a:t>
            </a:r>
          </a:p>
        </p:txBody>
      </p:sp>
      <p:sp>
        <p:nvSpPr>
          <p:cNvPr id="11267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725488" y="1658938"/>
            <a:ext cx="7921625" cy="4602162"/>
          </a:xfrm>
        </p:spPr>
        <p:txBody>
          <a:bodyPr/>
          <a:lstStyle/>
          <a:p>
            <a:pPr algn="just">
              <a:spcBef>
                <a:spcPts val="1200"/>
              </a:spcBef>
              <a:buClr>
                <a:srgbClr val="002060"/>
              </a:buClr>
            </a:pPr>
            <a:endParaRPr lang="cs-CZ" altLang="cs-CZ" sz="2000" smtClean="0"/>
          </a:p>
          <a:p>
            <a:pPr>
              <a:buClr>
                <a:srgbClr val="002060"/>
              </a:buClr>
            </a:pPr>
            <a:endParaRPr lang="cs-CZ" altLang="cs-CZ" sz="2400" smtClean="0"/>
          </a:p>
          <a:p>
            <a:pPr>
              <a:spcBef>
                <a:spcPts val="1200"/>
              </a:spcBef>
              <a:buClr>
                <a:srgbClr val="002060"/>
              </a:buClr>
            </a:pPr>
            <a:endParaRPr lang="cs-CZ" altLang="cs-CZ" sz="2200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fld id="{A20132E5-80A4-47BB-A43F-69571A83A24F}" type="slidenum">
              <a:rPr lang="cs-CZ" altLang="en-US" sz="1000">
                <a:solidFill>
                  <a:srgbClr val="000000"/>
                </a:solidFill>
              </a:rPr>
              <a:pPr>
                <a:spcBef>
                  <a:spcPct val="20000"/>
                </a:spcBef>
                <a:buClrTx/>
                <a:buFontTx/>
                <a:buNone/>
              </a:pPr>
              <a:t>7</a:t>
            </a:fld>
            <a:endParaRPr lang="cs-CZ" altLang="en-US" sz="1000">
              <a:solidFill>
                <a:srgbClr val="000000"/>
              </a:solidFill>
            </a:endParaRPr>
          </a:p>
        </p:txBody>
      </p:sp>
      <p:pic>
        <p:nvPicPr>
          <p:cNvPr id="11269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288"/>
            <a:ext cx="9144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ovéPole 8"/>
          <p:cNvSpPr txBox="1">
            <a:spLocks noChangeArrowheads="1"/>
          </p:cNvSpPr>
          <p:nvPr/>
        </p:nvSpPr>
        <p:spPr bwMode="auto">
          <a:xfrm>
            <a:off x="1258888" y="3141663"/>
            <a:ext cx="928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60000"/>
              </a:spcBef>
              <a:buClr>
                <a:schemeClr val="tx1"/>
              </a:buClr>
              <a:buChar char="•"/>
              <a:defRPr sz="30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40000"/>
              </a:spcBef>
              <a:buClr>
                <a:schemeClr val="tx1"/>
              </a:buClr>
              <a:buChar char="–"/>
              <a:defRPr sz="26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 sz="20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solidFill>
                  <a:srgbClr val="FF0000"/>
                </a:solidFill>
                <a:sym typeface="Gill Sans" charset="0"/>
              </a:rPr>
              <a:t>55%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E40805E-B07C-4066-B358-A6026E949668}"/>
              </a:ext>
            </a:extLst>
          </p:cNvPr>
          <p:cNvSpPr txBox="1"/>
          <p:nvPr/>
        </p:nvSpPr>
        <p:spPr>
          <a:xfrm>
            <a:off x="2627313" y="3114675"/>
            <a:ext cx="825500" cy="433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215" dirty="0">
                <a:solidFill>
                  <a:srgbClr val="FF0000"/>
                </a:solidFill>
                <a:sym typeface="Gill Sans" charset="0"/>
              </a:rPr>
              <a:t>40%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xmlns="" id="{E2DB490A-4061-4DD9-9C92-13747A1F034F}"/>
              </a:ext>
            </a:extLst>
          </p:cNvPr>
          <p:cNvSpPr txBox="1"/>
          <p:nvPr/>
        </p:nvSpPr>
        <p:spPr>
          <a:xfrm>
            <a:off x="3779838" y="3201988"/>
            <a:ext cx="12017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4" dirty="0">
                <a:solidFill>
                  <a:srgbClr val="FF0000"/>
                </a:solidFill>
                <a:sym typeface="Gill Sans" charset="0"/>
              </a:rPr>
              <a:t>37/39%</a:t>
            </a:r>
          </a:p>
        </p:txBody>
      </p:sp>
      <p:pic>
        <p:nvPicPr>
          <p:cNvPr id="11273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3201988"/>
            <a:ext cx="981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3195638"/>
            <a:ext cx="1054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Jak dekarbonizovat chemii?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4752950"/>
          </a:xfrm>
          <a:extLst/>
        </p:spPr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Chemický průmysl dosáhl významných energetických úspor spojených se nížení emisí skleníkových plynů již v průběhu posledních 30 let.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Snížení emisí bylo dosaženo jednak částečným odstavením neefektivních technologií bez náhrady nebo náhradou vyspělejšími technologiemi.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Významným aspektem ke snížení emisí skleníkových plynů přispěl i postupný odklon od spalování uhlí.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Potenciál k dalšímu snižování emisí skleníkových plynů kromě pokračujících opatření uvedených níže je přechod na využívání OZE pro výrobu elektrické energie.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Nelze však opomenout skutečnost, že kogenerace elektrické energie společně s výrobou tepla je v chemických výrobních areálech sehrává významný synergický efekt </a:t>
            </a:r>
            <a:r>
              <a:rPr lang="cs-CZ" altLang="cs-CZ" sz="2000" dirty="0"/>
              <a:t>(s ohledem na významnou potřebu tepla pro chemické technologie).</a:t>
            </a:r>
          </a:p>
          <a:p>
            <a:pPr lvl="6" algn="just">
              <a:buClr>
                <a:srgbClr val="FF0000"/>
              </a:buClr>
              <a:defRPr/>
            </a:pPr>
            <a:endParaRPr lang="cs-CZ" altLang="cs-CZ" sz="1000" b="1" u="sng" dirty="0"/>
          </a:p>
          <a:p>
            <a:pPr lvl="1"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12292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43912A-E054-424E-B6E5-D1CFEF1469EF}" type="slidenum">
              <a:rPr lang="cs-CZ" altLang="en-US">
                <a:solidFill>
                  <a:srgbClr val="000000"/>
                </a:solidFill>
              </a:rPr>
              <a:pPr/>
              <a:t>8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 noChangeArrowheads="1"/>
          </p:cNvSpPr>
          <p:nvPr>
            <p:ph type="title"/>
          </p:nvPr>
        </p:nvSpPr>
        <p:spPr>
          <a:xfrm>
            <a:off x="725488" y="855663"/>
            <a:ext cx="7743825" cy="412750"/>
          </a:xfrm>
        </p:spPr>
        <p:txBody>
          <a:bodyPr/>
          <a:lstStyle/>
          <a:p>
            <a:pPr algn="ctr"/>
            <a:r>
              <a:rPr lang="cs-CZ" altLang="cs-CZ" sz="2600" b="1" smtClean="0"/>
              <a:t>Zvýšení energetické účinnosti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4CBDB6F-9484-4D52-BC52-0803DF3A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35125"/>
            <a:ext cx="7929563" cy="4752975"/>
          </a:xfrm>
        </p:spPr>
        <p:txBody>
          <a:bodyPr/>
          <a:lstStyle/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2000" b="1" dirty="0"/>
              <a:t>SILNÉ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Postupné zlepšování procesů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Využití digitalizace a optimalizačních nástrojů pro řízení technologií (Průmysl 4.0)</a:t>
            </a:r>
          </a:p>
          <a:p>
            <a:pPr marL="0" indent="0" algn="just">
              <a:spcBef>
                <a:spcPts val="600"/>
              </a:spcBef>
              <a:buClr>
                <a:srgbClr val="FF0000"/>
              </a:buClr>
              <a:buFontTx/>
              <a:buNone/>
              <a:defRPr/>
            </a:pPr>
            <a:endParaRPr lang="cs-CZ" altLang="cs-CZ" sz="2000" b="1" dirty="0"/>
          </a:p>
          <a:p>
            <a:pPr marL="0" indent="0" algn="just">
              <a:buClr>
                <a:srgbClr val="FF0000"/>
              </a:buClr>
              <a:buFontTx/>
              <a:buNone/>
              <a:defRPr/>
            </a:pPr>
            <a:r>
              <a:rPr lang="cs-CZ" altLang="cs-CZ" sz="2000" b="1" dirty="0"/>
              <a:t>SLABÉ STRÁNKY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V minulosti již došlo k výraznému zvýšení energetické účinnosti 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Investiční náročnost a nízká návratnost investičních opatření při současné ceněn energie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/>
              <a:t>Omezená podpora (zejména pro velké podniky, které tvoří páteř chemického průmyslu ČR)</a:t>
            </a:r>
          </a:p>
          <a:p>
            <a:pPr lvl="1" algn="just">
              <a:buClr>
                <a:srgbClr val="003366"/>
              </a:buClr>
              <a:buFont typeface="Arial" panose="020B0604020202020204" pitchFamily="34" charset="0"/>
              <a:buChar char="•"/>
              <a:defRPr/>
            </a:pPr>
            <a:endParaRPr lang="cs-CZ" sz="1200" dirty="0"/>
          </a:p>
        </p:txBody>
      </p:sp>
      <p:sp>
        <p:nvSpPr>
          <p:cNvPr id="13316" name="Zástupný symbol pro číslo snímku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5548D8-58F5-432A-8E66-B36C3220B7E7}" type="slidenum">
              <a:rPr lang="cs-CZ" altLang="en-US">
                <a:solidFill>
                  <a:srgbClr val="000000"/>
                </a:solidFill>
              </a:rPr>
              <a:pPr/>
              <a:t>9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é zprávy">
  <a:themeElements>
    <a:clrScheme name="Technické zprávy 2">
      <a:dk1>
        <a:srgbClr val="FF9900"/>
      </a:dk1>
      <a:lt1>
        <a:srgbClr val="FFFFFF"/>
      </a:lt1>
      <a:dk2>
        <a:srgbClr val="4DC024"/>
      </a:dk2>
      <a:lt2>
        <a:srgbClr val="FFFFFF"/>
      </a:lt2>
      <a:accent1>
        <a:srgbClr val="FF6600"/>
      </a:accent1>
      <a:accent2>
        <a:srgbClr val="24864C"/>
      </a:accent2>
      <a:accent3>
        <a:srgbClr val="B2DCAC"/>
      </a:accent3>
      <a:accent4>
        <a:srgbClr val="DADADA"/>
      </a:accent4>
      <a:accent5>
        <a:srgbClr val="FFB8AA"/>
      </a:accent5>
      <a:accent6>
        <a:srgbClr val="207944"/>
      </a:accent6>
      <a:hlink>
        <a:srgbClr val="4D4D4D"/>
      </a:hlink>
      <a:folHlink>
        <a:srgbClr val="5F5F5F"/>
      </a:folHlink>
    </a:clrScheme>
    <a:fontScheme name="Technické zpráv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chnické zprávy 1">
        <a:dk1>
          <a:srgbClr val="F1B60F"/>
        </a:dk1>
        <a:lt1>
          <a:srgbClr val="FFFFFF"/>
        </a:lt1>
        <a:dk2>
          <a:srgbClr val="115606"/>
        </a:dk2>
        <a:lt2>
          <a:srgbClr val="F1B60F"/>
        </a:lt2>
        <a:accent1>
          <a:srgbClr val="CC9900"/>
        </a:accent1>
        <a:accent2>
          <a:srgbClr val="000000"/>
        </a:accent2>
        <a:accent3>
          <a:srgbClr val="AAB4AA"/>
        </a:accent3>
        <a:accent4>
          <a:srgbClr val="DADADA"/>
        </a:accent4>
        <a:accent5>
          <a:srgbClr val="E2CAAA"/>
        </a:accent5>
        <a:accent6>
          <a:srgbClr val="000000"/>
        </a:accent6>
        <a:hlink>
          <a:srgbClr val="FF6600"/>
        </a:hlink>
        <a:folHlink>
          <a:srgbClr val="DC5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ické zprávy 2">
        <a:dk1>
          <a:srgbClr val="FF9900"/>
        </a:dk1>
        <a:lt1>
          <a:srgbClr val="FFFFFF"/>
        </a:lt1>
        <a:dk2>
          <a:srgbClr val="4DC024"/>
        </a:dk2>
        <a:lt2>
          <a:srgbClr val="FFFFFF"/>
        </a:lt2>
        <a:accent1>
          <a:srgbClr val="FF6600"/>
        </a:accent1>
        <a:accent2>
          <a:srgbClr val="24864C"/>
        </a:accent2>
        <a:accent3>
          <a:srgbClr val="B2DCAC"/>
        </a:accent3>
        <a:accent4>
          <a:srgbClr val="DADADA"/>
        </a:accent4>
        <a:accent5>
          <a:srgbClr val="FFB8AA"/>
        </a:accent5>
        <a:accent6>
          <a:srgbClr val="207944"/>
        </a:accent6>
        <a:hlink>
          <a:srgbClr val="4D4D4D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ické zprávy 3">
        <a:dk1>
          <a:srgbClr val="777777"/>
        </a:dk1>
        <a:lt1>
          <a:srgbClr val="FFFFFF"/>
        </a:lt1>
        <a:dk2>
          <a:srgbClr val="727272"/>
        </a:dk2>
        <a:lt2>
          <a:srgbClr val="FFFFFF"/>
        </a:lt2>
        <a:accent1>
          <a:srgbClr val="808080"/>
        </a:accent1>
        <a:accent2>
          <a:srgbClr val="555555"/>
        </a:accent2>
        <a:accent3>
          <a:srgbClr val="BCBCBC"/>
        </a:accent3>
        <a:accent4>
          <a:srgbClr val="DADADA"/>
        </a:accent4>
        <a:accent5>
          <a:srgbClr val="C0C0C0"/>
        </a:accent5>
        <a:accent6>
          <a:srgbClr val="4C4C4C"/>
        </a:accent6>
        <a:hlink>
          <a:srgbClr val="969696"/>
        </a:hlink>
        <a:folHlink>
          <a:srgbClr val="4D4D4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8045</TotalTime>
  <Words>1432</Words>
  <Application>Microsoft Office PowerPoint</Application>
  <PresentationFormat>Fólie</PresentationFormat>
  <Paragraphs>215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Arial</vt:lpstr>
      <vt:lpstr>Times New Roman</vt:lpstr>
      <vt:lpstr>Calibri</vt:lpstr>
      <vt:lpstr>Tahoma</vt:lpstr>
      <vt:lpstr>Gill Sans</vt:lpstr>
      <vt:lpstr>Wingdings</vt:lpstr>
      <vt:lpstr>Verdana</vt:lpstr>
      <vt:lpstr>Technické zprávy</vt:lpstr>
      <vt:lpstr>Motiv sady Office</vt:lpstr>
      <vt:lpstr>DECARBONIZACE dle FIT FOR 55 aneb  Příležitosti, hrozby a výzvy pro chemii</vt:lpstr>
      <vt:lpstr>Agenda</vt:lpstr>
      <vt:lpstr>Zelená dohoda pro Evropu</vt:lpstr>
      <vt:lpstr>Cesta ke klimatické neutralitě</vt:lpstr>
      <vt:lpstr>Emisní scénáře pro ČR do roku 2050</vt:lpstr>
      <vt:lpstr>Sektorový rozpad emisí v EU-27 mezi 1990 a 2018</vt:lpstr>
      <vt:lpstr>Čeká nás další zpřísnění cílů…</vt:lpstr>
      <vt:lpstr>Jak dekarbonizovat chemii?</vt:lpstr>
      <vt:lpstr>Zvýšení energetické účinnosti I</vt:lpstr>
      <vt:lpstr>Zvýšení energetické účinnosti II</vt:lpstr>
      <vt:lpstr>Vývoj energetické náročnosti průmyslu ČR, 2010 - 2016</vt:lpstr>
      <vt:lpstr>Náhrada uhlí nízkoemisním palivem (ZP)</vt:lpstr>
      <vt:lpstr>Rekuperace tepelné energie</vt:lpstr>
      <vt:lpstr>Využití biometanu jako paliva</vt:lpstr>
      <vt:lpstr>Využití vodíku jako paliva</vt:lpstr>
      <vt:lpstr>Zachycování, ukládání a zpracování CO2 (CCSU)</vt:lpstr>
      <vt:lpstr>Závěry I</vt:lpstr>
      <vt:lpstr>Závěry II</vt:lpstr>
      <vt:lpstr>Balíček „FIT FOR 55“ definován jako</vt:lpstr>
      <vt:lpstr>Obsah legislativního balíčku „Fit FOR 55“</vt:lpstr>
      <vt:lpstr>Klíčové body FIT FOR 55</vt:lpstr>
      <vt:lpstr>Fit FOR 55 a SCHP ČR</vt:lpstr>
      <vt:lpstr>Harmonogram „očekávání“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Ladislav Novak</dc:creator>
  <cp:lastModifiedBy>Janda Petr</cp:lastModifiedBy>
  <cp:revision>292</cp:revision>
  <cp:lastPrinted>2021-09-15T11:46:12Z</cp:lastPrinted>
  <dcterms:created xsi:type="dcterms:W3CDTF">1601-01-01T00:00:00Z</dcterms:created>
  <dcterms:modified xsi:type="dcterms:W3CDTF">2022-05-16T07:35:30Z</dcterms:modified>
</cp:coreProperties>
</file>