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20"/>
  </p:notesMasterIdLst>
  <p:sldIdLst>
    <p:sldId id="277" r:id="rId3"/>
    <p:sldId id="2147377030" r:id="rId4"/>
    <p:sldId id="2147377027" r:id="rId5"/>
    <p:sldId id="2147377138" r:id="rId6"/>
    <p:sldId id="2147377021" r:id="rId7"/>
    <p:sldId id="2147377028" r:id="rId8"/>
    <p:sldId id="2147377024" r:id="rId9"/>
    <p:sldId id="256" r:id="rId10"/>
    <p:sldId id="2147377022" r:id="rId11"/>
    <p:sldId id="2147377029" r:id="rId12"/>
    <p:sldId id="2147377129" r:id="rId13"/>
    <p:sldId id="2147377023" r:id="rId14"/>
    <p:sldId id="2147377025" r:id="rId15"/>
    <p:sldId id="2147377026" r:id="rId16"/>
    <p:sldId id="2147377132" r:id="rId17"/>
    <p:sldId id="2147377130" r:id="rId18"/>
    <p:sldId id="2147377139" r:id="rId19"/>
  </p:sldIdLst>
  <p:sldSz cx="12192000" cy="6858000"/>
  <p:notesSz cx="6797675" cy="9926638"/>
  <p:custDataLst>
    <p:tags r:id="rId21"/>
  </p:custDataLst>
  <p:defaultTextStyle>
    <a:defPPr>
      <a:defRPr lang="cs-CZ"/>
    </a:defPPr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iok Aleš" initials="LA" lastIdx="2" clrIdx="0">
    <p:extLst>
      <p:ext uri="{19B8F6BF-5375-455C-9EA6-DF929625EA0E}">
        <p15:presenceInfo xmlns:p15="http://schemas.microsoft.com/office/powerpoint/2012/main" userId="S::ales.laciok@cez.cz::cbc43cf5-35c1-4553-9f4d-bd0cc5c0bf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00"/>
    <a:srgbClr val="41AD49"/>
    <a:srgbClr val="E6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2833802-FEF1-1111-8D5D-14CF1EAF98D9}" styleName="Tabulka ČEZ">
    <a:wholeTbl>
      <a:tcTxStyle>
        <a:fontRef idx="minor">
          <a:scrgbClr r="0" g="0" b="0"/>
        </a:fontRef>
        <a:schemeClr val="tx1"/>
      </a:tcTxStyle>
      <a:tcStyle>
        <a:tcBdr>
          <a:left>
            <a:ln w="0">
              <a:solidFill>
                <a:schemeClr val="accent2"/>
              </a:solidFill>
            </a:ln>
          </a:left>
          <a:right>
            <a:ln w="0">
              <a:solidFill>
                <a:schemeClr val="accent2"/>
              </a:solidFill>
            </a:ln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top>
            <a:ln w="0">
              <a:solidFill>
                <a:schemeClr val="accent1"/>
              </a:solidFill>
            </a:ln>
          </a:top>
          <a:bottom>
            <a:ln w="63500">
              <a:solidFill>
                <a:schemeClr val="accent1"/>
              </a:solidFill>
            </a:ln>
          </a:bottom>
        </a:tcBdr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3387" autoAdjust="0"/>
  </p:normalViewPr>
  <p:slideViewPr>
    <p:cSldViewPr snapToGrid="0" showGuides="1">
      <p:cViewPr varScale="1">
        <p:scale>
          <a:sx n="107" d="100"/>
          <a:sy n="107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5D657-F239-4206-9806-010134D0050D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154D-62DB-4503-8B7B-007B4B391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st 2 (správná barva) SVG">
            <a:extLst>
              <a:ext uri="{FF2B5EF4-FFF2-40B4-BE49-F238E27FC236}">
                <a16:creationId xmlns:a16="http://schemas.microsoft.com/office/drawing/2014/main" id="{436204EB-3EB6-4F68-8B48-C81490EF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394000"/>
            <a:ext cx="11952000" cy="4089844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8A45393-ED99-43DB-AA1E-9694ED0F4ED9}"/>
              </a:ext>
            </a:extLst>
          </p:cNvPr>
          <p:cNvSpPr/>
          <p:nvPr userDrawn="1"/>
        </p:nvSpPr>
        <p:spPr>
          <a:xfrm>
            <a:off x="0" y="5768975"/>
            <a:ext cx="151765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Logo Čistá energie zítřka CZ - z cista_energie_loga_CZ_EN_RGB (správné barvy).svg">
            <a:extLst>
              <a:ext uri="{FF2B5EF4-FFF2-40B4-BE49-F238E27FC236}">
                <a16:creationId xmlns:a16="http://schemas.microsoft.com/office/drawing/2014/main" id="{89C99993-E257-406B-B3EE-FCC5239C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4" y="5788800"/>
            <a:ext cx="1182108" cy="619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0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20074" y="2600325"/>
            <a:ext cx="3097213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20075" y="1808163"/>
            <a:ext cx="3097212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56137" y="2609274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56138" y="1808164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22,83 cm (vod. 5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2,92 cm (vod. -4,0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651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64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93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2638" userDrawn="1">
          <p15:clr>
            <a:srgbClr val="FBAE40"/>
          </p15:clr>
        </p15:guide>
        <p15:guide id="6" pos="48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48" y="1808163"/>
            <a:ext cx="489743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756025" y="2609274"/>
            <a:ext cx="172719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56025" y="1808164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17272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17,88 cm (vod. 1,0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0,39 cm (vod. -6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3740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sl. zleva X 7,85 cm (vod. -9,1)" hidden="1">
            <a:extLst>
              <a:ext uri="{FF2B5EF4-FFF2-40B4-BE49-F238E27FC236}">
                <a16:creationId xmlns:a16="http://schemas.microsoft.com/office/drawing/2014/main" id="{A9210C7F-01E9-44D2-BEDA-417C8ACA4BAF}"/>
              </a:ext>
            </a:extLst>
          </p:cNvPr>
          <p:cNvCxnSpPr/>
          <p:nvPr userDrawn="1"/>
        </p:nvCxnSpPr>
        <p:spPr>
          <a:xfrm>
            <a:off x="282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3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1776" userDrawn="1">
          <p15:clr>
            <a:srgbClr val="FBAE40"/>
          </p15:clr>
        </p15:guide>
        <p15:guide id="6" pos="34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99575" y="2600325"/>
            <a:ext cx="2017712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99574" y="1808163"/>
            <a:ext cx="2017713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16387" y="2609274"/>
            <a:ext cx="4643437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16389" y="1808164"/>
            <a:ext cx="4643436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2484433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24828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4" name="3. sloupec X 25,84 cm (vod. 8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930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. sl. zprava X 24,31 cm (vod. 7,4)" hidden="1">
            <a:extLst>
              <a:ext uri="{FF2B5EF4-FFF2-40B4-BE49-F238E27FC236}">
                <a16:creationId xmlns:a16="http://schemas.microsoft.com/office/drawing/2014/main" id="{4A0E63CF-4538-406C-A70F-2558B00EDFCC}"/>
              </a:ext>
            </a:extLst>
          </p:cNvPr>
          <p:cNvCxnSpPr/>
          <p:nvPr userDrawn="1"/>
        </p:nvCxnSpPr>
        <p:spPr>
          <a:xfrm>
            <a:off x="875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1,44 cm (vod. -5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118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7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593" userDrawn="1">
          <p15:clr>
            <a:srgbClr val="FBAE40"/>
          </p15:clr>
        </p15:guide>
        <p15:guide id="4" pos="5858" userDrawn="1">
          <p15:clr>
            <a:srgbClr val="FBAE40"/>
          </p15:clr>
        </p15:guide>
        <p15:guide id="5" pos="2252" userDrawn="1">
          <p15:clr>
            <a:srgbClr val="FBAE40"/>
          </p15:clr>
        </p15:guide>
        <p15:guide id="6" pos="55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00D210-FF1B-4A87-AE62-F67B9C6B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0A3C-62E3-4E88-9DBB-DBDF81501267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B4E0EA-31D6-4CB1-87F0-7376E39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4455C-F16F-48C8-9A36-A6AD6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9F8E950-156C-4028-BA0E-B96D251FBB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6138" y="1808163"/>
            <a:ext cx="6661150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0AA38BA7-300C-4E80-8B96-647CDFA75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1808163"/>
            <a:ext cx="3095625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EA50AB8-B0E2-4976-AA50-28B22FD1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2327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26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1288" y="1412875"/>
            <a:ext cx="4825998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598805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6" name="2. sl. X 18,06 cm (vod. 1,1)" hidden="1">
            <a:extLst>
              <a:ext uri="{FF2B5EF4-FFF2-40B4-BE49-F238E27FC236}">
                <a16:creationId xmlns:a16="http://schemas.microsoft.com/office/drawing/2014/main" id="{BEE02A77-047D-4DC6-A1C1-7927C8FBBCB9}"/>
              </a:ext>
            </a:extLst>
          </p:cNvPr>
          <p:cNvCxnSpPr/>
          <p:nvPr userDrawn="1"/>
        </p:nvCxnSpPr>
        <p:spPr>
          <a:xfrm>
            <a:off x="650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zprava X 16,61 cm (vod. -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5979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1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4089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1219200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00" y="1808163"/>
            <a:ext cx="5003800" cy="396531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2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3" name="2. odrážka 1. ř. Y 7,92 cm" hidden="1">
            <a:extLst>
              <a:ext uri="{FF2B5EF4-FFF2-40B4-BE49-F238E27FC236}">
                <a16:creationId xmlns:a16="http://schemas.microsoft.com/office/drawing/2014/main" id="{3F0ADFF2-E76E-4F4D-90D2-C92DBD23B383}"/>
              </a:ext>
            </a:extLst>
          </p:cNvPr>
          <p:cNvCxnSpPr/>
          <p:nvPr userDrawn="1"/>
        </p:nvCxnSpPr>
        <p:spPr>
          <a:xfrm>
            <a:off x="0" y="285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. odrážka 2. ř. Y 6,53 cm" hidden="1">
            <a:extLst>
              <a:ext uri="{FF2B5EF4-FFF2-40B4-BE49-F238E27FC236}">
                <a16:creationId xmlns:a16="http://schemas.microsoft.com/office/drawing/2014/main" id="{D7476F22-0B8B-4D24-A254-F168B5E0428E}"/>
              </a:ext>
            </a:extLst>
          </p:cNvPr>
          <p:cNvCxnSpPr/>
          <p:nvPr userDrawn="1"/>
        </p:nvCxnSpPr>
        <p:spPr>
          <a:xfrm>
            <a:off x="0" y="235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. odrážka 1. ř. Y 5,54 cm" hidden="1">
            <a:extLst>
              <a:ext uri="{FF2B5EF4-FFF2-40B4-BE49-F238E27FC236}">
                <a16:creationId xmlns:a16="http://schemas.microsoft.com/office/drawing/2014/main" id="{95B0D4B5-B99E-4CF8-A59D-9D09E33DF22E}"/>
              </a:ext>
            </a:extLst>
          </p:cNvPr>
          <p:cNvCxnSpPr/>
          <p:nvPr userDrawn="1"/>
        </p:nvCxnSpPr>
        <p:spPr>
          <a:xfrm>
            <a:off x="0" y="19944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brázek zdola Y 17,06 cm (vod. 7,5)" hidden="1">
            <a:extLst>
              <a:ext uri="{FF2B5EF4-FFF2-40B4-BE49-F238E27FC236}">
                <a16:creationId xmlns:a16="http://schemas.microsoft.com/office/drawing/2014/main" id="{7C240B9E-1615-440F-A607-48490A74B33B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brázek shora Y 3,97 cm (vod. -5,6)" hidden="1">
            <a:extLst>
              <a:ext uri="{FF2B5EF4-FFF2-40B4-BE49-F238E27FC236}">
                <a16:creationId xmlns:a16="http://schemas.microsoft.com/office/drawing/2014/main" id="{F93B7280-AAA5-407C-9888-F80361B11A1D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3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4A2A19F6-FF3F-4755-BB8D-12804DAA5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850" y="1808163"/>
            <a:ext cx="4897438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C318DF96-E2B5-4DC7-9F1A-FB3A36FE9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200" y="1808163"/>
            <a:ext cx="4464050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56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71A8E995-4937-434F-9CF9-C6324AD80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4236" y="3824288"/>
            <a:ext cx="5987764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6E3BD946-D7ED-466F-A816-812A27C86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624" y="1484314"/>
            <a:ext cx="3000375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484314"/>
            <a:ext cx="2952750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11" y="1412875"/>
            <a:ext cx="4248139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9" name="Obrázek zleva X 17,16 cm (vod. 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6177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pos="5790" userDrawn="1">
          <p15:clr>
            <a:srgbClr val="FBAE40"/>
          </p15:clr>
        </p15:guide>
        <p15:guide id="9" pos="5768" userDrawn="1">
          <p15:clr>
            <a:srgbClr val="FBAE40"/>
          </p15:clr>
        </p15:guide>
        <p15:guide id="10" orient="horz" pos="2387" userDrawn="1">
          <p15:clr>
            <a:srgbClr val="FBAE40"/>
          </p15:clr>
        </p15:guide>
        <p15:guide id="11" orient="horz" pos="240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441A-43FE-4B35-BF3E-81A96C83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530-0D54-4811-93A3-63F03A157822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D091C-CA4B-480D-B57C-D4F49D8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384B3-E9A3-4A8E-A6F1-C1AB6BA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7725-1482-4721-8FB1-27A9BB48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808163"/>
            <a:ext cx="10945813" cy="3960812"/>
          </a:xfrm>
        </p:spPr>
        <p:txBody>
          <a:bodyPr tIns="72000" anchor="t" anchorCtr="0">
            <a:normAutofit/>
          </a:bodyPr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linka 3">
            <a:extLst>
              <a:ext uri="{FF2B5EF4-FFF2-40B4-BE49-F238E27FC236}">
                <a16:creationId xmlns:a16="http://schemas.microsoft.com/office/drawing/2014/main" id="{A65DF875-140C-4AB9-9968-462AE4638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999" y="2215724"/>
            <a:ext cx="5292000" cy="1095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36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2400" b="1"/>
            </a:lvl1pPr>
            <a:lvl2pPr>
              <a:spcBef>
                <a:spcPts val="3600"/>
              </a:spcBef>
              <a:buClr>
                <a:schemeClr val="accent2"/>
              </a:buClr>
              <a:defRPr sz="2400" b="1"/>
            </a:lvl2pPr>
            <a:lvl3pPr>
              <a:spcBef>
                <a:spcPts val="3600"/>
              </a:spcBef>
              <a:defRPr sz="2400" b="1"/>
            </a:lvl3pPr>
            <a:lvl4pPr>
              <a:spcBef>
                <a:spcPts val="3600"/>
              </a:spcBef>
              <a:defRPr sz="2400" b="1"/>
            </a:lvl4pPr>
            <a:lvl5pPr>
              <a:spcBef>
                <a:spcPts val="3600"/>
              </a:spcBef>
              <a:defRPr sz="2400" b="1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9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EB353C2-CAE4-4F10-B8F6-A32C803AE04A}"/>
              </a:ext>
            </a:extLst>
          </p:cNvPr>
          <p:cNvSpPr/>
          <p:nvPr userDrawn="1"/>
        </p:nvSpPr>
        <p:spPr>
          <a:xfrm>
            <a:off x="0" y="5768975"/>
            <a:ext cx="151765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Logo Čistá energie zítřka CZ - z cista_energie_loga_CZ_EN_RGB (správné barvy).svg">
            <a:extLst>
              <a:ext uri="{FF2B5EF4-FFF2-40B4-BE49-F238E27FC236}">
                <a16:creationId xmlns:a16="http://schemas.microsoft.com/office/drawing/2014/main" id="{949FF772-BB40-4F46-A832-A9CC8D9B0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4" y="5788800"/>
            <a:ext cx="1182108" cy="619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4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6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B296A-C350-4342-8DBC-B5CBB633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EFFA-059C-46F5-9F43-E3EC7C6443E0}" type="datetime1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E3102-415B-4F2A-9129-003E704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80A953-8DCA-49A0-8756-11A2DFFA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31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st SVG">
            <a:extLst>
              <a:ext uri="{FF2B5EF4-FFF2-40B4-BE49-F238E27FC236}">
                <a16:creationId xmlns:a16="http://schemas.microsoft.com/office/drawing/2014/main" id="{436204EB-3EB6-4F68-8B48-C81490EF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94000"/>
            <a:ext cx="11952000" cy="4089845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8A45393-ED99-43DB-AA1E-9694ED0F4ED9}"/>
              </a:ext>
            </a:extLst>
          </p:cNvPr>
          <p:cNvSpPr/>
          <p:nvPr/>
        </p:nvSpPr>
        <p:spPr>
          <a:xfrm>
            <a:off x="0" y="5768975"/>
            <a:ext cx="1360486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Logo ČISTÁ ENERGIE ZÍTŘKA rgb EMF">
            <a:extLst>
              <a:ext uri="{FF2B5EF4-FFF2-40B4-BE49-F238E27FC236}">
                <a16:creationId xmlns:a16="http://schemas.microsoft.com/office/drawing/2014/main" id="{FEDF8169-0E05-4206-A738-9C18977DF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789007"/>
            <a:ext cx="1020497" cy="61377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8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>
          <p15:clr>
            <a:srgbClr val="FBAE40"/>
          </p15:clr>
        </p15:guide>
        <p15:guide id="2" orient="horz" pos="2727">
          <p15:clr>
            <a:srgbClr val="FBAE40"/>
          </p15:clr>
        </p15:guide>
        <p15:guide id="3" orient="horz" pos="2818">
          <p15:clr>
            <a:srgbClr val="FBAE40"/>
          </p15:clr>
        </p15:guide>
        <p15:guide id="4" orient="horz" pos="33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D8A45393-ED99-43DB-AA1E-9694ED0F4ED9}"/>
              </a:ext>
            </a:extLst>
          </p:cNvPr>
          <p:cNvSpPr/>
          <p:nvPr/>
        </p:nvSpPr>
        <p:spPr>
          <a:xfrm>
            <a:off x="0" y="5768975"/>
            <a:ext cx="1360486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Logo ČISTÁ ENERGIE ZÍTŘKA rgb EMF">
            <a:extLst>
              <a:ext uri="{FF2B5EF4-FFF2-40B4-BE49-F238E27FC236}">
                <a16:creationId xmlns:a16="http://schemas.microsoft.com/office/drawing/2014/main" id="{FEDF8169-0E05-4206-A738-9C18977DF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789007"/>
            <a:ext cx="1020497" cy="61377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9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>
          <p15:clr>
            <a:srgbClr val="FBAE40"/>
          </p15:clr>
        </p15:guide>
        <p15:guide id="2" orient="horz" pos="2727">
          <p15:clr>
            <a:srgbClr val="FBAE40"/>
          </p15:clr>
        </p15:guide>
        <p15:guide id="3" orient="horz" pos="2818">
          <p15:clr>
            <a:srgbClr val="FBAE40"/>
          </p15:clr>
        </p15:guide>
        <p15:guide id="4" orient="horz" pos="33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617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 s šip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808163"/>
            <a:ext cx="9650412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á šipka">
            <a:extLst>
              <a:ext uri="{FF2B5EF4-FFF2-40B4-BE49-F238E27FC236}">
                <a16:creationId xmlns:a16="http://schemas.microsoft.com/office/drawing/2014/main" id="{135F79FF-9DD8-4E2E-ACD7-A5B52ECBF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390" y="1808163"/>
            <a:ext cx="376365" cy="615697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Text zleva X 4,6 cm (vod. -12,3)" hidden="1">
            <a:extLst>
              <a:ext uri="{FF2B5EF4-FFF2-40B4-BE49-F238E27FC236}">
                <a16:creationId xmlns:a16="http://schemas.microsoft.com/office/drawing/2014/main" id="{BC5D71E0-8BB0-4266-AC66-A87174A272AF}"/>
              </a:ext>
            </a:extLst>
          </p:cNvPr>
          <p:cNvCxnSpPr/>
          <p:nvPr/>
        </p:nvCxnSpPr>
        <p:spPr>
          <a:xfrm>
            <a:off x="16560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EEE64CD4-6E58-47D3-8896-AD5AB901AD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1796946"/>
            <a:ext cx="4897438" cy="397202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63EB879-1B80-4ADE-9CB6-096F0888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1808163"/>
            <a:ext cx="4464049" cy="396081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1480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808163"/>
            <a:ext cx="48974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446404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44640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6" name="2. sl. X 17,88 cm (vod. 0,9)" hidden="1">
            <a:extLst>
              <a:ext uri="{FF2B5EF4-FFF2-40B4-BE49-F238E27FC236}">
                <a16:creationId xmlns:a16="http://schemas.microsoft.com/office/drawing/2014/main" id="{D530F66C-4F43-411B-9E0A-97DFDF232B8F}"/>
              </a:ext>
            </a:extLst>
          </p:cNvPr>
          <p:cNvCxnSpPr/>
          <p:nvPr/>
        </p:nvCxnSpPr>
        <p:spPr>
          <a:xfrm>
            <a:off x="64368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2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4044">
          <p15:clr>
            <a:srgbClr val="FBAE40"/>
          </p15:clr>
        </p15:guide>
        <p15:guide id="5" pos="35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7038" y="2600325"/>
            <a:ext cx="3100250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17038" y="1808163"/>
            <a:ext cx="31002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6696074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6696074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. sloupec X 22,83 cm (vod. 5,9)" hidden="1">
            <a:extLst>
              <a:ext uri="{FF2B5EF4-FFF2-40B4-BE49-F238E27FC236}">
                <a16:creationId xmlns:a16="http://schemas.microsoft.com/office/drawing/2014/main" id="{28F1C79B-B5E9-4EE3-9BDE-04D91FD591AA}"/>
              </a:ext>
            </a:extLst>
          </p:cNvPr>
          <p:cNvCxnSpPr/>
          <p:nvPr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. sl. zprava X 21,65 cm (vod. 4,7)" hidden="1">
            <a:extLst>
              <a:ext uri="{FF2B5EF4-FFF2-40B4-BE49-F238E27FC236}">
                <a16:creationId xmlns:a16="http://schemas.microsoft.com/office/drawing/2014/main" id="{D112D5C8-9DBB-4589-9064-CE24A88C7136}"/>
              </a:ext>
            </a:extLst>
          </p:cNvPr>
          <p:cNvCxnSpPr/>
          <p:nvPr/>
        </p:nvCxnSpPr>
        <p:spPr>
          <a:xfrm>
            <a:off x="7794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23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5178">
          <p15:clr>
            <a:srgbClr val="FBAE40"/>
          </p15:clr>
        </p15:guide>
        <p15:guide id="5" pos="49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83450" y="2600325"/>
            <a:ext cx="40338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83450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3" name="Zástupná šipka">
            <a:extLst>
              <a:ext uri="{FF2B5EF4-FFF2-40B4-BE49-F238E27FC236}">
                <a16:creationId xmlns:a16="http://schemas.microsoft.com/office/drawing/2014/main" id="{D7737025-3007-444E-9046-D609D9D0F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4224" y="3619146"/>
            <a:ext cx="701041" cy="1139954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40356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0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4588">
          <p15:clr>
            <a:srgbClr val="FBAE40"/>
          </p15:clr>
        </p15:guide>
        <p15:guide id="4" pos="32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349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087BFE9A-D341-4612-855F-662DD1EB5B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91406" y="3758537"/>
            <a:ext cx="10225088" cy="2010438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147C4B4-EB0D-4E00-9241-AF895EB9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1808163"/>
            <a:ext cx="10225088" cy="1620837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8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20074" y="2600325"/>
            <a:ext cx="3097213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20075" y="1808163"/>
            <a:ext cx="3097212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56137" y="2609274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56138" y="1808164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22,83 cm (vod. 5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2,92 cm (vod. -4,0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/>
        </p:nvCxnSpPr>
        <p:spPr>
          <a:xfrm>
            <a:off x="4651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23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2933">
          <p15:clr>
            <a:srgbClr val="FBAE40"/>
          </p15:clr>
        </p15:guide>
        <p15:guide id="4" pos="5178">
          <p15:clr>
            <a:srgbClr val="FBAE40"/>
          </p15:clr>
        </p15:guide>
        <p15:guide id="5" pos="2638">
          <p15:clr>
            <a:srgbClr val="FBAE40"/>
          </p15:clr>
        </p15:guide>
        <p15:guide id="6" pos="488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48" y="1808163"/>
            <a:ext cx="489743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756025" y="2609274"/>
            <a:ext cx="172719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56025" y="1808164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17272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17,88 cm (vod. 1,0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/>
        </p:nvCxnSpPr>
        <p:spPr>
          <a:xfrm>
            <a:off x="6436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0,39 cm (vod. -6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/>
        </p:nvCxnSpPr>
        <p:spPr>
          <a:xfrm>
            <a:off x="3740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sl. zleva X 7,85 cm (vod. -9,1)" hidden="1">
            <a:extLst>
              <a:ext uri="{FF2B5EF4-FFF2-40B4-BE49-F238E27FC236}">
                <a16:creationId xmlns:a16="http://schemas.microsoft.com/office/drawing/2014/main" id="{A9210C7F-01E9-44D2-BEDA-417C8ACA4BAF}"/>
              </a:ext>
            </a:extLst>
          </p:cNvPr>
          <p:cNvCxnSpPr/>
          <p:nvPr/>
        </p:nvCxnSpPr>
        <p:spPr>
          <a:xfrm>
            <a:off x="282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4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2366">
          <p15:clr>
            <a:srgbClr val="FBAE40"/>
          </p15:clr>
        </p15:guide>
        <p15:guide id="4" pos="4044">
          <p15:clr>
            <a:srgbClr val="FBAE40"/>
          </p15:clr>
        </p15:guide>
        <p15:guide id="5" pos="1776">
          <p15:clr>
            <a:srgbClr val="FBAE40"/>
          </p15:clr>
        </p15:guide>
        <p15:guide id="6" pos="345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 s podnadpi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99575" y="2600325"/>
            <a:ext cx="2017712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99574" y="1808163"/>
            <a:ext cx="2017713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16387" y="2609274"/>
            <a:ext cx="4643437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16389" y="1808164"/>
            <a:ext cx="4643436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2484433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24828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4" name="3. sloupec X 25,84 cm (vod. 8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/>
        </p:nvCxnSpPr>
        <p:spPr>
          <a:xfrm>
            <a:off x="930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. sl. zprava X 24,31 cm (vod. 7,4)" hidden="1">
            <a:extLst>
              <a:ext uri="{FF2B5EF4-FFF2-40B4-BE49-F238E27FC236}">
                <a16:creationId xmlns:a16="http://schemas.microsoft.com/office/drawing/2014/main" id="{4A0E63CF-4538-406C-A70F-2558B00EDFCC}"/>
              </a:ext>
            </a:extLst>
          </p:cNvPr>
          <p:cNvCxnSpPr/>
          <p:nvPr/>
        </p:nvCxnSpPr>
        <p:spPr>
          <a:xfrm>
            <a:off x="875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1,44 cm (vod. -5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/>
        </p:nvCxnSpPr>
        <p:spPr>
          <a:xfrm>
            <a:off x="4118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6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638">
          <p15:clr>
            <a:srgbClr val="FBAE40"/>
          </p15:clr>
        </p15:guide>
        <p15:guide id="3" pos="2593">
          <p15:clr>
            <a:srgbClr val="FBAE40"/>
          </p15:clr>
        </p15:guide>
        <p15:guide id="4" pos="5858">
          <p15:clr>
            <a:srgbClr val="FBAE40"/>
          </p15:clr>
        </p15:guide>
        <p15:guide id="5" pos="2252">
          <p15:clr>
            <a:srgbClr val="FBAE40"/>
          </p15:clr>
        </p15:guide>
        <p15:guide id="6" pos="551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00D210-FF1B-4A87-AE62-F67B9C6B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0A3C-62E3-4E88-9DBB-DBDF81501267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B4E0EA-31D6-4CB1-87F0-7376E39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4455C-F16F-48C8-9A36-A6AD6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9F8E950-156C-4028-BA0E-B96D251FBB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6138" y="1808163"/>
            <a:ext cx="6661150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0AA38BA7-300C-4E80-8B96-647CDFA75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1808163"/>
            <a:ext cx="3095625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EA50AB8-B0E2-4976-AA50-28B22FD1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2489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1288" y="1412875"/>
            <a:ext cx="4825998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598805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6" name="2. sl. X 18,06 cm (vod. 1,1)" hidden="1">
            <a:extLst>
              <a:ext uri="{FF2B5EF4-FFF2-40B4-BE49-F238E27FC236}">
                <a16:creationId xmlns:a16="http://schemas.microsoft.com/office/drawing/2014/main" id="{BEE02A77-047D-4DC6-A1C1-7927C8FBBCB9}"/>
              </a:ext>
            </a:extLst>
          </p:cNvPr>
          <p:cNvCxnSpPr/>
          <p:nvPr/>
        </p:nvCxnSpPr>
        <p:spPr>
          <a:xfrm>
            <a:off x="650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zprava X 16,61 cm (vod. -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/>
        </p:nvCxnSpPr>
        <p:spPr>
          <a:xfrm>
            <a:off x="5979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2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4089">
          <p15:clr>
            <a:srgbClr val="FBAE40"/>
          </p15:clr>
        </p15:guide>
        <p15:guide id="5" pos="377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1219200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00" y="1808163"/>
            <a:ext cx="5003800" cy="396531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2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3" name="2. odrážka 1. ř. Y 7,92 cm" hidden="1">
            <a:extLst>
              <a:ext uri="{FF2B5EF4-FFF2-40B4-BE49-F238E27FC236}">
                <a16:creationId xmlns:a16="http://schemas.microsoft.com/office/drawing/2014/main" id="{3F0ADFF2-E76E-4F4D-90D2-C92DBD23B383}"/>
              </a:ext>
            </a:extLst>
          </p:cNvPr>
          <p:cNvCxnSpPr/>
          <p:nvPr/>
        </p:nvCxnSpPr>
        <p:spPr>
          <a:xfrm>
            <a:off x="0" y="285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. odrážka 2. ř. Y 6,53 cm" hidden="1">
            <a:extLst>
              <a:ext uri="{FF2B5EF4-FFF2-40B4-BE49-F238E27FC236}">
                <a16:creationId xmlns:a16="http://schemas.microsoft.com/office/drawing/2014/main" id="{D7476F22-0B8B-4D24-A254-F168B5E0428E}"/>
              </a:ext>
            </a:extLst>
          </p:cNvPr>
          <p:cNvCxnSpPr/>
          <p:nvPr/>
        </p:nvCxnSpPr>
        <p:spPr>
          <a:xfrm>
            <a:off x="0" y="235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. odrážka 1. ř. Y 5,54 cm" hidden="1">
            <a:extLst>
              <a:ext uri="{FF2B5EF4-FFF2-40B4-BE49-F238E27FC236}">
                <a16:creationId xmlns:a16="http://schemas.microsoft.com/office/drawing/2014/main" id="{95B0D4B5-B99E-4CF8-A59D-9D09E33DF22E}"/>
              </a:ext>
            </a:extLst>
          </p:cNvPr>
          <p:cNvCxnSpPr/>
          <p:nvPr/>
        </p:nvCxnSpPr>
        <p:spPr>
          <a:xfrm>
            <a:off x="0" y="19944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brázek zdola Y 17,06 cm (vod. 7,5)" hidden="1">
            <a:extLst>
              <a:ext uri="{FF2B5EF4-FFF2-40B4-BE49-F238E27FC236}">
                <a16:creationId xmlns:a16="http://schemas.microsoft.com/office/drawing/2014/main" id="{7C240B9E-1615-440F-A607-48490A74B33B}"/>
              </a:ext>
            </a:extLst>
          </p:cNvPr>
          <p:cNvCxnSpPr/>
          <p:nvPr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brázek shora Y 3,97 cm (vod. -5,6)" hidden="1">
            <a:extLst>
              <a:ext uri="{FF2B5EF4-FFF2-40B4-BE49-F238E27FC236}">
                <a16:creationId xmlns:a16="http://schemas.microsoft.com/office/drawing/2014/main" id="{F93B7280-AAA5-407C-9888-F80361B11A1D}"/>
              </a:ext>
            </a:extLst>
          </p:cNvPr>
          <p:cNvCxnSpPr/>
          <p:nvPr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859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4A2A19F6-FF3F-4755-BB8D-12804DAA5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850" y="1808163"/>
            <a:ext cx="4897438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C318DF96-E2B5-4DC7-9F1A-FB3A36FE9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200" y="1808163"/>
            <a:ext cx="4464050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48395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71A8E995-4937-434F-9CF9-C6324AD80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4236" y="3824288"/>
            <a:ext cx="5987764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6E3BD946-D7ED-466F-A816-812A27C86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624" y="1484314"/>
            <a:ext cx="3000375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484314"/>
            <a:ext cx="2952750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11" y="1412875"/>
            <a:ext cx="4248139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9" name="Obrázek zleva X 17,16 cm (vod. 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/>
        </p:nvCxnSpPr>
        <p:spPr>
          <a:xfrm>
            <a:off x="6177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69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3908">
          <p15:clr>
            <a:srgbClr val="FBAE40"/>
          </p15:clr>
        </p15:guide>
        <p15:guide id="5" pos="3364">
          <p15:clr>
            <a:srgbClr val="FBAE40"/>
          </p15:clr>
        </p15:guide>
        <p15:guide id="6" orient="horz" pos="890">
          <p15:clr>
            <a:srgbClr val="FBAE40"/>
          </p15:clr>
        </p15:guide>
        <p15:guide id="8" pos="5790">
          <p15:clr>
            <a:srgbClr val="FBAE40"/>
          </p15:clr>
        </p15:guide>
        <p15:guide id="9" pos="5768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240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441A-43FE-4B35-BF3E-81A96C83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530-0D54-4811-93A3-63F03A157822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D091C-CA4B-480D-B57C-D4F49D8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384B3-E9A3-4A8E-A6F1-C1AB6BA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7725-1482-4721-8FB1-27A9BB48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808163"/>
            <a:ext cx="10945813" cy="3960812"/>
          </a:xfrm>
        </p:spPr>
        <p:txBody>
          <a:bodyPr tIns="72000" anchor="t" anchorCtr="0">
            <a:normAutofit/>
          </a:bodyPr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4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šip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808163"/>
            <a:ext cx="9650412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á šipka">
            <a:extLst>
              <a:ext uri="{FF2B5EF4-FFF2-40B4-BE49-F238E27FC236}">
                <a16:creationId xmlns:a16="http://schemas.microsoft.com/office/drawing/2014/main" id="{135F79FF-9DD8-4E2E-ACD7-A5B52ECBF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390" y="1808163"/>
            <a:ext cx="376365" cy="615697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Text zleva X 4,6 cm (vod. -12,3)" hidden="1">
            <a:extLst>
              <a:ext uri="{FF2B5EF4-FFF2-40B4-BE49-F238E27FC236}">
                <a16:creationId xmlns:a16="http://schemas.microsoft.com/office/drawing/2014/main" id="{BC5D71E0-8BB0-4266-AC66-A87174A272AF}"/>
              </a:ext>
            </a:extLst>
          </p:cNvPr>
          <p:cNvCxnSpPr/>
          <p:nvPr userDrawn="1"/>
        </p:nvCxnSpPr>
        <p:spPr>
          <a:xfrm>
            <a:off x="16560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9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linka 3">
            <a:extLst>
              <a:ext uri="{FF2B5EF4-FFF2-40B4-BE49-F238E27FC236}">
                <a16:creationId xmlns:a16="http://schemas.microsoft.com/office/drawing/2014/main" id="{A65DF875-140C-4AB9-9968-462AE4638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999" y="2215724"/>
            <a:ext cx="5292000" cy="1095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36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2400" b="1"/>
            </a:lvl1pPr>
            <a:lvl2pPr>
              <a:spcBef>
                <a:spcPts val="3600"/>
              </a:spcBef>
              <a:buClr>
                <a:schemeClr val="accent2"/>
              </a:buClr>
              <a:defRPr sz="2400" b="1"/>
            </a:lvl2pPr>
            <a:lvl3pPr>
              <a:spcBef>
                <a:spcPts val="3600"/>
              </a:spcBef>
              <a:defRPr sz="2400" b="1"/>
            </a:lvl3pPr>
            <a:lvl4pPr>
              <a:spcBef>
                <a:spcPts val="3600"/>
              </a:spcBef>
              <a:defRPr sz="2400" b="1"/>
            </a:lvl4pPr>
            <a:lvl5pPr>
              <a:spcBef>
                <a:spcPts val="3600"/>
              </a:spcBef>
              <a:defRPr sz="2400" b="1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38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007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B296A-C350-4342-8DBC-B5CBB633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EFFA-059C-46F5-9F43-E3EC7C6443E0}" type="datetime1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E3102-415B-4F2A-9129-003E704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80A953-8DCA-49A0-8756-11A2DFFA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62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a sloupce s mezi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12F0B-4359-4EDB-808F-E507DA35F8E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2000" y="284261"/>
            <a:ext cx="9168000" cy="1128515"/>
          </a:xfrm>
        </p:spPr>
        <p:txBody>
          <a:bodyPr/>
          <a:lstStyle/>
          <a:p>
            <a:r>
              <a:rPr lang="cs-CZ" dirty="0"/>
              <a:t>PO KLIKNUTÍ MŮŽETE ZADAT VLASTNÍ NADPIS, V TÉTO ŠABLONĚ IDEÁLNĚ DVOUŘÁDKOVÝ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2000" y="1890945"/>
            <a:ext cx="7131472" cy="4398625"/>
          </a:xfrm>
        </p:spPr>
        <p:txBody>
          <a:bodyPr/>
          <a:lstStyle>
            <a:lvl2pPr marL="241289" indent="-239173">
              <a:defRPr/>
            </a:lvl2pPr>
            <a:lvl3pPr marL="482576" indent="-241289">
              <a:defRPr/>
            </a:lvl3pPr>
            <a:lvl4pPr marL="723865" indent="-241289">
              <a:defRPr/>
            </a:lvl4pPr>
            <a:lvl5pPr marL="838158" indent="-241289"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8167456" y="1890944"/>
            <a:ext cx="3256544" cy="4403896"/>
          </a:xfrm>
          <a:solidFill>
            <a:srgbClr val="E6E6E6"/>
          </a:solidFill>
        </p:spPr>
        <p:txBody>
          <a:bodyPr lIns="144000" tIns="72000" rIns="144000" bIns="72000"/>
          <a:lstStyle>
            <a:lvl2pPr marL="241289" indent="-239173">
              <a:defRPr/>
            </a:lvl2pPr>
            <a:lvl3pPr marL="482576" indent="-241289">
              <a:defRPr/>
            </a:lvl3pPr>
            <a:lvl4pPr marL="723865" indent="-241289">
              <a:defRPr/>
            </a:lvl4pPr>
            <a:lvl5pPr marL="952452" indent="-228589"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2004" y="1487814"/>
            <a:ext cx="5185833" cy="26517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cs-CZ" dirty="0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40906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EEE64CD4-6E58-47D3-8896-AD5AB901AD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1796946"/>
            <a:ext cx="4897438" cy="397202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63EB879-1B80-4ADE-9CB6-096F0888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1808163"/>
            <a:ext cx="4464049" cy="396081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06898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808163"/>
            <a:ext cx="48974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446404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44640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6" name="2. sl. X 17,88 cm (vod. 0,9)" hidden="1">
            <a:extLst>
              <a:ext uri="{FF2B5EF4-FFF2-40B4-BE49-F238E27FC236}">
                <a16:creationId xmlns:a16="http://schemas.microsoft.com/office/drawing/2014/main" id="{D530F66C-4F43-411B-9E0A-97DFDF232B8F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044" userDrawn="1">
          <p15:clr>
            <a:srgbClr val="FBAE40"/>
          </p15:clr>
        </p15:guide>
        <p15:guide id="5" pos="35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7038" y="2600325"/>
            <a:ext cx="3100250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17038" y="1808163"/>
            <a:ext cx="31002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6696074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6696074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. sloupec X 22,83 cm (vod. 5,9)" hidden="1">
            <a:extLst>
              <a:ext uri="{FF2B5EF4-FFF2-40B4-BE49-F238E27FC236}">
                <a16:creationId xmlns:a16="http://schemas.microsoft.com/office/drawing/2014/main" id="{28F1C79B-B5E9-4EE3-9BDE-04D91FD591AA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. sl. zprava X 21,65 cm (vod. 4,7)" hidden="1">
            <a:extLst>
              <a:ext uri="{FF2B5EF4-FFF2-40B4-BE49-F238E27FC236}">
                <a16:creationId xmlns:a16="http://schemas.microsoft.com/office/drawing/2014/main" id="{D112D5C8-9DBB-4589-9064-CE24A88C7136}"/>
              </a:ext>
            </a:extLst>
          </p:cNvPr>
          <p:cNvCxnSpPr/>
          <p:nvPr userDrawn="1"/>
        </p:nvCxnSpPr>
        <p:spPr>
          <a:xfrm>
            <a:off x="7794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5" pos="4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83450" y="2600325"/>
            <a:ext cx="40338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83450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3" name="Zástupná šipka">
            <a:extLst>
              <a:ext uri="{FF2B5EF4-FFF2-40B4-BE49-F238E27FC236}">
                <a16:creationId xmlns:a16="http://schemas.microsoft.com/office/drawing/2014/main" id="{D7737025-3007-444E-9046-D609D9D0F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4224" y="3619146"/>
            <a:ext cx="701041" cy="1139954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40356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7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588" userDrawn="1">
          <p15:clr>
            <a:srgbClr val="FBAE40"/>
          </p15:clr>
        </p15:guide>
        <p15:guide id="4" pos="32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087BFE9A-D341-4612-855F-662DD1EB5B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91406" y="3758537"/>
            <a:ext cx="10225088" cy="2010438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147C4B4-EB0D-4E00-9241-AF895EB9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1808163"/>
            <a:ext cx="10225088" cy="1620837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65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vmlDrawing" Target="../drawings/vmlDrawing2.v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28" Type="http://schemas.openxmlformats.org/officeDocument/2006/relationships/image" Target="../media/image6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D68E68F-BDD7-43F1-8CE5-11D4A3AA50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318746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25" imgW="415" imgH="416" progId="TCLayout.ActiveDocument.1">
                  <p:embed/>
                </p:oleObj>
              </mc:Choice>
              <mc:Fallback>
                <p:oleObj name="think-cell Slide" r:id="rId2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DDAD5E2F-C17D-4CEC-A62A-6A9B0F45944F}"/>
              </a:ext>
            </a:extLst>
          </p:cNvPr>
          <p:cNvGrpSpPr/>
          <p:nvPr userDrawn="1"/>
        </p:nvGrpSpPr>
        <p:grpSpPr>
          <a:xfrm>
            <a:off x="367200" y="6387283"/>
            <a:ext cx="283574" cy="60374"/>
            <a:chOff x="380253" y="6387283"/>
            <a:chExt cx="283574" cy="60374"/>
          </a:xfrm>
        </p:grpSpPr>
        <p:sp>
          <p:nvSpPr>
            <p:cNvPr id="30" name="Ovál světle zelený">
              <a:extLst>
                <a:ext uri="{FF2B5EF4-FFF2-40B4-BE49-F238E27FC236}">
                  <a16:creationId xmlns:a16="http://schemas.microsoft.com/office/drawing/2014/main" id="{E383237F-2510-40BF-AC76-504B56630ACF}"/>
                </a:ext>
              </a:extLst>
            </p:cNvPr>
            <p:cNvSpPr/>
            <p:nvPr userDrawn="1"/>
          </p:nvSpPr>
          <p:spPr>
            <a:xfrm>
              <a:off x="603453" y="6387283"/>
              <a:ext cx="60374" cy="60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zelený">
              <a:extLst>
                <a:ext uri="{FF2B5EF4-FFF2-40B4-BE49-F238E27FC236}">
                  <a16:creationId xmlns:a16="http://schemas.microsoft.com/office/drawing/2014/main" id="{438560B2-C5A6-421D-B861-983FE4F644D8}"/>
                </a:ext>
              </a:extLst>
            </p:cNvPr>
            <p:cNvSpPr/>
            <p:nvPr userDrawn="1"/>
          </p:nvSpPr>
          <p:spPr>
            <a:xfrm>
              <a:off x="529053" y="6387283"/>
              <a:ext cx="60374" cy="6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tmavě zelený">
              <a:extLst>
                <a:ext uri="{FF2B5EF4-FFF2-40B4-BE49-F238E27FC236}">
                  <a16:creationId xmlns:a16="http://schemas.microsoft.com/office/drawing/2014/main" id="{0114187B-CFC9-44A6-9865-BFECA1BA2F4C}"/>
                </a:ext>
              </a:extLst>
            </p:cNvPr>
            <p:cNvSpPr/>
            <p:nvPr userDrawn="1"/>
          </p:nvSpPr>
          <p:spPr>
            <a:xfrm>
              <a:off x="454653" y="6387283"/>
              <a:ext cx="60374" cy="6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oranžový">
              <a:extLst>
                <a:ext uri="{FF2B5EF4-FFF2-40B4-BE49-F238E27FC236}">
                  <a16:creationId xmlns:a16="http://schemas.microsoft.com/office/drawing/2014/main" id="{AC4A2AFC-08D9-4C0F-82F5-3C965D4564F3}"/>
                </a:ext>
              </a:extLst>
            </p:cNvPr>
            <p:cNvSpPr/>
            <p:nvPr userDrawn="1"/>
          </p:nvSpPr>
          <p:spPr>
            <a:xfrm>
              <a:off x="380253" y="6387283"/>
              <a:ext cx="60374" cy="6037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Logo ČEZ (z EMF)">
            <a:extLst>
              <a:ext uri="{FF2B5EF4-FFF2-40B4-BE49-F238E27FC236}">
                <a16:creationId xmlns:a16="http://schemas.microsoft.com/office/drawing/2014/main" id="{E971CB3E-3B07-4F3D-81F2-68A8024CC3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17288" y="360000"/>
            <a:ext cx="504000" cy="504000"/>
            <a:chOff x="3638" y="1958"/>
            <a:chExt cx="1694" cy="1694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B9BF6A5-55BF-437B-BE93-DFD1C78456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8" y="1958"/>
              <a:ext cx="1694" cy="1694"/>
            </a:xfrm>
            <a:prstGeom prst="rect">
              <a:avLst/>
            </a:prstGeom>
            <a:solidFill>
              <a:srgbClr val="F2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6A5EA0C-43DE-408C-B141-2CDA936E9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7" y="2278"/>
              <a:ext cx="1055" cy="1054"/>
            </a:xfrm>
            <a:custGeom>
              <a:avLst/>
              <a:gdLst>
                <a:gd name="T0" fmla="*/ 0 w 1055"/>
                <a:gd name="T1" fmla="*/ 1054 h 1054"/>
                <a:gd name="T2" fmla="*/ 1055 w 1055"/>
                <a:gd name="T3" fmla="*/ 1054 h 1054"/>
                <a:gd name="T4" fmla="*/ 1055 w 1055"/>
                <a:gd name="T5" fmla="*/ 841 h 1054"/>
                <a:gd name="T6" fmla="*/ 213 w 1055"/>
                <a:gd name="T7" fmla="*/ 841 h 1054"/>
                <a:gd name="T8" fmla="*/ 213 w 1055"/>
                <a:gd name="T9" fmla="*/ 213 h 1054"/>
                <a:gd name="T10" fmla="*/ 1055 w 1055"/>
                <a:gd name="T11" fmla="*/ 213 h 1054"/>
                <a:gd name="T12" fmla="*/ 1055 w 1055"/>
                <a:gd name="T13" fmla="*/ 0 h 1054"/>
                <a:gd name="T14" fmla="*/ 0 w 1055"/>
                <a:gd name="T15" fmla="*/ 0 h 1054"/>
                <a:gd name="T16" fmla="*/ 0 w 1055"/>
                <a:gd name="T17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054">
                  <a:moveTo>
                    <a:pt x="0" y="1054"/>
                  </a:moveTo>
                  <a:lnTo>
                    <a:pt x="1055" y="1054"/>
                  </a:lnTo>
                  <a:lnTo>
                    <a:pt x="1055" y="841"/>
                  </a:lnTo>
                  <a:lnTo>
                    <a:pt x="213" y="841"/>
                  </a:lnTo>
                  <a:lnTo>
                    <a:pt x="213" y="213"/>
                  </a:lnTo>
                  <a:lnTo>
                    <a:pt x="1055" y="213"/>
                  </a:lnTo>
                  <a:lnTo>
                    <a:pt x="1055" y="0"/>
                  </a:lnTo>
                  <a:lnTo>
                    <a:pt x="0" y="0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AA396371-FA7D-40ED-ABEB-095706DB06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83" y="2704"/>
              <a:ext cx="619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84A17-2B5D-491A-A3D2-5E6B0EEC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211" y="6237289"/>
            <a:ext cx="944576" cy="36036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1A25D1A-E534-493D-B989-AC1636275515}" type="datetime1">
              <a:rPr lang="cs-CZ" smtClean="0"/>
              <a:pPr/>
              <a:t>06.12.2021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333B29-0A2D-4979-BD40-693CCEB6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785" y="6237289"/>
            <a:ext cx="9280501" cy="360362"/>
          </a:xfrm>
          <a:prstGeom prst="rect">
            <a:avLst/>
          </a:prstGeom>
        </p:spPr>
        <p:txBody>
          <a:bodyPr vert="horz" lIns="0" tIns="36000" rIns="115200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47A18-7611-4851-8ADC-E57D5248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288" y="6237289"/>
            <a:ext cx="505112" cy="365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FC4441-48AB-466E-B5E2-7FA789F3829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50368-87AE-47ED-8717-7F8BCCE5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808163"/>
            <a:ext cx="10225087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37259C-0CCE-4640-A07E-A0E34675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9996525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28" name="Paginace úč. Y 18,05 cm" hidden="1">
            <a:extLst>
              <a:ext uri="{FF2B5EF4-FFF2-40B4-BE49-F238E27FC236}">
                <a16:creationId xmlns:a16="http://schemas.microsoft.com/office/drawing/2014/main" id="{9EF2FD41-4E9D-412B-A6E0-E89AD54EC547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Nadpis zprava X 28,8 cm" hidden="1">
            <a:extLst>
              <a:ext uri="{FF2B5EF4-FFF2-40B4-BE49-F238E27FC236}">
                <a16:creationId xmlns:a16="http://schemas.microsoft.com/office/drawing/2014/main" id="{F7D72DE5-F601-4FAF-AF54-BE4C26981DC0}"/>
              </a:ext>
            </a:extLst>
          </p:cNvPr>
          <p:cNvCxnSpPr/>
          <p:nvPr userDrawn="1"/>
        </p:nvCxnSpPr>
        <p:spPr>
          <a:xfrm>
            <a:off x="10368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3. ř. úč. Y 3,78 cm" hidden="1">
            <a:extLst>
              <a:ext uri="{FF2B5EF4-FFF2-40B4-BE49-F238E27FC236}">
                <a16:creationId xmlns:a16="http://schemas.microsoft.com/office/drawing/2014/main" id="{C7E060D9-E995-4F96-90D9-3BA204DE18FB}"/>
              </a:ext>
            </a:extLst>
          </p:cNvPr>
          <p:cNvCxnSpPr/>
          <p:nvPr userDrawn="1"/>
        </p:nvCxnSpPr>
        <p:spPr>
          <a:xfrm>
            <a:off x="0" y="136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1. ř. úč. Y 1,67 cm" hidden="1">
            <a:extLst>
              <a:ext uri="{FF2B5EF4-FFF2-40B4-BE49-F238E27FC236}">
                <a16:creationId xmlns:a16="http://schemas.microsoft.com/office/drawing/2014/main" id="{B384E7F1-9275-4992-A578-2EECEE0EF371}"/>
              </a:ext>
            </a:extLst>
          </p:cNvPr>
          <p:cNvCxnSpPr/>
          <p:nvPr userDrawn="1"/>
        </p:nvCxnSpPr>
        <p:spPr>
          <a:xfrm>
            <a:off x="0" y="60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 okraj X 2,42 cm (vod. 14,5 cm)" hidden="1">
            <a:extLst>
              <a:ext uri="{FF2B5EF4-FFF2-40B4-BE49-F238E27FC236}">
                <a16:creationId xmlns:a16="http://schemas.microsoft.com/office/drawing/2014/main" id="{A009267D-0A93-4CA5-BF26-7C0751A55AAC}"/>
              </a:ext>
            </a:extLst>
          </p:cNvPr>
          <p:cNvCxnSpPr/>
          <p:nvPr userDrawn="1"/>
        </p:nvCxnSpPr>
        <p:spPr>
          <a:xfrm>
            <a:off x="11322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 okraj 1 cm X 32,87 cm (vod. 15,9)" hidden="1">
            <a:extLst>
              <a:ext uri="{FF2B5EF4-FFF2-40B4-BE49-F238E27FC236}">
                <a16:creationId xmlns:a16="http://schemas.microsoft.com/office/drawing/2014/main" id="{8BE7422E-CE53-4EED-B7AC-AF2D75C3DCF7}"/>
              </a:ext>
            </a:extLst>
          </p:cNvPr>
          <p:cNvCxnSpPr/>
          <p:nvPr userDrawn="1"/>
        </p:nvCxnSpPr>
        <p:spPr>
          <a:xfrm>
            <a:off x="11833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 okraj X 3 cm (vod. -13,9 cm)" hidden="1">
            <a:extLst>
              <a:ext uri="{FF2B5EF4-FFF2-40B4-BE49-F238E27FC236}">
                <a16:creationId xmlns:a16="http://schemas.microsoft.com/office/drawing/2014/main" id="{272E27E0-D388-481E-9FFC-956E139F7AD4}"/>
              </a:ext>
            </a:extLst>
          </p:cNvPr>
          <p:cNvCxnSpPr/>
          <p:nvPr userDrawn="1"/>
        </p:nvCxnSpPr>
        <p:spPr>
          <a:xfrm>
            <a:off x="108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 okraj X 1 cm (vod. -15,9 cm)" hidden="1">
            <a:extLst>
              <a:ext uri="{FF2B5EF4-FFF2-40B4-BE49-F238E27FC236}">
                <a16:creationId xmlns:a16="http://schemas.microsoft.com/office/drawing/2014/main" id="{AE5ED447-2AF2-4741-8A79-0C2948BFDBFC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 okraj Y 16,02 cm (vod. 6,5)" hidden="1">
            <a:extLst>
              <a:ext uri="{FF2B5EF4-FFF2-40B4-BE49-F238E27FC236}">
                <a16:creationId xmlns:a16="http://schemas.microsoft.com/office/drawing/2014/main" id="{08B767C3-0254-4B68-91CE-75B52A5C5AFA}"/>
              </a:ext>
            </a:extLst>
          </p:cNvPr>
          <p:cNvCxnSpPr/>
          <p:nvPr userDrawn="1"/>
        </p:nvCxnSpPr>
        <p:spPr>
          <a:xfrm>
            <a:off x="0" y="5767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 okraj Y 5,03 cm (vod. -4,5)" hidden="1">
            <a:extLst>
              <a:ext uri="{FF2B5EF4-FFF2-40B4-BE49-F238E27FC236}">
                <a16:creationId xmlns:a16="http://schemas.microsoft.com/office/drawing/2014/main" id="{06A9E99C-AC1D-4D4A-82B2-7AA7793AE2CB}"/>
              </a:ext>
            </a:extLst>
          </p:cNvPr>
          <p:cNvCxnSpPr/>
          <p:nvPr userDrawn="1"/>
        </p:nvCxnSpPr>
        <p:spPr>
          <a:xfrm>
            <a:off x="0" y="181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52" r:id="rId5"/>
    <p:sldLayoutId id="2147483665" r:id="rId6"/>
    <p:sldLayoutId id="2147483664" r:id="rId7"/>
    <p:sldLayoutId id="2147483653" r:id="rId8"/>
    <p:sldLayoutId id="2147483663" r:id="rId9"/>
    <p:sldLayoutId id="2147483666" r:id="rId10"/>
    <p:sldLayoutId id="2147483661" r:id="rId11"/>
    <p:sldLayoutId id="2147483667" r:id="rId12"/>
    <p:sldLayoutId id="2147483670" r:id="rId13"/>
    <p:sldLayoutId id="2147483672" r:id="rId14"/>
    <p:sldLayoutId id="2147483671" r:id="rId15"/>
    <p:sldLayoutId id="2147483668" r:id="rId16"/>
    <p:sldLayoutId id="2147483673" r:id="rId17"/>
    <p:sldLayoutId id="2147483651" r:id="rId18"/>
    <p:sldLayoutId id="2147483662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688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F7E922C2-0EDF-43CB-8D70-0A717AB92264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10846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think-cell Slide" r:id="rId27" imgW="416" imgH="416" progId="TCLayout.ActiveDocument.1">
                  <p:embed/>
                </p:oleObj>
              </mc:Choice>
              <mc:Fallback>
                <p:oleObj name="think-cell Slide" r:id="rId27" imgW="416" imgH="41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F7E922C2-0EDF-43CB-8D70-0A717AB92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 hidden="1">
            <a:extLst>
              <a:ext uri="{FF2B5EF4-FFF2-40B4-BE49-F238E27FC236}">
                <a16:creationId xmlns:a16="http://schemas.microsoft.com/office/drawing/2014/main" id="{FF3A9383-41D2-4B3A-963B-B85AA3919FF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cs-CZ" sz="2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DDAD5E2F-C17D-4CEC-A62A-6A9B0F45944F}"/>
              </a:ext>
            </a:extLst>
          </p:cNvPr>
          <p:cNvGrpSpPr/>
          <p:nvPr/>
        </p:nvGrpSpPr>
        <p:grpSpPr>
          <a:xfrm>
            <a:off x="367200" y="6387283"/>
            <a:ext cx="283574" cy="60374"/>
            <a:chOff x="380253" y="6387283"/>
            <a:chExt cx="283574" cy="60374"/>
          </a:xfrm>
        </p:grpSpPr>
        <p:sp>
          <p:nvSpPr>
            <p:cNvPr id="30" name="Ovál světle zelený">
              <a:extLst>
                <a:ext uri="{FF2B5EF4-FFF2-40B4-BE49-F238E27FC236}">
                  <a16:creationId xmlns:a16="http://schemas.microsoft.com/office/drawing/2014/main" id="{E383237F-2510-40BF-AC76-504B56630ACF}"/>
                </a:ext>
              </a:extLst>
            </p:cNvPr>
            <p:cNvSpPr/>
            <p:nvPr/>
          </p:nvSpPr>
          <p:spPr>
            <a:xfrm>
              <a:off x="603453" y="6387283"/>
              <a:ext cx="60374" cy="60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zelený">
              <a:extLst>
                <a:ext uri="{FF2B5EF4-FFF2-40B4-BE49-F238E27FC236}">
                  <a16:creationId xmlns:a16="http://schemas.microsoft.com/office/drawing/2014/main" id="{438560B2-C5A6-421D-B861-983FE4F644D8}"/>
                </a:ext>
              </a:extLst>
            </p:cNvPr>
            <p:cNvSpPr/>
            <p:nvPr/>
          </p:nvSpPr>
          <p:spPr>
            <a:xfrm>
              <a:off x="529053" y="6387283"/>
              <a:ext cx="60374" cy="6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tmavě zelený">
              <a:extLst>
                <a:ext uri="{FF2B5EF4-FFF2-40B4-BE49-F238E27FC236}">
                  <a16:creationId xmlns:a16="http://schemas.microsoft.com/office/drawing/2014/main" id="{0114187B-CFC9-44A6-9865-BFECA1BA2F4C}"/>
                </a:ext>
              </a:extLst>
            </p:cNvPr>
            <p:cNvSpPr/>
            <p:nvPr/>
          </p:nvSpPr>
          <p:spPr>
            <a:xfrm>
              <a:off x="454653" y="6387283"/>
              <a:ext cx="60374" cy="6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oranžový">
              <a:extLst>
                <a:ext uri="{FF2B5EF4-FFF2-40B4-BE49-F238E27FC236}">
                  <a16:creationId xmlns:a16="http://schemas.microsoft.com/office/drawing/2014/main" id="{AC4A2AFC-08D9-4C0F-82F5-3C965D4564F3}"/>
                </a:ext>
              </a:extLst>
            </p:cNvPr>
            <p:cNvSpPr/>
            <p:nvPr/>
          </p:nvSpPr>
          <p:spPr>
            <a:xfrm>
              <a:off x="380253" y="6387283"/>
              <a:ext cx="60374" cy="6037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Logo ČEZ (z EMF)">
            <a:extLst>
              <a:ext uri="{FF2B5EF4-FFF2-40B4-BE49-F238E27FC236}">
                <a16:creationId xmlns:a16="http://schemas.microsoft.com/office/drawing/2014/main" id="{E971CB3E-3B07-4F3D-81F2-68A8024CC3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17288" y="360000"/>
            <a:ext cx="504000" cy="504000"/>
            <a:chOff x="3638" y="1958"/>
            <a:chExt cx="1694" cy="1694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B9BF6A5-55BF-437B-BE93-DFD1C7845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1958"/>
              <a:ext cx="1694" cy="1694"/>
            </a:xfrm>
            <a:prstGeom prst="rect">
              <a:avLst/>
            </a:pr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6A5EA0C-43DE-408C-B141-2CDA936E9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278"/>
              <a:ext cx="1055" cy="1054"/>
            </a:xfrm>
            <a:custGeom>
              <a:avLst/>
              <a:gdLst>
                <a:gd name="T0" fmla="*/ 0 w 1055"/>
                <a:gd name="T1" fmla="*/ 1054 h 1054"/>
                <a:gd name="T2" fmla="*/ 1055 w 1055"/>
                <a:gd name="T3" fmla="*/ 1054 h 1054"/>
                <a:gd name="T4" fmla="*/ 1055 w 1055"/>
                <a:gd name="T5" fmla="*/ 841 h 1054"/>
                <a:gd name="T6" fmla="*/ 213 w 1055"/>
                <a:gd name="T7" fmla="*/ 841 h 1054"/>
                <a:gd name="T8" fmla="*/ 213 w 1055"/>
                <a:gd name="T9" fmla="*/ 213 h 1054"/>
                <a:gd name="T10" fmla="*/ 1055 w 1055"/>
                <a:gd name="T11" fmla="*/ 213 h 1054"/>
                <a:gd name="T12" fmla="*/ 1055 w 1055"/>
                <a:gd name="T13" fmla="*/ 0 h 1054"/>
                <a:gd name="T14" fmla="*/ 0 w 1055"/>
                <a:gd name="T15" fmla="*/ 0 h 1054"/>
                <a:gd name="T16" fmla="*/ 0 w 1055"/>
                <a:gd name="T17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054">
                  <a:moveTo>
                    <a:pt x="0" y="1054"/>
                  </a:moveTo>
                  <a:lnTo>
                    <a:pt x="1055" y="1054"/>
                  </a:lnTo>
                  <a:lnTo>
                    <a:pt x="1055" y="841"/>
                  </a:lnTo>
                  <a:lnTo>
                    <a:pt x="213" y="841"/>
                  </a:lnTo>
                  <a:lnTo>
                    <a:pt x="213" y="213"/>
                  </a:lnTo>
                  <a:lnTo>
                    <a:pt x="1055" y="213"/>
                  </a:lnTo>
                  <a:lnTo>
                    <a:pt x="1055" y="0"/>
                  </a:lnTo>
                  <a:lnTo>
                    <a:pt x="0" y="0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AA396371-FA7D-40ED-ABEB-095706DB0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704"/>
              <a:ext cx="619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84A17-2B5D-491A-A3D2-5E6B0EEC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211" y="6237289"/>
            <a:ext cx="944576" cy="36036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1A25D1A-E534-493D-B989-AC1636275515}" type="datetime1">
              <a:rPr lang="cs-CZ" smtClean="0"/>
              <a:pPr/>
              <a:t>06.12.2021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333B29-0A2D-4979-BD40-693CCEB6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785" y="6237289"/>
            <a:ext cx="9280501" cy="360362"/>
          </a:xfrm>
          <a:prstGeom prst="rect">
            <a:avLst/>
          </a:prstGeom>
        </p:spPr>
        <p:txBody>
          <a:bodyPr vert="horz" lIns="0" tIns="36000" rIns="115200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47A18-7611-4851-8ADC-E57D5248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288" y="6237289"/>
            <a:ext cx="505112" cy="365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82FC4441-48AB-466E-B5E2-7FA789F3829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50368-87AE-47ED-8717-7F8BCCE5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808163"/>
            <a:ext cx="10225087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37259C-0CCE-4640-A07E-A0E34675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9996525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28" name="Paginace úč. Y 18,05 cm" hidden="1">
            <a:extLst>
              <a:ext uri="{FF2B5EF4-FFF2-40B4-BE49-F238E27FC236}">
                <a16:creationId xmlns:a16="http://schemas.microsoft.com/office/drawing/2014/main" id="{9EF2FD41-4E9D-412B-A6E0-E89AD54EC547}"/>
              </a:ext>
            </a:extLst>
          </p:cNvPr>
          <p:cNvCxnSpPr/>
          <p:nvPr/>
        </p:nvCxnSpPr>
        <p:spPr>
          <a:xfrm>
            <a:off x="0" y="64980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Nadpis zprava X 28,8 cm" hidden="1">
            <a:extLst>
              <a:ext uri="{FF2B5EF4-FFF2-40B4-BE49-F238E27FC236}">
                <a16:creationId xmlns:a16="http://schemas.microsoft.com/office/drawing/2014/main" id="{F7D72DE5-F601-4FAF-AF54-BE4C26981DC0}"/>
              </a:ext>
            </a:extLst>
          </p:cNvPr>
          <p:cNvCxnSpPr/>
          <p:nvPr/>
        </p:nvCxnSpPr>
        <p:spPr>
          <a:xfrm>
            <a:off x="10368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3. ř. úč. Y 3,78 cm" hidden="1">
            <a:extLst>
              <a:ext uri="{FF2B5EF4-FFF2-40B4-BE49-F238E27FC236}">
                <a16:creationId xmlns:a16="http://schemas.microsoft.com/office/drawing/2014/main" id="{C7E060D9-E995-4F96-90D9-3BA204DE18FB}"/>
              </a:ext>
            </a:extLst>
          </p:cNvPr>
          <p:cNvCxnSpPr/>
          <p:nvPr/>
        </p:nvCxnSpPr>
        <p:spPr>
          <a:xfrm>
            <a:off x="0" y="136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1. ř. úč. Y 1,67 cm" hidden="1">
            <a:extLst>
              <a:ext uri="{FF2B5EF4-FFF2-40B4-BE49-F238E27FC236}">
                <a16:creationId xmlns:a16="http://schemas.microsoft.com/office/drawing/2014/main" id="{B384E7F1-9275-4992-A578-2EECEE0EF371}"/>
              </a:ext>
            </a:extLst>
          </p:cNvPr>
          <p:cNvCxnSpPr/>
          <p:nvPr/>
        </p:nvCxnSpPr>
        <p:spPr>
          <a:xfrm>
            <a:off x="0" y="60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 okraj X 2,42 cm (vod. 14,5 cm)" hidden="1">
            <a:extLst>
              <a:ext uri="{FF2B5EF4-FFF2-40B4-BE49-F238E27FC236}">
                <a16:creationId xmlns:a16="http://schemas.microsoft.com/office/drawing/2014/main" id="{A009267D-0A93-4CA5-BF26-7C0751A55AAC}"/>
              </a:ext>
            </a:extLst>
          </p:cNvPr>
          <p:cNvCxnSpPr/>
          <p:nvPr/>
        </p:nvCxnSpPr>
        <p:spPr>
          <a:xfrm>
            <a:off x="11322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 okraj 1 cm X 32,87 cm (vod. 15,9)" hidden="1">
            <a:extLst>
              <a:ext uri="{FF2B5EF4-FFF2-40B4-BE49-F238E27FC236}">
                <a16:creationId xmlns:a16="http://schemas.microsoft.com/office/drawing/2014/main" id="{8BE7422E-CE53-4EED-B7AC-AF2D75C3DCF7}"/>
              </a:ext>
            </a:extLst>
          </p:cNvPr>
          <p:cNvCxnSpPr/>
          <p:nvPr/>
        </p:nvCxnSpPr>
        <p:spPr>
          <a:xfrm>
            <a:off x="11833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 okraj X 3 cm (vod. -13,9 cm)" hidden="1">
            <a:extLst>
              <a:ext uri="{FF2B5EF4-FFF2-40B4-BE49-F238E27FC236}">
                <a16:creationId xmlns:a16="http://schemas.microsoft.com/office/drawing/2014/main" id="{272E27E0-D388-481E-9FFC-956E139F7AD4}"/>
              </a:ext>
            </a:extLst>
          </p:cNvPr>
          <p:cNvCxnSpPr/>
          <p:nvPr/>
        </p:nvCxnSpPr>
        <p:spPr>
          <a:xfrm>
            <a:off x="108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 okraj X 1 cm (vod. -15,9 cm)" hidden="1">
            <a:extLst>
              <a:ext uri="{FF2B5EF4-FFF2-40B4-BE49-F238E27FC236}">
                <a16:creationId xmlns:a16="http://schemas.microsoft.com/office/drawing/2014/main" id="{AE5ED447-2AF2-4741-8A79-0C2948BFDBFC}"/>
              </a:ext>
            </a:extLst>
          </p:cNvPr>
          <p:cNvCxnSpPr/>
          <p:nvPr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 okraj Y 16,02 cm (vod. 6,5)" hidden="1">
            <a:extLst>
              <a:ext uri="{FF2B5EF4-FFF2-40B4-BE49-F238E27FC236}">
                <a16:creationId xmlns:a16="http://schemas.microsoft.com/office/drawing/2014/main" id="{08B767C3-0254-4B68-91CE-75B52A5C5AFA}"/>
              </a:ext>
            </a:extLst>
          </p:cNvPr>
          <p:cNvCxnSpPr/>
          <p:nvPr/>
        </p:nvCxnSpPr>
        <p:spPr>
          <a:xfrm>
            <a:off x="0" y="5767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 okraj Y 5,03 cm (vod. -4,5)" hidden="1">
            <a:extLst>
              <a:ext uri="{FF2B5EF4-FFF2-40B4-BE49-F238E27FC236}">
                <a16:creationId xmlns:a16="http://schemas.microsoft.com/office/drawing/2014/main" id="{06A9E99C-AC1D-4D4A-82B2-7AA7793AE2CB}"/>
              </a:ext>
            </a:extLst>
          </p:cNvPr>
          <p:cNvCxnSpPr/>
          <p:nvPr/>
        </p:nvCxnSpPr>
        <p:spPr>
          <a:xfrm>
            <a:off x="0" y="181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pos="688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3634">
          <p15:clr>
            <a:srgbClr val="F26B43"/>
          </p15:clr>
        </p15:guide>
        <p15:guide id="9" orient="horz" pos="187">
          <p15:clr>
            <a:srgbClr val="F26B43"/>
          </p15:clr>
        </p15:guide>
        <p15:guide id="10" orient="horz" pos="935">
          <p15:clr>
            <a:srgbClr val="F26B43"/>
          </p15:clr>
        </p15:guide>
        <p15:guide id="11" orient="horz" pos="3929">
          <p15:clr>
            <a:srgbClr val="F26B43"/>
          </p15:clr>
        </p15:guide>
        <p15:guide id="12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es.laciok@cez.cz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49AC86A-79AA-4EAF-99E1-FE3915F49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Chemické fórum Ústeckého kraje</a:t>
            </a:r>
          </a:p>
          <a:p>
            <a:r>
              <a:rPr lang="cs-CZ" dirty="0"/>
              <a:t>Aleš Laciok, 25.11.2021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C0E35C-F021-4169-878E-2671B7A7C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Green Deal - Transformace energetiky</a:t>
            </a:r>
          </a:p>
        </p:txBody>
      </p:sp>
    </p:spTree>
    <p:extLst>
      <p:ext uri="{BB962C8B-B14F-4D97-AF65-F5344CB8AC3E}">
        <p14:creationId xmlns:p14="http://schemas.microsoft.com/office/powerpoint/2010/main" val="175903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310406-7EA6-4035-97F7-BC7EAEA0B0A7}"/>
              </a:ext>
            </a:extLst>
          </p:cNvPr>
          <p:cNvSpPr txBox="1"/>
          <p:nvPr/>
        </p:nvSpPr>
        <p:spPr>
          <a:xfrm>
            <a:off x="1268731" y="2151727"/>
            <a:ext cx="9269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4">
                    <a:lumMod val="50000"/>
                  </a:schemeClr>
                </a:solidFill>
              </a:rPr>
              <a:t>Zelená dohoda (Green Deal), transformace energetiky, dekarbonizace – výzvy pro ČR</a:t>
            </a:r>
          </a:p>
        </p:txBody>
      </p:sp>
    </p:spTree>
    <p:extLst>
      <p:ext uri="{BB962C8B-B14F-4D97-AF65-F5344CB8AC3E}">
        <p14:creationId xmlns:p14="http://schemas.microsoft.com/office/powerpoint/2010/main" val="22261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2F104143-8B8B-4AB1-810F-8BC651E6A4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19" name="Objekt 18" hidden="1">
                        <a:extLst>
                          <a:ext uri="{FF2B5EF4-FFF2-40B4-BE49-F238E27FC236}">
                            <a16:creationId xmlns:a16="http://schemas.microsoft.com/office/drawing/2014/main" id="{2F104143-8B8B-4AB1-810F-8BC651E6A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C5B5026-39BC-4150-8F4B-EBEB81E3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74" y="294133"/>
            <a:ext cx="10788139" cy="827297"/>
          </a:xfrm>
        </p:spPr>
        <p:txBody>
          <a:bodyPr vert="horz">
            <a:noAutofit/>
          </a:bodyPr>
          <a:lstStyle/>
          <a:p>
            <a:r>
              <a:rPr lang="cs-CZ" dirty="0"/>
              <a:t>evropská komise V BALÍČKU „FIT FOR 55“ NAVRHUJE, JAK POSTOUPIT V KLIMANEUTRALITĚ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A1E1078-1B6A-49B4-809E-51095889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85" y="2191283"/>
            <a:ext cx="2202160" cy="1148405"/>
          </a:xfrm>
          <a:prstGeom prst="homePlate">
            <a:avLst>
              <a:gd name="adj" fmla="val 13230"/>
            </a:avLst>
          </a:prstGeom>
          <a:solidFill>
            <a:schemeClr val="bg1"/>
          </a:solidFill>
          <a:ln w="1270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46935" tIns="46935" rIns="46935" bIns="46935" anchor="ctr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529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342BAF2-012B-44DF-AF94-737B3FD3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6" y="2353805"/>
            <a:ext cx="2192044" cy="81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419" tIns="59709" rIns="119419" bIns="59709">
            <a:spAutoFit/>
          </a:bodyPr>
          <a:lstStyle>
            <a:lvl1pPr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193741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Snížení emisí skleníkových plynů</a:t>
            </a:r>
            <a:b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oproti stavu v roce 1990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2C2B347-FAA0-4692-8F60-7418E6037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77" y="3429001"/>
            <a:ext cx="2248205" cy="1313476"/>
          </a:xfrm>
          <a:prstGeom prst="homePlate">
            <a:avLst>
              <a:gd name="adj" fmla="val 13626"/>
            </a:avLst>
          </a:prstGeom>
          <a:solidFill>
            <a:schemeClr val="bg1"/>
          </a:solidFill>
          <a:ln w="1270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46935" tIns="46935" rIns="46935" bIns="46935" anchor="ctr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8529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F18A061-6F5B-485B-824C-CD5ECD3A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77" y="3656354"/>
            <a:ext cx="2096056" cy="813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9419" tIns="59709" rIns="119419" bIns="59709">
            <a:spAutoFit/>
          </a:bodyPr>
          <a:lstStyle>
            <a:lvl1pPr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193741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Podíl OZE na</a:t>
            </a:r>
            <a:r>
              <a:rPr kumimoji="0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 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celkové finální spotřebě energie</a:t>
            </a:r>
            <a:endParaRPr kumimoji="0" lang="en-US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00A65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3A0915C-17D2-4534-98CA-A4771995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78" y="4831789"/>
            <a:ext cx="2268225" cy="1516758"/>
          </a:xfrm>
          <a:prstGeom prst="homePlate">
            <a:avLst>
              <a:gd name="adj" fmla="val 14260"/>
            </a:avLst>
          </a:prstGeom>
          <a:solidFill>
            <a:schemeClr val="bg1"/>
          </a:solidFill>
          <a:ln w="1270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46935" tIns="46935" rIns="46935" bIns="46935" anchor="ctr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529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A4AEAFC-E38E-450F-83E4-A35821ED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6" y="4889624"/>
            <a:ext cx="2114075" cy="9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419" tIns="188100" rIns="119419" bIns="59709">
            <a:spAutoFit/>
          </a:bodyPr>
          <a:lstStyle>
            <a:lvl1pPr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193741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Energetické úspory (EED)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oproti stavu  predikcí z</a:t>
            </a: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 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roku 2007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1" name="Zaoblený obdélník 18">
            <a:extLst>
              <a:ext uri="{FF2B5EF4-FFF2-40B4-BE49-F238E27FC236}">
                <a16:creationId xmlns:a16="http://schemas.microsoft.com/office/drawing/2014/main" id="{D1E14113-EE6F-429F-873D-CA355C990F68}"/>
              </a:ext>
            </a:extLst>
          </p:cNvPr>
          <p:cNvSpPr/>
          <p:nvPr/>
        </p:nvSpPr>
        <p:spPr bwMode="auto">
          <a:xfrm>
            <a:off x="7076827" y="1715313"/>
            <a:ext cx="3879637" cy="4124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5016" tIns="52509" rIns="105016" bIns="525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6990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Cíle 2030 (aktuální návrh EK)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C8D1201-8F02-4284-A72F-7CDC8F4E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827" y="2195132"/>
            <a:ext cx="3879637" cy="1155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6935" tIns="46935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min. 55 %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úrovni EU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Snížit emise v rámci EU ETS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 61 % 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do roku 2030 vůči 2005 (v roce 2020 pokles o téměř 40 %)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8A5F6D97-6C21-47F2-946B-2C39A539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827" y="3417792"/>
            <a:ext cx="3879637" cy="133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6935" tIns="46800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min 40 % 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úrovni EU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Předpokládaný podíl OZE na spotřebě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elektřiny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ve výši téměř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65 %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  (v roce 2010 činil podíl 21 % a v roce 2019 činil podíl 34 %)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8081E52-318B-4207-917C-D0DDF8DE8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827" y="4822949"/>
            <a:ext cx="3879637" cy="15255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6935" tIns="46935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min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GB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9 % primární a  min 36 % konečné 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úrovni EU</a:t>
            </a:r>
            <a:b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endParaRPr kumimoji="0" lang="cs-CZ" altLang="cs-CZ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Úspory konečné spotřeby 0,8 % ročně do r. 2023 a 1,5 % ročně od 2024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národní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úrovni</a:t>
            </a:r>
          </a:p>
        </p:txBody>
      </p:sp>
      <p:sp>
        <p:nvSpPr>
          <p:cNvPr id="15" name="Zaoblený obdélník 18">
            <a:extLst>
              <a:ext uri="{FF2B5EF4-FFF2-40B4-BE49-F238E27FC236}">
                <a16:creationId xmlns:a16="http://schemas.microsoft.com/office/drawing/2014/main" id="{BC108874-B853-49D9-A6A0-D73A17745736}"/>
              </a:ext>
            </a:extLst>
          </p:cNvPr>
          <p:cNvSpPr/>
          <p:nvPr/>
        </p:nvSpPr>
        <p:spPr bwMode="auto">
          <a:xfrm>
            <a:off x="3092665" y="1715313"/>
            <a:ext cx="3888000" cy="41245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5016" tIns="52509" rIns="105016" bIns="5250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6990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Cíle 2030 (platné hodnoty)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452D4AD-8F3E-4129-B47C-7F9450EC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5" y="2196518"/>
            <a:ext cx="3888000" cy="11484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46935" tIns="46935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8529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min. 40 %</a:t>
            </a:r>
          </a:p>
          <a:p>
            <a:pPr marL="287867" marR="0" lvl="1" indent="-285750" algn="l" defTabSz="8529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úrovni EU</a:t>
            </a:r>
          </a:p>
          <a:p>
            <a:pPr marL="287867" marR="0" lvl="1" indent="-285750" algn="l" defTabSz="8529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Snížit emise v rámci EU ETS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 43 % 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do roku 2030 vůči 2005 (v roce 2020 pokles o téměř 40 %)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66EFBEA-409F-4284-94AC-ED680B7F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5" y="3421124"/>
            <a:ext cx="3888000" cy="13344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46935" tIns="46935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min 32 %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Závazný cíl na úrovni EU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Předpokládaný podíl OZE na spotřebě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elektřiny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ve výši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55 % 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(v roce 2010 činil podíl 21 % a v roce 2019 činil podíl 34 %)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DB759A07-8621-46A3-80D1-732BE2C2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5" y="4831789"/>
            <a:ext cx="3888000" cy="151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46935" tIns="46935" rIns="46935" bIns="46935" anchor="ctr" anchorCtr="0"/>
          <a:lstStyle>
            <a:lvl1pPr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125413" indent="-123825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9763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3976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117" marR="0" lvl="1" indent="0" algn="ctr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24F00"/>
              </a:buClr>
              <a:buSzPct val="120000"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min </a:t>
            </a:r>
            <a:r>
              <a:rPr kumimoji="0" lang="en-GB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32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,5 %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Indikativní cíl na úrovni EU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Cíl pro pokles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primární spotřeby 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energie (cíl pro pokles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konečné spotřeby 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energie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32,5 %</a:t>
            </a: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)</a:t>
            </a:r>
          </a:p>
          <a:p>
            <a:pPr marL="287867" marR="0" lvl="1" indent="-285750" algn="l" defTabSz="6397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Závazná realizace úspor konečné spotřeby energie na národní úrovni v objemu </a:t>
            </a: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0,8 % ročně</a:t>
            </a: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033CB651-C8E2-4CC3-85D0-96900144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288" y="6275926"/>
            <a:ext cx="505112" cy="3651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C4441-48AB-466E-B5E2-7FA789F38293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7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Taxonomie udržitelných investic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12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A7BD555-8D93-40D4-B50E-A6CE073D5A60}"/>
              </a:ext>
            </a:extLst>
          </p:cNvPr>
          <p:cNvSpPr/>
          <p:nvPr/>
        </p:nvSpPr>
        <p:spPr>
          <a:xfrm>
            <a:off x="802479" y="1302397"/>
            <a:ext cx="86245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cs-CZ" b="1" u="sng" dirty="0"/>
              <a:t>6 environmentálních cílů</a:t>
            </a:r>
            <a:endParaRPr lang="cs-CZ" b="1" i="0" u="sng" dirty="0"/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cs-CZ" b="1" i="0" dirty="0"/>
              <a:t>Mitigace klimatické změny </a:t>
            </a:r>
            <a:r>
              <a:rPr lang="cs-CZ" i="0" dirty="0"/>
              <a:t>– návrh delegovaného aktu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i="0" dirty="0"/>
              <a:t>Adaptace na klimatickou změnu </a:t>
            </a:r>
            <a:r>
              <a:rPr lang="cs-CZ" dirty="0"/>
              <a:t>- návrh delegovaného aktu</a:t>
            </a:r>
            <a:endParaRPr lang="cs-CZ" i="0" dirty="0"/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cs-CZ" b="1" i="0" dirty="0"/>
              <a:t>Udržitelné užívání a ochrana vodních a mořských zdrojů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cs-CZ" b="1" i="0" dirty="0"/>
              <a:t>Přechod k oběhovému hospodářství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cs-CZ" b="1" i="0" dirty="0"/>
              <a:t>Prevence a kontrola znečišťování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cs-CZ" b="1" i="0" dirty="0"/>
              <a:t>Ochrana a revitalizace biodiverzity a ekosystémů</a:t>
            </a:r>
            <a:endParaRPr lang="cs-CZ" b="1" dirty="0"/>
          </a:p>
          <a:p>
            <a:pPr algn="l">
              <a:spcBef>
                <a:spcPts val="0"/>
              </a:spcBef>
            </a:pPr>
            <a:endParaRPr lang="cs-CZ" b="1" i="0" dirty="0"/>
          </a:p>
          <a:p>
            <a:r>
              <a:rPr lang="cs-CZ" b="1" dirty="0"/>
              <a:t>Důležitý princip posuzování - </a:t>
            </a:r>
            <a:r>
              <a:rPr lang="pt-BR" b="1" dirty="0"/>
              <a:t>DNSH </a:t>
            </a:r>
            <a:r>
              <a:rPr lang="pt-BR" dirty="0"/>
              <a:t>(Do No</a:t>
            </a:r>
            <a:r>
              <a:rPr lang="cs-CZ" dirty="0"/>
              <a:t>t</a:t>
            </a:r>
            <a:r>
              <a:rPr lang="pt-BR" dirty="0"/>
              <a:t> Significant Harm)</a:t>
            </a:r>
            <a:endParaRPr lang="cs-CZ" dirty="0"/>
          </a:p>
          <a:p>
            <a:endParaRPr lang="cs-CZ" b="1" i="0" dirty="0"/>
          </a:p>
          <a:p>
            <a:r>
              <a:rPr lang="cs-CZ" dirty="0"/>
              <a:t>Již nyní se objevují problémové okruhy – např. využití vodní energie</a:t>
            </a:r>
          </a:p>
          <a:p>
            <a:endParaRPr lang="cs-CZ" b="1" i="0" dirty="0"/>
          </a:p>
          <a:p>
            <a:r>
              <a:rPr lang="cs-CZ" b="1" i="0" dirty="0"/>
              <a:t>Dosud nejasná pozice:</a:t>
            </a:r>
          </a:p>
          <a:p>
            <a:pPr indent="719138"/>
            <a:r>
              <a:rPr lang="cs-CZ" b="1" dirty="0"/>
              <a:t>Jaderná energie</a:t>
            </a:r>
          </a:p>
          <a:p>
            <a:pPr indent="719138"/>
            <a:r>
              <a:rPr lang="cs-CZ" b="1" i="0" dirty="0"/>
              <a:t>Zemní plyn</a:t>
            </a:r>
          </a:p>
        </p:txBody>
      </p:sp>
    </p:spTree>
    <p:extLst>
      <p:ext uri="{BB962C8B-B14F-4D97-AF65-F5344CB8AC3E}">
        <p14:creationId xmlns:p14="http://schemas.microsoft.com/office/powerpoint/2010/main" val="140907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</a:t>
            </a:r>
            <a:r>
              <a:rPr lang="cs-CZ" dirty="0"/>
              <a:t> – rating a reporting</a:t>
            </a:r>
            <a:r>
              <a:rPr lang="en-US" dirty="0"/>
              <a:t> 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13</a:t>
            </a:fld>
            <a:endParaRPr lang="cs-CZ"/>
          </a:p>
        </p:txBody>
      </p:sp>
      <p:sp>
        <p:nvSpPr>
          <p:cNvPr id="19" name="Rectangle 75">
            <a:extLst>
              <a:ext uri="{FF2B5EF4-FFF2-40B4-BE49-F238E27FC236}">
                <a16:creationId xmlns:a16="http://schemas.microsoft.com/office/drawing/2014/main" id="{2857586F-8690-40A2-B250-2F6586F02EEC}"/>
              </a:ext>
            </a:extLst>
          </p:cNvPr>
          <p:cNvSpPr/>
          <p:nvPr/>
        </p:nvSpPr>
        <p:spPr>
          <a:xfrm>
            <a:off x="5747621" y="2062134"/>
            <a:ext cx="2948623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</a:t>
            </a:r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B7C86E80-2088-4B04-BB86-6EFF4DFA28A6}"/>
              </a:ext>
            </a:extLst>
          </p:cNvPr>
          <p:cNvSpPr/>
          <p:nvPr/>
        </p:nvSpPr>
        <p:spPr>
          <a:xfrm>
            <a:off x="8756732" y="2062134"/>
            <a:ext cx="2435839" cy="485256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</a:t>
            </a: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52679FEB-86C2-4DD7-AECB-39C8D2CE9C3C}"/>
              </a:ext>
            </a:extLst>
          </p:cNvPr>
          <p:cNvSpPr/>
          <p:nvPr/>
        </p:nvSpPr>
        <p:spPr>
          <a:xfrm>
            <a:off x="4744584" y="2617456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živ. prostředí</a:t>
            </a:r>
          </a:p>
        </p:txBody>
      </p:sp>
      <p:sp>
        <p:nvSpPr>
          <p:cNvPr id="22" name="Rectangle 78">
            <a:extLst>
              <a:ext uri="{FF2B5EF4-FFF2-40B4-BE49-F238E27FC236}">
                <a16:creationId xmlns:a16="http://schemas.microsoft.com/office/drawing/2014/main" id="{B43CB209-662E-4BF2-B430-28237B44F54C}"/>
              </a:ext>
            </a:extLst>
          </p:cNvPr>
          <p:cNvSpPr/>
          <p:nvPr/>
        </p:nvSpPr>
        <p:spPr>
          <a:xfrm>
            <a:off x="1245437" y="2062133"/>
            <a:ext cx="4439598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Environment</a:t>
            </a: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6FEB1D11-2E21-48D7-A62F-01AEEA2E92CA}"/>
              </a:ext>
            </a:extLst>
          </p:cNvPr>
          <p:cNvSpPr/>
          <p:nvPr/>
        </p:nvSpPr>
        <p:spPr>
          <a:xfrm>
            <a:off x="3741547" y="2617455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Obnov. zdroje / inovace</a:t>
            </a:r>
          </a:p>
        </p:txBody>
      </p:sp>
      <p:sp>
        <p:nvSpPr>
          <p:cNvPr id="24" name="Rectangle 80">
            <a:extLst>
              <a:ext uri="{FF2B5EF4-FFF2-40B4-BE49-F238E27FC236}">
                <a16:creationId xmlns:a16="http://schemas.microsoft.com/office/drawing/2014/main" id="{A6F94698-4585-4CE5-8F2F-193DD885D087}"/>
              </a:ext>
            </a:extLst>
          </p:cNvPr>
          <p:cNvSpPr/>
          <p:nvPr/>
        </p:nvSpPr>
        <p:spPr>
          <a:xfrm>
            <a:off x="2738510" y="2617455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8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Odpad / emise znečišťujících látek</a:t>
            </a:r>
          </a:p>
        </p:txBody>
      </p:sp>
      <p:sp>
        <p:nvSpPr>
          <p:cNvPr id="25" name="Rectangle 82">
            <a:extLst>
              <a:ext uri="{FF2B5EF4-FFF2-40B4-BE49-F238E27FC236}">
                <a16:creationId xmlns:a16="http://schemas.microsoft.com/office/drawing/2014/main" id="{78223C32-5B47-4375-AB0C-1F818135921C}"/>
              </a:ext>
            </a:extLst>
          </p:cNvPr>
          <p:cNvSpPr/>
          <p:nvPr/>
        </p:nvSpPr>
        <p:spPr>
          <a:xfrm>
            <a:off x="1245438" y="2617455"/>
            <a:ext cx="1432800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1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Uhlíkové emise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1AECB939-ABBC-449A-8C75-137A3AAC339D}"/>
              </a:ext>
            </a:extLst>
          </p:cNvPr>
          <p:cNvSpPr/>
          <p:nvPr/>
        </p:nvSpPr>
        <p:spPr>
          <a:xfrm>
            <a:off x="1244172" y="1509940"/>
            <a:ext cx="9948387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ESG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52D31B1B-A641-4E88-898A-10985F5213D9}"/>
              </a:ext>
            </a:extLst>
          </p:cNvPr>
          <p:cNvSpPr/>
          <p:nvPr/>
        </p:nvSpPr>
        <p:spPr>
          <a:xfrm>
            <a:off x="9759772" y="2610620"/>
            <a:ext cx="1432800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1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governance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EE161590-694B-4480-A0A3-A83C6EC6549D}"/>
              </a:ext>
            </a:extLst>
          </p:cNvPr>
          <p:cNvSpPr/>
          <p:nvPr/>
        </p:nvSpPr>
        <p:spPr>
          <a:xfrm>
            <a:off x="7753695" y="2617456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1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soc. aspekty</a:t>
            </a:r>
          </a:p>
        </p:txBody>
      </p:sp>
      <p:sp>
        <p:nvSpPr>
          <p:cNvPr id="29" name="Rectangle 106">
            <a:extLst>
              <a:ext uri="{FF2B5EF4-FFF2-40B4-BE49-F238E27FC236}">
                <a16:creationId xmlns:a16="http://schemas.microsoft.com/office/drawing/2014/main" id="{8C596481-7366-4EE3-A55A-9F4429A9846C}"/>
              </a:ext>
            </a:extLst>
          </p:cNvPr>
          <p:cNvSpPr/>
          <p:nvPr/>
        </p:nvSpPr>
        <p:spPr>
          <a:xfrm>
            <a:off x="6750658" y="2617456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1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Komunita</a:t>
            </a:r>
          </a:p>
        </p:txBody>
      </p:sp>
      <p:sp>
        <p:nvSpPr>
          <p:cNvPr id="30" name="Rectangle 107">
            <a:extLst>
              <a:ext uri="{FF2B5EF4-FFF2-40B4-BE49-F238E27FC236}">
                <a16:creationId xmlns:a16="http://schemas.microsoft.com/office/drawing/2014/main" id="{F219D4A5-DB4B-4E3A-BC3A-AA818D937CC9}"/>
              </a:ext>
            </a:extLst>
          </p:cNvPr>
          <p:cNvSpPr/>
          <p:nvPr/>
        </p:nvSpPr>
        <p:spPr>
          <a:xfrm>
            <a:off x="8756732" y="2610620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1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Etika</a:t>
            </a:r>
          </a:p>
        </p:txBody>
      </p:sp>
      <p:sp>
        <p:nvSpPr>
          <p:cNvPr id="31" name="Rectangle 109">
            <a:extLst>
              <a:ext uri="{FF2B5EF4-FFF2-40B4-BE49-F238E27FC236}">
                <a16:creationId xmlns:a16="http://schemas.microsoft.com/office/drawing/2014/main" id="{BD19D832-2944-41EF-B0BC-2D33D48DBC62}"/>
              </a:ext>
            </a:extLst>
          </p:cNvPr>
          <p:cNvSpPr/>
          <p:nvPr/>
        </p:nvSpPr>
        <p:spPr>
          <a:xfrm>
            <a:off x="5747621" y="2617456"/>
            <a:ext cx="942765" cy="491388"/>
          </a:xfrm>
          <a:prstGeom prst="rect">
            <a:avLst/>
          </a:prstGeom>
          <a:solidFill>
            <a:srgbClr val="20723D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Rozvoj lidských zdrojů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D52461-AA61-4C28-BFC6-B8D6203E99A6}"/>
              </a:ext>
            </a:extLst>
          </p:cNvPr>
          <p:cNvSpPr txBox="1"/>
          <p:nvPr/>
        </p:nvSpPr>
        <p:spPr>
          <a:xfrm>
            <a:off x="1059053" y="6082276"/>
            <a:ext cx="400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Reporting</a:t>
            </a:r>
            <a:r>
              <a:rPr lang="cs-CZ" dirty="0"/>
              <a:t> (návrh směrnice CSR)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16BE05-E6FB-44C1-81DC-5EC2FAC8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67" y="3377330"/>
            <a:ext cx="7000904" cy="26108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65CD1C7-5CF0-452B-AC0B-CF726ABBD97D}"/>
              </a:ext>
            </a:extLst>
          </p:cNvPr>
          <p:cNvSpPr/>
          <p:nvPr/>
        </p:nvSpPr>
        <p:spPr>
          <a:xfrm>
            <a:off x="1059053" y="3638433"/>
            <a:ext cx="2816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Rating</a:t>
            </a:r>
            <a:r>
              <a:rPr lang="cs-CZ" dirty="0"/>
              <a:t> – banky, pojišťovny, burzy, ratingové agentury,…..</a:t>
            </a:r>
          </a:p>
        </p:txBody>
      </p:sp>
    </p:spTree>
    <p:extLst>
      <p:ext uri="{BB962C8B-B14F-4D97-AF65-F5344CB8AC3E}">
        <p14:creationId xmlns:p14="http://schemas.microsoft.com/office/powerpoint/2010/main" val="346942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Obnovitelné zdroje v ČR – současnost a perspektivy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14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2EDFC5F-10D8-4D3C-BBE3-6EA2A5A5CC46}"/>
              </a:ext>
            </a:extLst>
          </p:cNvPr>
          <p:cNvSpPr txBox="1"/>
          <p:nvPr/>
        </p:nvSpPr>
        <p:spPr>
          <a:xfrm>
            <a:off x="371475" y="1080126"/>
            <a:ext cx="1084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Cíl (13% k 2020, nyní již 16%) má 3 komponenty (podíl v hrubé finální spotřebě):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Elektřina – nyní 14% (hlavní zdroje = BPS + spalování biomasy + fotovoltaika + vodní energie; biomasa tvoří téměř 50%)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Teplo (chlad) – nyní 23% (z 90% plněno biomasou)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Doprava (cíl 10%) – nyní 8% (hl. biopaliva první generace)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FACE461-CF80-4306-BF8E-FF2A395F6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10571"/>
              </p:ext>
            </p:extLst>
          </p:nvPr>
        </p:nvGraphicFramePr>
        <p:xfrm>
          <a:off x="474588" y="2973930"/>
          <a:ext cx="10516873" cy="3450665"/>
        </p:xfrm>
        <a:graphic>
          <a:graphicData uri="http://schemas.openxmlformats.org/drawingml/2006/table">
            <a:tbl>
              <a:tblPr firstRow="1" firstCol="1" bandRow="1"/>
              <a:tblGrid>
                <a:gridCol w="1532790">
                  <a:extLst>
                    <a:ext uri="{9D8B030D-6E8A-4147-A177-3AD203B41FA5}">
                      <a16:colId xmlns:a16="http://schemas.microsoft.com/office/drawing/2014/main" val="2310984962"/>
                    </a:ext>
                  </a:extLst>
                </a:gridCol>
                <a:gridCol w="1511602">
                  <a:extLst>
                    <a:ext uri="{9D8B030D-6E8A-4147-A177-3AD203B41FA5}">
                      <a16:colId xmlns:a16="http://schemas.microsoft.com/office/drawing/2014/main" val="844358735"/>
                    </a:ext>
                  </a:extLst>
                </a:gridCol>
                <a:gridCol w="1138690">
                  <a:extLst>
                    <a:ext uri="{9D8B030D-6E8A-4147-A177-3AD203B41FA5}">
                      <a16:colId xmlns:a16="http://schemas.microsoft.com/office/drawing/2014/main" val="287073455"/>
                    </a:ext>
                  </a:extLst>
                </a:gridCol>
                <a:gridCol w="6333791">
                  <a:extLst>
                    <a:ext uri="{9D8B030D-6E8A-4147-A177-3AD203B41FA5}">
                      <a16:colId xmlns:a16="http://schemas.microsoft.com/office/drawing/2014/main" val="3264776183"/>
                    </a:ext>
                  </a:extLst>
                </a:gridCol>
              </a:tblGrid>
              <a:tr h="432871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Instal. výkon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(MWe)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Výroba ele (GWh)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230377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Fotovoltaika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2 086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2 312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Předpokládá se několikanásobný nárůst (brownfields, pozemky po těžbě, pole, střechy,….) oproti dnešku.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10410"/>
                  </a:ext>
                </a:extLst>
              </a:tr>
              <a:tr h="216435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Větrná energie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Potenciál odhadován na 2,5 až 7 GW k 2040.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0757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 (bez přečerp. elen)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1 094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2 008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Otázka vlivu klimatické změny na hydropotenciál. Potenciál pro velké elektrárny téměř vyčerpán. Možný rozvoj menších zdrojů.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0262"/>
                  </a:ext>
                </a:extLst>
              </a:tr>
              <a:tr h="21643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Geotermální energie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ČR málo vhodné geologické podmínky. Jistý potenciál pro nízkopotenciálové teplo.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79393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Bioplyn. stanice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2 528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Možný nárůst počtu (hl. odpadových). Konverze části stanic na biometan – v konci tak pokles výroby elektřiny.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81498"/>
                  </a:ext>
                </a:extLst>
              </a:tr>
              <a:tr h="649306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Biomasa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2 399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Otázka dostupnosti dřevní biomasy (změna skladby lesů po kůrovci). V budoucnu spíše pro výrobu tepla. Objevuje se tlak – zpochybňována emisní neutralita (skleníkové plyny) a otázka škodlivosti polutantů.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89044"/>
                  </a:ext>
                </a:extLst>
              </a:tr>
              <a:tr h="21643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Spalit. odpad (část OZE)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 generátory celkem)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Připravují se projekty dalších spaloven komunálního odpadu (nelze ale podpořit z evropských zdrojů).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9174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195F0C5-BD21-4432-93BF-E2D1DA7855DA}"/>
              </a:ext>
            </a:extLst>
          </p:cNvPr>
          <p:cNvSpPr txBox="1"/>
          <p:nvPr/>
        </p:nvSpPr>
        <p:spPr>
          <a:xfrm>
            <a:off x="371474" y="2635376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Elektrická energie (2019):</a:t>
            </a:r>
          </a:p>
        </p:txBody>
      </p:sp>
    </p:spTree>
    <p:extLst>
      <p:ext uri="{BB962C8B-B14F-4D97-AF65-F5344CB8AC3E}">
        <p14:creationId xmlns:p14="http://schemas.microsoft.com/office/powerpoint/2010/main" val="166329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fotovoltaika a vítr - porovnání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C0DFA48-2C4E-4CE2-BAB1-B528AD761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44418"/>
              </p:ext>
            </p:extLst>
          </p:nvPr>
        </p:nvGraphicFramePr>
        <p:xfrm>
          <a:off x="2116814" y="1805277"/>
          <a:ext cx="8175860" cy="4210424"/>
        </p:xfrm>
        <a:graphic>
          <a:graphicData uri="http://schemas.openxmlformats.org/drawingml/2006/table">
            <a:tbl>
              <a:tblPr firstRow="1" firstCol="1" bandRow="1"/>
              <a:tblGrid>
                <a:gridCol w="1512794">
                  <a:extLst>
                    <a:ext uri="{9D8B030D-6E8A-4147-A177-3AD203B41FA5}">
                      <a16:colId xmlns:a16="http://schemas.microsoft.com/office/drawing/2014/main" val="1740381567"/>
                    </a:ext>
                  </a:extLst>
                </a:gridCol>
                <a:gridCol w="3392722">
                  <a:extLst>
                    <a:ext uri="{9D8B030D-6E8A-4147-A177-3AD203B41FA5}">
                      <a16:colId xmlns:a16="http://schemas.microsoft.com/office/drawing/2014/main" val="1303765133"/>
                    </a:ext>
                  </a:extLst>
                </a:gridCol>
                <a:gridCol w="3270344">
                  <a:extLst>
                    <a:ext uri="{9D8B030D-6E8A-4147-A177-3AD203B41FA5}">
                      <a16:colId xmlns:a16="http://schemas.microsoft.com/office/drawing/2014/main" val="3147918633"/>
                    </a:ext>
                  </a:extLst>
                </a:gridCol>
              </a:tblGrid>
              <a:tr h="293435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Fotovoltaika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Větrné farmy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455133"/>
                  </a:ext>
                </a:extLst>
              </a:tr>
              <a:tr h="734147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energie z instalovaného výkonu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MWh / 1 MW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MWh / 1 MW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100021"/>
                  </a:ext>
                </a:extLst>
              </a:tr>
              <a:tr h="2177802">
                <a:tc>
                  <a:txBody>
                    <a:bodyPr/>
                    <a:lstStyle/>
                    <a:p>
                      <a:r>
                        <a:rPr lang="cs-CZ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Instalovaný výkon na plochu (a využitelnost plochy)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0,7 - 0,8 MW / ha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MW / ha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27683"/>
                  </a:ext>
                </a:extLst>
              </a:tr>
              <a:tr h="460872">
                <a:tc>
                  <a:txBody>
                    <a:bodyPr/>
                    <a:lstStyle/>
                    <a:p>
                      <a:r>
                        <a:rPr lang="cs-CZ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Profil výroby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Velká intermitentnost (meteo podmínky, den – noc, roční období)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Plynulejší výroba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7440"/>
                  </a:ext>
                </a:extLst>
              </a:tr>
              <a:tr h="294555">
                <a:tc>
                  <a:txBody>
                    <a:bodyPr/>
                    <a:lstStyle/>
                    <a:p>
                      <a:r>
                        <a:rPr lang="cs-CZ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Mohou se velmi dobře doplňovat, např. při výrobě H2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9" marR="60479" marT="8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942976"/>
                  </a:ext>
                </a:extLst>
              </a:tr>
            </a:tbl>
          </a:graphicData>
        </a:graphic>
      </p:graphicFrame>
      <p:pic>
        <p:nvPicPr>
          <p:cNvPr id="4099" name="Obrázek 4">
            <a:extLst>
              <a:ext uri="{FF2B5EF4-FFF2-40B4-BE49-F238E27FC236}">
                <a16:creationId xmlns:a16="http://schemas.microsoft.com/office/drawing/2014/main" id="{CF55D0DD-4853-4A57-85E8-4024F45A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1" y="3379491"/>
            <a:ext cx="2427834" cy="18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E05A2F-2E38-4888-AF34-8A9694EC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10" y="3536286"/>
            <a:ext cx="3291832" cy="13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3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Fotovoltaika - trendy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16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734844D-66C3-46BB-8556-AF89E8775062}"/>
              </a:ext>
            </a:extLst>
          </p:cNvPr>
          <p:cNvSpPr txBox="1"/>
          <p:nvPr/>
        </p:nvSpPr>
        <p:spPr>
          <a:xfrm>
            <a:off x="730042" y="1484313"/>
            <a:ext cx="10731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cs-CZ" b="1" dirty="0"/>
              <a:t>Zřizování PV farem </a:t>
            </a:r>
            <a:r>
              <a:rPr lang="cs-CZ" b="1"/>
              <a:t>v terénu </a:t>
            </a:r>
            <a:r>
              <a:rPr lang="cs-CZ" dirty="0"/>
              <a:t>(mimo budovy a zastřešení) - dostupnost pozemků, připojitelnost do distribuční soustavy, ochrana přírody,……</a:t>
            </a:r>
          </a:p>
          <a:p>
            <a:endParaRPr lang="cs-CZ" dirty="0"/>
          </a:p>
          <a:p>
            <a:r>
              <a:rPr lang="cs-CZ" b="1" dirty="0"/>
              <a:t>Nové trendy</a:t>
            </a:r>
          </a:p>
          <a:p>
            <a:endParaRPr lang="cs-CZ" dirty="0"/>
          </a:p>
          <a:p>
            <a:r>
              <a:rPr lang="cs-CZ" dirty="0"/>
              <a:t>                Stříšky V-Z                                                                (větší využití plochy pozemku,</a:t>
            </a:r>
          </a:p>
          <a:p>
            <a:r>
              <a:rPr lang="cs-CZ" dirty="0"/>
              <a:t>                                                                                                   větší výroba)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Bifaciální panely                               (větší výroba)</a:t>
            </a:r>
          </a:p>
          <a:p>
            <a:endParaRPr lang="cs-CZ" dirty="0"/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</a:t>
            </a:r>
          </a:p>
          <a:p>
            <a:endParaRPr lang="cs-CZ" dirty="0"/>
          </a:p>
          <a:p>
            <a:r>
              <a:rPr lang="cs-CZ" dirty="0"/>
              <a:t>                 Agrovoltaika                                   (propojení energetiky a zemědělství)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9B2527-13A8-4494-9141-F428B16C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40" y="2435014"/>
            <a:ext cx="2963119" cy="16551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9D7B973-FAEC-4B68-AC36-4AD8DB760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13" y="5169105"/>
            <a:ext cx="853399" cy="16551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D04430-6A23-49B6-801D-EA67A6848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089" y="3495158"/>
            <a:ext cx="1547711" cy="15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C4441-48AB-466E-B5E2-7FA789F38293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310406-7EA6-4035-97F7-BC7EAEA0B0A7}"/>
              </a:ext>
            </a:extLst>
          </p:cNvPr>
          <p:cNvSpPr txBox="1"/>
          <p:nvPr/>
        </p:nvSpPr>
        <p:spPr>
          <a:xfrm>
            <a:off x="3593177" y="2767280"/>
            <a:ext cx="46907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8A513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Děkuji za pozornost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rgbClr val="68A513">
                  <a:lumMod val="50000"/>
                </a:srgbClr>
              </a:solidFill>
              <a:latin typeface="Arial" panose="020B0604020202020204"/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>
                <a:solidFill>
                  <a:srgbClr val="68A513">
                    <a:lumMod val="50000"/>
                  </a:srgbClr>
                </a:solidFill>
                <a:latin typeface="Arial" panose="020B0604020202020204"/>
                <a:hlinkClick r:id="rId2"/>
              </a:rPr>
              <a:t>ales.laciok</a:t>
            </a:r>
            <a:r>
              <a:rPr lang="en-US" dirty="0">
                <a:solidFill>
                  <a:srgbClr val="68A513">
                    <a:lumMod val="50000"/>
                  </a:srgbClr>
                </a:solidFill>
                <a:latin typeface="Arial" panose="020B0604020202020204"/>
                <a:hlinkClick r:id="rId2"/>
              </a:rPr>
              <a:t>@</a:t>
            </a:r>
            <a:r>
              <a:rPr lang="cs-CZ" dirty="0">
                <a:solidFill>
                  <a:srgbClr val="68A513">
                    <a:lumMod val="50000"/>
                  </a:srgbClr>
                </a:solidFill>
                <a:latin typeface="Arial" panose="020B0604020202020204"/>
                <a:hlinkClick r:id="rId2"/>
              </a:rPr>
              <a:t>cez.cz</a:t>
            </a:r>
            <a:endParaRPr lang="cs-CZ" dirty="0">
              <a:solidFill>
                <a:srgbClr val="68A513">
                  <a:lumMod val="50000"/>
                </a:srgbClr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8A513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724979097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68A513">
                    <a:lumMod val="50000"/>
                  </a:srgbClr>
                </a:solidFill>
                <a:latin typeface="Arial" panose="020B0604020202020204"/>
              </a:rPr>
              <a:t>Výzkum a vývoj ČEZ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68A513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7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2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310406-7EA6-4035-97F7-BC7EAEA0B0A7}"/>
              </a:ext>
            </a:extLst>
          </p:cNvPr>
          <p:cNvSpPr txBox="1"/>
          <p:nvPr/>
        </p:nvSpPr>
        <p:spPr>
          <a:xfrm>
            <a:off x="4236990" y="2721114"/>
            <a:ext cx="320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accent4">
                    <a:lumMod val="50000"/>
                  </a:schemeClr>
                </a:solidFill>
              </a:rPr>
              <a:t>Skupina ČEZ</a:t>
            </a:r>
          </a:p>
        </p:txBody>
      </p:sp>
    </p:spTree>
    <p:extLst>
      <p:ext uri="{BB962C8B-B14F-4D97-AF65-F5344CB8AC3E}">
        <p14:creationId xmlns:p14="http://schemas.microsoft.com/office/powerpoint/2010/main" val="14579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ČEZ – Vize 2030 a další související opatření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3</a:t>
            </a:fld>
            <a:endParaRPr lang="cs-CZ"/>
          </a:p>
        </p:txBody>
      </p:sp>
      <p:sp>
        <p:nvSpPr>
          <p:cNvPr id="9" name="Rectangle 58">
            <a:extLst>
              <a:ext uri="{FF2B5EF4-FFF2-40B4-BE49-F238E27FC236}">
                <a16:creationId xmlns:a16="http://schemas.microsoft.com/office/drawing/2014/main" id="{14C2A1C9-B093-49A4-A5D4-EFEA8698BC98}"/>
              </a:ext>
            </a:extLst>
          </p:cNvPr>
          <p:cNvSpPr/>
          <p:nvPr/>
        </p:nvSpPr>
        <p:spPr>
          <a:xfrm>
            <a:off x="634374" y="1422859"/>
            <a:ext cx="5461626" cy="1535383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64">
            <a:extLst>
              <a:ext uri="{FF2B5EF4-FFF2-40B4-BE49-F238E27FC236}">
                <a16:creationId xmlns:a16="http://schemas.microsoft.com/office/drawing/2014/main" id="{B4FDDA38-822A-4FFF-B251-DBE9D20231C4}"/>
              </a:ext>
            </a:extLst>
          </p:cNvPr>
          <p:cNvSpPr/>
          <p:nvPr/>
        </p:nvSpPr>
        <p:spPr>
          <a:xfrm>
            <a:off x="2567690" y="3429000"/>
            <a:ext cx="7640380" cy="1483982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75B8F18C-9DC8-4781-9AC9-1FE43DDB36CE}"/>
              </a:ext>
            </a:extLst>
          </p:cNvPr>
          <p:cNvSpPr/>
          <p:nvPr/>
        </p:nvSpPr>
        <p:spPr>
          <a:xfrm>
            <a:off x="634374" y="1048543"/>
            <a:ext cx="5624432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</a:rPr>
              <a:t>Dekarbonizace k 2030 – redukce emisí CO2</a:t>
            </a:r>
            <a:endParaRPr kumimoji="0" lang="en-US" b="1" i="0" u="none" strike="noStrike" kern="0" cap="none" spc="0" normalizeH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62ADEBF3-5BAA-48DD-9809-B2582391CE92}"/>
              </a:ext>
            </a:extLst>
          </p:cNvPr>
          <p:cNvSpPr/>
          <p:nvPr/>
        </p:nvSpPr>
        <p:spPr>
          <a:xfrm>
            <a:off x="6500413" y="1451669"/>
            <a:ext cx="470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1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Snížení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N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Ox z 23 kt (2019) na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13 kt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(2025) a 7 kt (2030)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96875" marR="0" lvl="1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Snížení SO2 z 21 kt (2019) na 6,5 kt (2025) a 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kt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20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30)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4" name="Rectangle 110">
            <a:extLst>
              <a:ext uri="{FF2B5EF4-FFF2-40B4-BE49-F238E27FC236}">
                <a16:creationId xmlns:a16="http://schemas.microsoft.com/office/drawing/2014/main" id="{3CCBC304-CFD5-4623-89AF-B812DA4F19E7}"/>
              </a:ext>
            </a:extLst>
          </p:cNvPr>
          <p:cNvSpPr/>
          <p:nvPr/>
        </p:nvSpPr>
        <p:spPr>
          <a:xfrm>
            <a:off x="7305501" y="1048542"/>
            <a:ext cx="3895899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</a:rPr>
              <a:t>Redukce polutantů k 2030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D3CADFB-C52A-4441-BEBF-96B1133D2B5B}"/>
              </a:ext>
            </a:extLst>
          </p:cNvPr>
          <p:cNvSpPr/>
          <p:nvPr/>
        </p:nvSpPr>
        <p:spPr>
          <a:xfrm>
            <a:off x="521841" y="1451330"/>
            <a:ext cx="5574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indent="-168275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Redukce emisní intenzity výroby elektřiny z 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0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36 tCO2/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Wh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2019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0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26 tCO2/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Wh 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2025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0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16 tCO2/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Wh 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2030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marL="396875" lvl="1" indent="-168275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Snížení podílu výroby elektřiny z uhlí z 39% (2019) na 25 % (2025) a na 12,5 % (2030)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5" name="Rectangle 109">
            <a:extLst>
              <a:ext uri="{FF2B5EF4-FFF2-40B4-BE49-F238E27FC236}">
                <a16:creationId xmlns:a16="http://schemas.microsoft.com/office/drawing/2014/main" id="{470D74D6-2CB1-4BC6-807A-3F30D00B5F21}"/>
              </a:ext>
            </a:extLst>
          </p:cNvPr>
          <p:cNvSpPr/>
          <p:nvPr/>
        </p:nvSpPr>
        <p:spPr>
          <a:xfrm>
            <a:off x="6647900" y="1441969"/>
            <a:ext cx="4553500" cy="1257841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35474B15-D8C2-495E-95EC-5FAFBC5A4F7B}"/>
              </a:ext>
            </a:extLst>
          </p:cNvPr>
          <p:cNvSpPr/>
          <p:nvPr/>
        </p:nvSpPr>
        <p:spPr>
          <a:xfrm>
            <a:off x="4821555" y="3115812"/>
            <a:ext cx="2874502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</a:rPr>
              <a:t>Nástroje dosažení cílů</a:t>
            </a:r>
            <a:endParaRPr kumimoji="0" lang="en-US" b="1" i="0" u="none" strike="noStrike" kern="0" cap="none" spc="0" normalizeH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0B125A7-6785-4ED6-AD1B-AE73B9AC585F}"/>
              </a:ext>
            </a:extLst>
          </p:cNvPr>
          <p:cNvSpPr/>
          <p:nvPr/>
        </p:nvSpPr>
        <p:spPr>
          <a:xfrm>
            <a:off x="2719057" y="3560794"/>
            <a:ext cx="7562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Nové kapacity OZE a akumulace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1,5 GW OZE do 2025 a 6 GW OZE do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Akumulace 300 MWe do 2030</a:t>
            </a:r>
          </a:p>
          <a:p>
            <a:r>
              <a:rPr lang="cs-CZ" sz="1800" b="1" dirty="0"/>
              <a:t>Využití zemního plynu </a:t>
            </a:r>
            <a:r>
              <a:rPr lang="cs-CZ" sz="1800" dirty="0"/>
              <a:t>– hl. kogenerace a teplo; ele; turbíny „H2-ready“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0C9875B0-796F-411F-9676-0B840FFD2E55}"/>
              </a:ext>
            </a:extLst>
          </p:cNvPr>
          <p:cNvSpPr/>
          <p:nvPr/>
        </p:nvSpPr>
        <p:spPr>
          <a:xfrm>
            <a:off x="642644" y="5242211"/>
            <a:ext cx="5624432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</a:rPr>
              <a:t>Dekarbonizace v dalším období</a:t>
            </a:r>
            <a:endParaRPr kumimoji="0" lang="en-US" b="1" i="0" u="none" strike="noStrike" kern="0" cap="none" spc="0" normalizeH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</a:endParaRPr>
          </a:p>
        </p:txBody>
      </p:sp>
      <p:sp>
        <p:nvSpPr>
          <p:cNvPr id="19" name="Rectangle 64">
            <a:extLst>
              <a:ext uri="{FF2B5EF4-FFF2-40B4-BE49-F238E27FC236}">
                <a16:creationId xmlns:a16="http://schemas.microsoft.com/office/drawing/2014/main" id="{CEB71B3F-261D-49E6-B1AC-290D5E1565BE}"/>
              </a:ext>
            </a:extLst>
          </p:cNvPr>
          <p:cNvSpPr/>
          <p:nvPr/>
        </p:nvSpPr>
        <p:spPr>
          <a:xfrm>
            <a:off x="634373" y="5559457"/>
            <a:ext cx="5753507" cy="1200329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95DB3C8-42C2-40F4-B1B2-850A6643084C}"/>
              </a:ext>
            </a:extLst>
          </p:cNvPr>
          <p:cNvSpPr/>
          <p:nvPr/>
        </p:nvSpPr>
        <p:spPr>
          <a:xfrm>
            <a:off x="698508" y="5566039"/>
            <a:ext cx="580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Další OZE, jaderná energetika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ZEVO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Vodík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8558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Skupina ČEZ – nové součásti a služby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4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372F9C9-E373-4297-AC43-342C6ADD2800}"/>
              </a:ext>
            </a:extLst>
          </p:cNvPr>
          <p:cNvSpPr/>
          <p:nvPr/>
        </p:nvSpPr>
        <p:spPr>
          <a:xfrm>
            <a:off x="184066" y="1588274"/>
            <a:ext cx="1661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Skupina ČEZ ESCO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1BB1925-330C-4FD5-859A-A019CF11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00" y="1016555"/>
            <a:ext cx="6785567" cy="241244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FCBA23E2-2568-466B-9047-1E6438F4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91" y="3592286"/>
            <a:ext cx="6705710" cy="31974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D56770-F045-4E02-ABB1-B7047B974A17}"/>
              </a:ext>
            </a:extLst>
          </p:cNvPr>
          <p:cNvSpPr txBox="1"/>
          <p:nvPr/>
        </p:nvSpPr>
        <p:spPr>
          <a:xfrm>
            <a:off x="8954025" y="1016555"/>
            <a:ext cx="3328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Množství dceřiných společností: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ČEZ Energo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ČEZ Energetické služby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AZ Klima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ENESA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Domat Control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AirPlus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9C782D5-1060-4EA6-AE3D-E6236C7B58A0}"/>
              </a:ext>
            </a:extLst>
          </p:cNvPr>
          <p:cNvSpPr txBox="1"/>
          <p:nvPr/>
        </p:nvSpPr>
        <p:spPr>
          <a:xfrm>
            <a:off x="8935363" y="4140755"/>
            <a:ext cx="3328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Rozvoj ESCO businessu v jiných zemích: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ESCO Slovensko (společný podnik s SPP)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Elevion Group (aktivity v Německu, Itálii,..)</a:t>
            </a:r>
          </a:p>
        </p:txBody>
      </p:sp>
    </p:spTree>
    <p:extLst>
      <p:ext uri="{BB962C8B-B14F-4D97-AF65-F5344CB8AC3E}">
        <p14:creationId xmlns:p14="http://schemas.microsoft.com/office/powerpoint/2010/main" val="10920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Skupina ČEZ – nové součásti a služby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5</a:t>
            </a:fld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AD76A76-B654-40E5-8E87-7232C5F0EBE7}"/>
              </a:ext>
            </a:extLst>
          </p:cNvPr>
          <p:cNvSpPr/>
          <p:nvPr/>
        </p:nvSpPr>
        <p:spPr>
          <a:xfrm>
            <a:off x="184066" y="160589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ČEZ Prodej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7F1F71F-7809-465C-8348-014340A87DFB}"/>
              </a:ext>
            </a:extLst>
          </p:cNvPr>
          <p:cNvSpPr/>
          <p:nvPr/>
        </p:nvSpPr>
        <p:spPr>
          <a:xfrm>
            <a:off x="20559" y="4451883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INVEN Capital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1DFB687-06C9-4BCC-B36B-E46C47E836D8}"/>
              </a:ext>
            </a:extLst>
          </p:cNvPr>
          <p:cNvSpPr/>
          <p:nvPr/>
        </p:nvSpPr>
        <p:spPr>
          <a:xfrm>
            <a:off x="2049573" y="1032238"/>
            <a:ext cx="5251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Komodity – elektřina a plyn</a:t>
            </a:r>
          </a:p>
          <a:p>
            <a:pPr marL="541338" indent="-541338"/>
            <a:r>
              <a:rPr lang="cs-CZ" sz="1800" dirty="0"/>
              <a:t>Technologie – fotovoltaika, baterie, tep. čerpadla, plynový kotel</a:t>
            </a:r>
          </a:p>
          <a:p>
            <a:r>
              <a:rPr lang="cs-CZ" sz="1800" dirty="0"/>
              <a:t>Služby k technologiím – servis, financování</a:t>
            </a:r>
          </a:p>
          <a:p>
            <a:r>
              <a:rPr lang="cs-CZ" sz="1800" dirty="0"/>
              <a:t>Doplňkové služby – pojištění, mobil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0FAF53D-8E2F-423F-8645-4B8C49C448DD}"/>
              </a:ext>
            </a:extLst>
          </p:cNvPr>
          <p:cNvSpPr/>
          <p:nvPr/>
        </p:nvSpPr>
        <p:spPr>
          <a:xfrm>
            <a:off x="7968177" y="1032238"/>
            <a:ext cx="4348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Dceřiná společnost Tenaur</a:t>
            </a:r>
          </a:p>
          <a:p>
            <a:r>
              <a:rPr lang="cs-CZ" sz="1800" dirty="0"/>
              <a:t>Nyní již cca 5 000 instalací tepelných čerpadel a fotovoltaických elektráren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40F240E-904E-463B-BFA7-52D7FF4D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73" y="2901042"/>
            <a:ext cx="5505113" cy="19790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99518F4-50F1-4464-9307-07E8AB3B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73" y="4957991"/>
            <a:ext cx="5640512" cy="17355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B1D046-AC9D-4213-BAAA-4C9D754D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103" y="3834882"/>
            <a:ext cx="1545903" cy="27945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4610D7-8661-44A4-BFD8-131C6B81A242}"/>
              </a:ext>
            </a:extLst>
          </p:cNvPr>
          <p:cNvSpPr txBox="1"/>
          <p:nvPr/>
        </p:nvSpPr>
        <p:spPr>
          <a:xfrm>
            <a:off x="8880287" y="327571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Prodej podílu</a:t>
            </a:r>
          </a:p>
        </p:txBody>
      </p:sp>
    </p:spTree>
    <p:extLst>
      <p:ext uri="{BB962C8B-B14F-4D97-AF65-F5344CB8AC3E}">
        <p14:creationId xmlns:p14="http://schemas.microsoft.com/office/powerpoint/2010/main" val="179122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ČEZ – Výzkum a vývoj – 11 tematických oblastí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6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33B68BF-35AB-4915-955A-21C0BBCC094B}"/>
              </a:ext>
            </a:extLst>
          </p:cNvPr>
          <p:cNvSpPr txBox="1"/>
          <p:nvPr/>
        </p:nvSpPr>
        <p:spPr>
          <a:xfrm>
            <a:off x="744730" y="6033022"/>
            <a:ext cx="1008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skupině ČEZ jsou rovněž 2 výzkumné organizace – Centrum výzkumu Řež a Výzkumný a zkušební ústav Plzeň </a:t>
            </a:r>
            <a:r>
              <a:rPr lang="cs-CZ" dirty="0">
                <a:ea typeface="Cambria Math" panose="02040503050406030204" pitchFamily="18" charset="0"/>
              </a:rPr>
              <a:t>⟶ řešitelé mnoha našich VaV projektů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EE70DA-495B-4319-8175-72FA0879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19" y="706885"/>
            <a:ext cx="7687331" cy="5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7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310406-7EA6-4035-97F7-BC7EAEA0B0A7}"/>
              </a:ext>
            </a:extLst>
          </p:cNvPr>
          <p:cNvSpPr txBox="1"/>
          <p:nvPr/>
        </p:nvSpPr>
        <p:spPr>
          <a:xfrm>
            <a:off x="3257276" y="2549434"/>
            <a:ext cx="4700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accent4">
                    <a:lumMod val="50000"/>
                  </a:schemeClr>
                </a:solidFill>
              </a:rPr>
              <a:t>Trendy v energetice</a:t>
            </a:r>
          </a:p>
        </p:txBody>
      </p:sp>
    </p:spTree>
    <p:extLst>
      <p:ext uri="{BB962C8B-B14F-4D97-AF65-F5344CB8AC3E}">
        <p14:creationId xmlns:p14="http://schemas.microsoft.com/office/powerpoint/2010/main" val="288296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10097473" cy="1187450"/>
          </a:xfrm>
        </p:spPr>
        <p:txBody>
          <a:bodyPr/>
          <a:lstStyle/>
          <a:p>
            <a:r>
              <a:rPr lang="cs-CZ" dirty="0"/>
              <a:t>V energetice jsou zřetelné 4 základní trendy („4D“)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8</a:t>
            </a:fld>
            <a:endParaRPr lang="cs-CZ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799B500-0FDC-4D62-A2DC-DDE99CA0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143580"/>
            <a:ext cx="5935436" cy="53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utura CEZ Medium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utura CEZ Medium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utura CEZ Medium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utura CEZ Medium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utura CEZ Medium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utura CEZ Medium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utura CEZ Medium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utura CEZ Medium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utura CEZ Medium" pitchFamily="2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CEZ Medium" pitchFamily="2" charset="0"/>
              </a:rPr>
              <a:t>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Dekarbonizace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obnovitelné zdroje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jaderná energetika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…………………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Decentralizace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 menší zdroje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- prosumers = producers + consumers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- energetické komunity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………………..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Digitalizace</a:t>
            </a:r>
          </a:p>
          <a:p>
            <a:pPr marL="533400" lvl="0" indent="-533400" eaLnBrk="1" hangingPunct="1">
              <a:spcBef>
                <a:spcPct val="0"/>
              </a:spcBef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senzorika, automalizace a robotika, vizualizace a virtuální realita, AI, IoT (internet of things), big data, blockchain, digitální dvojčata a simulace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……..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CEZ Medium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Demokratizace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možnost výběru dodavatele ele a plynu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velké množství hráčů (výrobci, služby,..)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- energetické  komunity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      - prosumers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CEZ Medium" pitchFamily="2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61ABF9F-55A3-42F6-BBF6-8C7952B7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2" y="3863642"/>
            <a:ext cx="2109101" cy="14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5D292EB-2458-4D50-9315-72210A75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612" y="5356573"/>
            <a:ext cx="2309959" cy="1187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3DD6F6-51F8-42D7-93D0-1235CDCD5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55" y="2260108"/>
            <a:ext cx="2132272" cy="14452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A493EF-D1C0-4BF5-8795-50F34B4DF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691" y="914410"/>
            <a:ext cx="1964656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10ADF9-1834-402F-8E76-488F7970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rovněž probíhá a bude akcelerovat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539BB-ACF3-4C71-B188-507E7D6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9</a:t>
            </a:fld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73D0E3D-7BA0-46F4-87C7-12A70B135CBE}"/>
              </a:ext>
            </a:extLst>
          </p:cNvPr>
          <p:cNvSpPr/>
          <p:nvPr/>
        </p:nvSpPr>
        <p:spPr>
          <a:xfrm>
            <a:off x="653142" y="1159946"/>
            <a:ext cx="1048294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Elektrifikace </a:t>
            </a: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– zvýšení podílu elektřiny v konečné spotřebě pocházející </a:t>
            </a: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z nízkouhlíkových zdrojů</a:t>
            </a: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(větší důraz musí být kladen na spolehlivost systému)</a:t>
            </a:r>
          </a:p>
          <a:p>
            <a:pPr lvl="0" defTabSz="895350" fontAlgn="base"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     Teplo, doprava, robotizace, data centra, vybavení domácností,….</a:t>
            </a: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</a:t>
            </a: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Flexibilita energetického systému</a:t>
            </a: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lvl="0" defTabSz="895350" fontAlgn="base">
              <a:spcBef>
                <a:spcPct val="0"/>
              </a:spcBef>
              <a:spcAft>
                <a:spcPts val="600"/>
              </a:spcAft>
              <a:buSzPct val="120000"/>
            </a:pPr>
            <a:endParaRPr lang="cs-CZ" b="1" kern="0" dirty="0">
              <a:solidFill>
                <a:srgbClr val="000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Propojování sektorů</a:t>
            </a:r>
          </a:p>
          <a:p>
            <a:pPr lvl="0" defTabSz="895350" fontAlgn="base"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    + energetika a doprava</a:t>
            </a:r>
          </a:p>
          <a:p>
            <a:pPr lvl="0" defTabSz="895350" fontAlgn="base"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    +  sektorové propojení </a:t>
            </a: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(sector coupling) - elektřina a plyn, elektřina a teplo,..</a:t>
            </a:r>
          </a:p>
          <a:p>
            <a:pPr marL="285750" lvl="0" indent="-285750" defTabSz="895350" fontAlgn="base">
              <a:spcBef>
                <a:spcPct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q"/>
            </a:pPr>
            <a:r>
              <a:rPr lang="cs-CZ" b="1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 Oběhové hospodářství </a:t>
            </a:r>
            <a:r>
              <a:rPr lang="cs-CZ" kern="0" dirty="0">
                <a:solidFill>
                  <a:srgbClr val="000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(circular economy)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0FFADF1-15EC-41F9-B729-502CBA048867}"/>
              </a:ext>
            </a:extLst>
          </p:cNvPr>
          <p:cNvSpPr/>
          <p:nvPr/>
        </p:nvSpPr>
        <p:spPr bwMode="auto">
          <a:xfrm>
            <a:off x="4736647" y="3192048"/>
            <a:ext cx="1584325" cy="1223962"/>
          </a:xfrm>
          <a:prstGeom prst="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9456C0E3-2A42-4A77-921D-B0ECBB152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162" y="2741754"/>
            <a:ext cx="1980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Regulovatelnost velkých zdrojů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745B8BB2-EBC9-4356-B225-9B1B63813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34" y="2726910"/>
            <a:ext cx="180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Agregované malé zdroje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41224D43-CC81-4634-BC1A-D1444E1F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30" y="4138171"/>
            <a:ext cx="23097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Akumulace energie, včetně power-to-</a:t>
            </a:r>
            <a:r>
              <a:rPr lang="cs-CZ" alt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gas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/heat,….</a:t>
            </a:r>
          </a:p>
        </p:txBody>
      </p:sp>
      <p:sp>
        <p:nvSpPr>
          <p:cNvPr id="10" name="TextovéPole 8">
            <a:extLst>
              <a:ext uri="{FF2B5EF4-FFF2-40B4-BE49-F238E27FC236}">
                <a16:creationId xmlns:a16="http://schemas.microsoft.com/office/drawing/2014/main" id="{27D127E4-F6FE-4A17-9726-E53FB459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34" y="4230273"/>
            <a:ext cx="23097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Řízení spotřeby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(průmysl, služby, domácnosti)</a:t>
            </a:r>
          </a:p>
        </p:txBody>
      </p:sp>
    </p:spTree>
    <p:extLst>
      <p:ext uri="{BB962C8B-B14F-4D97-AF65-F5344CB8AC3E}">
        <p14:creationId xmlns:p14="http://schemas.microsoft.com/office/powerpoint/2010/main" val="2110894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32JxLSfawH4bHGiJTJ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ČEZ PPT 16:9">
  <a:themeElements>
    <a:clrScheme name="ČEZ PPT 2021">
      <a:dk1>
        <a:sysClr val="windowText" lastClr="000000"/>
      </a:dk1>
      <a:lt1>
        <a:sysClr val="window" lastClr="FFFFFF"/>
      </a:lt1>
      <a:dk2>
        <a:srgbClr val="808285"/>
      </a:dk2>
      <a:lt2>
        <a:srgbClr val="BCBEC0"/>
      </a:lt2>
      <a:accent1>
        <a:srgbClr val="007236"/>
      </a:accent1>
      <a:accent2>
        <a:srgbClr val="8DC63F"/>
      </a:accent2>
      <a:accent3>
        <a:srgbClr val="00A651"/>
      </a:accent3>
      <a:accent4>
        <a:srgbClr val="68A513"/>
      </a:accent4>
      <a:accent5>
        <a:srgbClr val="808285"/>
      </a:accent5>
      <a:accent6>
        <a:srgbClr val="F24F00"/>
      </a:accent6>
      <a:hlink>
        <a:srgbClr val="007236"/>
      </a:hlink>
      <a:folHlink>
        <a:srgbClr val="0072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PPT_16x9_Cista_energie_zitrka_v11_CZ_naplnena.potm" id="{6C6F336F-38A9-43FC-9314-27AFCB38BE65}" vid="{8914184E-4725-4F42-8F42-778485EF1ADE}"/>
    </a:ext>
  </a:extLst>
</a:theme>
</file>

<file path=ppt/theme/theme2.xml><?xml version="1.0" encoding="utf-8"?>
<a:theme xmlns:a="http://schemas.openxmlformats.org/drawingml/2006/main" name="MotivČEZ">
  <a:themeElements>
    <a:clrScheme name="ČEZ PPT 2021">
      <a:dk1>
        <a:sysClr val="windowText" lastClr="000000"/>
      </a:dk1>
      <a:lt1>
        <a:sysClr val="window" lastClr="FFFFFF"/>
      </a:lt1>
      <a:dk2>
        <a:srgbClr val="808285"/>
      </a:dk2>
      <a:lt2>
        <a:srgbClr val="BCBEC0"/>
      </a:lt2>
      <a:accent1>
        <a:srgbClr val="007236"/>
      </a:accent1>
      <a:accent2>
        <a:srgbClr val="8DC63F"/>
      </a:accent2>
      <a:accent3>
        <a:srgbClr val="00A651"/>
      </a:accent3>
      <a:accent4>
        <a:srgbClr val="68A513"/>
      </a:accent4>
      <a:accent5>
        <a:srgbClr val="808285"/>
      </a:accent5>
      <a:accent6>
        <a:srgbClr val="F15A22"/>
      </a:accent6>
      <a:hlink>
        <a:srgbClr val="007236"/>
      </a:hlink>
      <a:folHlink>
        <a:srgbClr val="0072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ČEZ" id="{53324EBB-4622-4D80-898C-81A01B955CF2}" vid="{8CB52B86-9B3F-45CD-870C-6E7A42B4985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Vybor pro VaV</Template>
  <TotalTime>1658</TotalTime>
  <Words>1391</Words>
  <Application>Microsoft Office PowerPoint</Application>
  <PresentationFormat>Širokoúhlá obrazovka</PresentationFormat>
  <Paragraphs>237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Arial CE</vt:lpstr>
      <vt:lpstr>Calibri</vt:lpstr>
      <vt:lpstr>Futura CEZ Medium</vt:lpstr>
      <vt:lpstr>Wingdings</vt:lpstr>
      <vt:lpstr>Wingdings 2</vt:lpstr>
      <vt:lpstr>ČEZ PPT 16:9</vt:lpstr>
      <vt:lpstr>MotivČEZ</vt:lpstr>
      <vt:lpstr>think-cell Slide</vt:lpstr>
      <vt:lpstr>Green Deal - Transformace energetiky</vt:lpstr>
      <vt:lpstr>Prezentace aplikace PowerPoint</vt:lpstr>
      <vt:lpstr>ČEZ – Vize 2030 a další související opatření</vt:lpstr>
      <vt:lpstr>Skupina ČEZ – nové součásti a služby</vt:lpstr>
      <vt:lpstr>Skupina ČEZ – nové součásti a služby</vt:lpstr>
      <vt:lpstr>ČEZ – Výzkum a vývoj – 11 tematických oblastí</vt:lpstr>
      <vt:lpstr>Prezentace aplikace PowerPoint</vt:lpstr>
      <vt:lpstr>V energetice jsou zřetelné 4 základní trendy („4D“)</vt:lpstr>
      <vt:lpstr>Co rovněž probíhá a bude akcelerovat</vt:lpstr>
      <vt:lpstr>Prezentace aplikace PowerPoint</vt:lpstr>
      <vt:lpstr>evropská komise V BALÍČKU „FIT FOR 55“ NAVRHUJE, JAK POSTOUPIT V KLIMANEUTRALITĚ</vt:lpstr>
      <vt:lpstr>Taxonomie udržitelných investic</vt:lpstr>
      <vt:lpstr>ESG – rating a reporting </vt:lpstr>
      <vt:lpstr>Obnovitelné zdroje v ČR – současnost a perspektivy</vt:lpstr>
      <vt:lpstr>fotovoltaika a vítr - porovnání</vt:lpstr>
      <vt:lpstr>Fotovoltaika - trendy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Výbor pro výzkum a vývoj</dc:title>
  <dc:creator>Laciok Aleš</dc:creator>
  <cp:lastModifiedBy>Petr Matoušek</cp:lastModifiedBy>
  <cp:revision>147</cp:revision>
  <cp:lastPrinted>2021-11-22T16:03:01Z</cp:lastPrinted>
  <dcterms:created xsi:type="dcterms:W3CDTF">2021-10-29T09:09:58Z</dcterms:created>
  <dcterms:modified xsi:type="dcterms:W3CDTF">2021-12-06T12:55:19Z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802d90-fa5d-45d4-90c5-99c9f08cc860_Enabled">
    <vt:lpwstr>true</vt:lpwstr>
  </property>
  <property fmtid="{D5CDD505-2E9C-101B-9397-08002B2CF9AE}" pid="3" name="MSIP_Label_04802d90-fa5d-45d4-90c5-99c9f08cc860_SetDate">
    <vt:lpwstr>2021-11-23T11:31:53Z</vt:lpwstr>
  </property>
  <property fmtid="{D5CDD505-2E9C-101B-9397-08002B2CF9AE}" pid="4" name="MSIP_Label_04802d90-fa5d-45d4-90c5-99c9f08cc860_Method">
    <vt:lpwstr>Privileged</vt:lpwstr>
  </property>
  <property fmtid="{D5CDD505-2E9C-101B-9397-08002B2CF9AE}" pid="5" name="MSIP_Label_04802d90-fa5d-45d4-90c5-99c9f08cc860_Name">
    <vt:lpwstr>L00097</vt:lpwstr>
  </property>
  <property fmtid="{D5CDD505-2E9C-101B-9397-08002B2CF9AE}" pid="6" name="MSIP_Label_04802d90-fa5d-45d4-90c5-99c9f08cc860_SiteId">
    <vt:lpwstr>b233f9e1-5599-4693-9cef-38858fe25406</vt:lpwstr>
  </property>
  <property fmtid="{D5CDD505-2E9C-101B-9397-08002B2CF9AE}" pid="7" name="MSIP_Label_04802d90-fa5d-45d4-90c5-99c9f08cc860_ActionId">
    <vt:lpwstr>f2498410-ab18-438c-8707-9d3a7270542c</vt:lpwstr>
  </property>
  <property fmtid="{D5CDD505-2E9C-101B-9397-08002B2CF9AE}" pid="8" name="MSIP_Label_04802d90-fa5d-45d4-90c5-99c9f08cc860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CEZ:CEZ-DOS:D</vt:lpwstr>
  </property>
  <property fmtid="{D5CDD505-2E9C-101B-9397-08002B2CF9AE}" pid="11" name="CEZ_MIPLabelName">
    <vt:lpwstr>Public-CEZ-DOS</vt:lpwstr>
  </property>
</Properties>
</file>