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88" r:id="rId7"/>
    <p:sldId id="311" r:id="rId8"/>
    <p:sldId id="312" r:id="rId9"/>
    <p:sldId id="293" r:id="rId10"/>
    <p:sldId id="313" r:id="rId11"/>
    <p:sldId id="377" r:id="rId12"/>
    <p:sldId id="285" r:id="rId13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2F0"/>
          </a:solidFill>
        </a:fill>
      </a:tcStyle>
    </a:wholeTbl>
    <a:band2H>
      <a:tcTxStyle/>
      <a:tcStyle>
        <a:tcBdr/>
        <a:fill>
          <a:solidFill>
            <a:srgbClr val="E6F1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2F0"/>
          </a:solidFill>
        </a:fill>
      </a:tcStyle>
    </a:wholeTbl>
    <a:band2H>
      <a:tcTxStyle/>
      <a:tcStyle>
        <a:tcBdr/>
        <a:fill>
          <a:solidFill>
            <a:srgbClr val="E6F1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5"/>
          </a:solidFill>
        </a:fill>
      </a:tcStyle>
    </a:wholeTbl>
    <a:band2H>
      <a:tcTxStyle/>
      <a:tcStyle>
        <a:tcBdr/>
        <a:fill>
          <a:solidFill>
            <a:srgbClr val="E6E9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79"/>
    <p:restoredTop sz="94288"/>
  </p:normalViewPr>
  <p:slideViewPr>
    <p:cSldViewPr snapToGrid="0" snapToObjects="1">
      <p:cViewPr varScale="1">
        <p:scale>
          <a:sx n="104" d="100"/>
          <a:sy n="104" d="100"/>
        </p:scale>
        <p:origin x="1056" y="19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3843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7BAE-B6A3-4635-962C-CDF5AE7650E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6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577850" y="3228536"/>
            <a:ext cx="8509256" cy="1752602"/>
          </a:xfrm>
          <a:prstGeom prst="rect">
            <a:avLst/>
          </a:prstGeom>
        </p:spPr>
        <p:txBody>
          <a:bodyPr lIns="0" tIns="0" rIns="0" bIns="0"/>
          <a:lstStyle>
            <a:lvl1pPr marL="0" marR="45718" indent="0" algn="r">
              <a:buClrTx/>
              <a:buSzTx/>
              <a:buNone/>
            </a:lvl1pPr>
            <a:lvl2pPr marL="0" marR="45718" indent="0" algn="r">
              <a:buClrTx/>
              <a:buSzTx/>
              <a:buNone/>
            </a:lvl2pPr>
            <a:lvl3pPr marL="0" marR="45718" indent="0" algn="r">
              <a:buClrTx/>
              <a:buSzTx/>
              <a:buNone/>
            </a:lvl3pPr>
            <a:lvl4pPr marL="0" marR="45718" indent="0" algn="r">
              <a:buClrTx/>
              <a:buSzTx/>
              <a:buNone/>
            </a:lvl4pPr>
            <a:lvl5pPr marL="0" marR="45718" indent="0" algn="r">
              <a:buClrTx/>
              <a:buSzTx/>
              <a:buNone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0" name="Text názvu"/>
          <p:cNvSpPr txBox="1">
            <a:spLocks noGrp="1"/>
          </p:cNvSpPr>
          <p:nvPr>
            <p:ph type="title"/>
          </p:nvPr>
        </p:nvSpPr>
        <p:spPr>
          <a:xfrm>
            <a:off x="577850" y="1371600"/>
            <a:ext cx="8505953" cy="1828800"/>
          </a:xfrm>
          <a:prstGeom prst="rect">
            <a:avLst/>
          </a:prstGeom>
        </p:spPr>
        <p:txBody>
          <a:bodyPr/>
          <a:lstStyle>
            <a:lvl1pPr algn="r">
              <a:defRPr sz="5600" b="1"/>
            </a:lvl1pPr>
          </a:lstStyle>
          <a:p>
            <a:r>
              <a:t>Text názvu</a:t>
            </a:r>
          </a:p>
        </p:txBody>
      </p:sp>
      <p:sp>
        <p:nvSpPr>
          <p:cNvPr id="21" name="Shape 21"/>
          <p:cNvSpPr/>
          <p:nvPr/>
        </p:nvSpPr>
        <p:spPr>
          <a:xfrm flipV="1">
            <a:off x="-526" y="5935426"/>
            <a:ext cx="12702" cy="10705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4" name="Group 24"/>
          <p:cNvGrpSpPr/>
          <p:nvPr/>
        </p:nvGrpSpPr>
        <p:grpSpPr>
          <a:xfrm>
            <a:off x="0" y="6208893"/>
            <a:ext cx="9906002" cy="649109"/>
            <a:chOff x="0" y="0"/>
            <a:chExt cx="9906000" cy="649107"/>
          </a:xfrm>
        </p:grpSpPr>
        <p:sp>
          <p:nvSpPr>
            <p:cNvPr id="22" name="Shape 22"/>
            <p:cNvSpPr/>
            <p:nvPr/>
          </p:nvSpPr>
          <p:spPr>
            <a:xfrm>
              <a:off x="2476" y="11283"/>
              <a:ext cx="9903526" cy="637826"/>
            </a:xfrm>
            <a:prstGeom prst="rect">
              <a:avLst/>
            </a:prstGeom>
            <a:gradFill flip="none" rotWithShape="1">
              <a:gsLst>
                <a:gs pos="0">
                  <a:srgbClr val="9AD6F3"/>
                </a:gs>
                <a:gs pos="50000">
                  <a:srgbClr val="8DCCEA"/>
                </a:gs>
                <a:gs pos="100000">
                  <a:srgbClr val="78C5E8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0" y="0"/>
              <a:ext cx="9906002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" name="Shape 25"/>
          <p:cNvSpPr/>
          <p:nvPr/>
        </p:nvSpPr>
        <p:spPr>
          <a:xfrm flipV="1">
            <a:off x="-526" y="5935426"/>
            <a:ext cx="12702" cy="10705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934200" y="6178550"/>
            <a:ext cx="165101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1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1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 úrovně 1…"/>
          <p:cNvSpPr txBox="1">
            <a:spLocks noGrp="1"/>
          </p:cNvSpPr>
          <p:nvPr>
            <p:ph type="body" idx="1"/>
          </p:nvPr>
        </p:nvSpPr>
        <p:spPr>
          <a:xfrm>
            <a:off x="495300" y="914403"/>
            <a:ext cx="6521450" cy="5211763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20" name="Text názvu"/>
          <p:cNvSpPr txBox="1">
            <a:spLocks noGrp="1"/>
          </p:cNvSpPr>
          <p:nvPr>
            <p:ph type="title"/>
          </p:nvPr>
        </p:nvSpPr>
        <p:spPr>
          <a:xfrm>
            <a:off x="7181850" y="914403"/>
            <a:ext cx="2228850" cy="5211763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12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4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574548" y="2704663"/>
            <a:ext cx="8420101" cy="15097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None/>
              <a:defRPr sz="2200"/>
            </a:lvl1pPr>
            <a:lvl2pPr marL="0" indent="0">
              <a:spcBef>
                <a:spcPts val="500"/>
              </a:spcBef>
              <a:buClrTx/>
              <a:buSzTx/>
              <a:buNone/>
              <a:defRPr sz="2200"/>
            </a:lvl2pPr>
            <a:lvl3pPr marL="0" indent="0">
              <a:spcBef>
                <a:spcPts val="500"/>
              </a:spcBef>
              <a:buClrTx/>
              <a:buSzTx/>
              <a:buNone/>
              <a:defRPr sz="2200"/>
            </a:lvl3pPr>
            <a:lvl4pPr marL="0" indent="0">
              <a:spcBef>
                <a:spcPts val="500"/>
              </a:spcBef>
              <a:buClrTx/>
              <a:buSzTx/>
              <a:buNone/>
              <a:defRPr sz="2200"/>
            </a:lvl4pPr>
            <a:lvl5pPr marL="0" indent="0">
              <a:spcBef>
                <a:spcPts val="500"/>
              </a:spcBef>
              <a:buClrTx/>
              <a:buSzTx/>
              <a:buNone/>
              <a:defRPr sz="22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3" name="Text názvu"/>
          <p:cNvSpPr txBox="1">
            <a:spLocks noGrp="1"/>
          </p:cNvSpPr>
          <p:nvPr>
            <p:ph type="title"/>
          </p:nvPr>
        </p:nvSpPr>
        <p:spPr>
          <a:xfrm>
            <a:off x="574548" y="1316736"/>
            <a:ext cx="8420101" cy="1362456"/>
          </a:xfrm>
          <a:prstGeom prst="rect">
            <a:avLst/>
          </a:prstGeom>
        </p:spPr>
        <p:txBody>
          <a:bodyPr/>
          <a:lstStyle>
            <a:lvl1pPr>
              <a:defRPr sz="5600" b="1"/>
            </a:lvl1pPr>
          </a:lstStyle>
          <a:p>
            <a:r>
              <a:t>Text názvu</a:t>
            </a:r>
          </a:p>
        </p:txBody>
      </p:sp>
      <p:sp>
        <p:nvSpPr>
          <p:cNvPr id="4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5035550" y="1920083"/>
            <a:ext cx="4375150" cy="4434844"/>
          </a:xfrm>
          <a:prstGeom prst="rect">
            <a:avLst/>
          </a:prstGeom>
        </p:spPr>
        <p:txBody>
          <a:bodyPr/>
          <a:lstStyle>
            <a:lvl3pPr marL="988466" indent="-320954"/>
            <a:lvl4pPr marL="1282191" indent="-303783"/>
            <a:lvl5pPr marL="1556511" indent="-303783"/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2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5032114" y="2514600"/>
            <a:ext cx="4378591" cy="384572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00"/>
              </a:spcBef>
              <a:defRPr sz="2200"/>
            </a:lvl1pPr>
            <a:lvl2pPr marL="664767" indent="-271576">
              <a:spcBef>
                <a:spcPts val="500"/>
              </a:spcBef>
              <a:defRPr sz="2200"/>
            </a:lvl2pPr>
            <a:lvl3pPr marL="969263" indent="-301752">
              <a:spcBef>
                <a:spcPts val="500"/>
              </a:spcBef>
              <a:defRPr sz="2200"/>
            </a:lvl3pPr>
            <a:lvl4pPr marL="1267586" indent="-289177">
              <a:spcBef>
                <a:spcPts val="500"/>
              </a:spcBef>
              <a:defRPr sz="2200"/>
            </a:lvl4pPr>
            <a:lvl5pPr marL="1541905" indent="-289177">
              <a:spcBef>
                <a:spcPts val="500"/>
              </a:spcBef>
              <a:defRPr sz="22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quarter" idx="13"/>
          </p:nvPr>
        </p:nvSpPr>
        <p:spPr>
          <a:xfrm>
            <a:off x="5032114" y="1859758"/>
            <a:ext cx="4378591" cy="654845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body" sz="quarter" idx="14"/>
          </p:nvPr>
        </p:nvSpPr>
        <p:spPr>
          <a:xfrm>
            <a:off x="495300" y="1855247"/>
            <a:ext cx="4376872" cy="65935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9245600" y="6543678"/>
            <a:ext cx="165101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 názvu"/>
          <p:cNvSpPr txBox="1">
            <a:spLocks noGrp="1"/>
          </p:cNvSpPr>
          <p:nvPr>
            <p:ph type="title"/>
          </p:nvPr>
        </p:nvSpPr>
        <p:spPr>
          <a:xfrm>
            <a:off x="495300" y="704087"/>
            <a:ext cx="8997950" cy="1143001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3872970" y="1676400"/>
            <a:ext cx="5537732" cy="457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  <a:lvl2pPr marL="659071" indent="-265878">
              <a:defRPr sz="2800"/>
            </a:lvl2pPr>
            <a:lvl3pPr marL="955547" indent="-288036">
              <a:defRPr sz="2800"/>
            </a:lvl3pPr>
            <a:lvl4pPr marL="1272844" indent="-294436">
              <a:defRPr sz="2800"/>
            </a:lvl4pPr>
            <a:lvl5pPr marL="1579878" indent="-327150"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sz="half" idx="13"/>
          </p:nvPr>
        </p:nvSpPr>
        <p:spPr>
          <a:xfrm>
            <a:off x="742950" y="1676400"/>
            <a:ext cx="2971800" cy="4572000"/>
          </a:xfrm>
          <a:prstGeom prst="rect">
            <a:avLst/>
          </a:prstGeom>
        </p:spPr>
        <p:txBody>
          <a:bodyPr lIns="18288" tIns="18288" rIns="18288" bIns="18288"/>
          <a:lstStyle/>
          <a:p>
            <a:endParaRPr/>
          </a:p>
        </p:txBody>
      </p:sp>
      <p:sp>
        <p:nvSpPr>
          <p:cNvPr id="88" name="Text názvu"/>
          <p:cNvSpPr txBox="1">
            <a:spLocks noGrp="1"/>
          </p:cNvSpPr>
          <p:nvPr>
            <p:ph type="title"/>
          </p:nvPr>
        </p:nvSpPr>
        <p:spPr>
          <a:xfrm>
            <a:off x="742950" y="514351"/>
            <a:ext cx="2971800" cy="116205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Text názvu</a:t>
            </a:r>
          </a:p>
        </p:txBody>
      </p:sp>
      <p:sp>
        <p:nvSpPr>
          <p:cNvPr id="8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rot="420000" flipV="1">
            <a:off x="3429565" y="1108076"/>
            <a:ext cx="5695952" cy="4114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031" y="0"/>
                </a:lnTo>
                <a:lnTo>
                  <a:pt x="21600" y="788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>
            <a:solidFill>
              <a:schemeClr val="accent6">
                <a:lumOff val="45113"/>
              </a:schemeClr>
            </a:solidFill>
            <a:miter/>
          </a:ln>
          <a:effectLst>
            <a:outerShdw blurRad="63500" dist="38500" dir="7500000" rotWithShape="0">
              <a:srgbClr val="00000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 rot="420000" flipV="1">
            <a:off x="8671145" y="5359767"/>
            <a:ext cx="168404" cy="155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bevel/>
          </a:ln>
          <a:effectLst>
            <a:outerShdw blurRad="25400" dist="6350" dir="12900000" rotWithShape="0">
              <a:srgbClr val="000000">
                <a:alpha val="4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 flipV="1">
            <a:off x="-10321" y="5816599"/>
            <a:ext cx="9926641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749400">
                  <a:alpha val="45000"/>
                </a:srgbClr>
              </a:gs>
              <a:gs pos="100000">
                <a:srgbClr val="009BC2">
                  <a:alpha val="5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 flipV="1">
            <a:off x="4746626" y="6250783"/>
            <a:ext cx="5159377" cy="607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7E9D">
                  <a:alpha val="30000"/>
                </a:srgbClr>
              </a:gs>
              <a:gs pos="80000">
                <a:srgbClr val="8BB200">
                  <a:alpha val="4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pic" sz="half" idx="13"/>
          </p:nvPr>
        </p:nvSpPr>
        <p:spPr>
          <a:xfrm rot="420000">
            <a:off x="3776276" y="1199516"/>
            <a:ext cx="5002532" cy="3931923"/>
          </a:xfrm>
          <a:prstGeom prst="rect">
            <a:avLst/>
          </a:prstGeom>
          <a:ln w="3175" cap="rnd">
            <a:solidFill>
              <a:schemeClr val="accent6">
                <a:lumOff val="45113"/>
              </a:schemeClr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2828785"/>
            <a:ext cx="2393950" cy="21793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ClrTx/>
              <a:buSzTx/>
              <a:buNone/>
              <a:defRPr sz="1300"/>
            </a:lvl1pPr>
            <a:lvl2pPr>
              <a:spcBef>
                <a:spcPts val="200"/>
              </a:spcBef>
              <a:buClrTx/>
              <a:defRPr sz="1300"/>
            </a:lvl2pPr>
            <a:lvl3pPr marL="988466" indent="-320954">
              <a:spcBef>
                <a:spcPts val="200"/>
              </a:spcBef>
              <a:buClrTx/>
              <a:defRPr sz="1300"/>
            </a:lvl3pPr>
            <a:lvl4pPr marL="1282191" indent="-303783">
              <a:spcBef>
                <a:spcPts val="200"/>
              </a:spcBef>
              <a:buClrTx/>
              <a:defRPr sz="1300"/>
            </a:lvl4pPr>
            <a:lvl5pPr marL="1556511" indent="-303783">
              <a:spcBef>
                <a:spcPts val="200"/>
              </a:spcBef>
              <a:buClrTx/>
              <a:defRPr sz="13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02" name="Text názvu"/>
          <p:cNvSpPr txBox="1">
            <a:spLocks noGrp="1"/>
          </p:cNvSpPr>
          <p:nvPr>
            <p:ph type="title"/>
          </p:nvPr>
        </p:nvSpPr>
        <p:spPr>
          <a:xfrm>
            <a:off x="660400" y="1176998"/>
            <a:ext cx="2397252" cy="1582623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2000" b="1"/>
            </a:lvl1pPr>
          </a:lstStyle>
          <a:p>
            <a:r>
              <a:t>Text názvu</a:t>
            </a:r>
          </a:p>
        </p:txBody>
      </p:sp>
      <p:sp>
        <p:nvSpPr>
          <p:cNvPr id="10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33429" y="-34353"/>
            <a:ext cx="9961359" cy="6906871"/>
            <a:chOff x="-3" y="0"/>
            <a:chExt cx="9961357" cy="6906869"/>
          </a:xfrm>
        </p:grpSpPr>
        <p:sp>
          <p:nvSpPr>
            <p:cNvPr id="2" name="Shape 2"/>
            <p:cNvSpPr/>
            <p:nvPr/>
          </p:nvSpPr>
          <p:spPr>
            <a:xfrm>
              <a:off x="35542" y="48866"/>
              <a:ext cx="9903525" cy="68580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-4" y="0"/>
              <a:ext cx="9961359" cy="1095153"/>
              <a:chOff x="-2" y="0"/>
              <a:chExt cx="9961357" cy="1095152"/>
            </a:xfrm>
          </p:grpSpPr>
          <p:sp>
            <p:nvSpPr>
              <p:cNvPr id="3" name="Shape 3"/>
              <p:cNvSpPr/>
              <p:nvPr/>
            </p:nvSpPr>
            <p:spPr>
              <a:xfrm>
                <a:off x="20123" y="27209"/>
                <a:ext cx="9926641" cy="1041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2" y="66"/>
                    </a:moveTo>
                    <a:lnTo>
                      <a:pt x="9513" y="0"/>
                    </a:lnTo>
                    <a:cubicBezTo>
                      <a:pt x="10276" y="3326"/>
                      <a:pt x="14325" y="12084"/>
                      <a:pt x="16368" y="12084"/>
                    </a:cubicBezTo>
                    <a:cubicBezTo>
                      <a:pt x="18412" y="12084"/>
                      <a:pt x="20679" y="5005"/>
                      <a:pt x="21578" y="1811"/>
                    </a:cubicBezTo>
                    <a:lnTo>
                      <a:pt x="21600" y="7013"/>
                    </a:lnTo>
                    <a:cubicBezTo>
                      <a:pt x="21218" y="8462"/>
                      <a:pt x="18771" y="14521"/>
                      <a:pt x="16099" y="14455"/>
                    </a:cubicBezTo>
                    <a:cubicBezTo>
                      <a:pt x="13427" y="14389"/>
                      <a:pt x="8252" y="5433"/>
                      <a:pt x="5568" y="6618"/>
                    </a:cubicBezTo>
                    <a:cubicBezTo>
                      <a:pt x="2807" y="6882"/>
                      <a:pt x="1010" y="15871"/>
                      <a:pt x="0" y="21600"/>
                    </a:cubicBezTo>
                    <a:lnTo>
                      <a:pt x="22" y="6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49400">
                      <a:alpha val="45000"/>
                    </a:srgbClr>
                  </a:gs>
                  <a:gs pos="100000">
                    <a:srgbClr val="009BC2">
                      <a:alpha val="55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Palatino Linotype"/>
                    <a:ea typeface="Palatino Linotype"/>
                    <a:cs typeface="Palatino Linotype"/>
                    <a:sym typeface="Palatino Linotype"/>
                  </a:defRPr>
                </a:pPr>
                <a:endParaRPr/>
              </a:p>
            </p:txBody>
          </p:sp>
          <p:sp>
            <p:nvSpPr>
              <p:cNvPr id="4" name="Shape 4"/>
              <p:cNvSpPr/>
              <p:nvPr/>
            </p:nvSpPr>
            <p:spPr>
              <a:xfrm>
                <a:off x="4777067" y="27209"/>
                <a:ext cx="5159379" cy="607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52" extrusionOk="0">
                    <a:moveTo>
                      <a:pt x="0" y="0"/>
                    </a:moveTo>
                    <a:cubicBezTo>
                      <a:pt x="1253" y="3703"/>
                      <a:pt x="8410" y="19349"/>
                      <a:pt x="12010" y="20475"/>
                    </a:cubicBezTo>
                    <a:cubicBezTo>
                      <a:pt x="15610" y="21600"/>
                      <a:pt x="20002" y="10128"/>
                      <a:pt x="21600" y="6752"/>
                    </a:cubicBezTo>
                    <a:lnTo>
                      <a:pt x="21600" y="21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E9D">
                      <a:alpha val="30000"/>
                    </a:srgbClr>
                  </a:gs>
                  <a:gs pos="80000">
                    <a:srgbClr val="8BB200">
                      <a:alpha val="45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Palatino Linotype"/>
                    <a:ea typeface="Palatino Linotype"/>
                    <a:cs typeface="Palatino Linotype"/>
                    <a:sym typeface="Palatino Linotype"/>
                  </a:defRPr>
                </a:pPr>
                <a:endParaRPr/>
              </a:p>
            </p:txBody>
          </p:sp>
          <p:grpSp>
            <p:nvGrpSpPr>
              <p:cNvPr id="7" name="Group 7"/>
              <p:cNvGrpSpPr/>
              <p:nvPr/>
            </p:nvGrpSpPr>
            <p:grpSpPr>
              <a:xfrm>
                <a:off x="-3" y="0"/>
                <a:ext cx="9961359" cy="1095153"/>
                <a:chOff x="-1" y="0"/>
                <a:chExt cx="9961358" cy="1095152"/>
              </a:xfrm>
            </p:grpSpPr>
            <p:sp>
              <p:nvSpPr>
                <p:cNvPr id="5" name="Shape 5"/>
                <p:cNvSpPr/>
                <p:nvPr/>
              </p:nvSpPr>
              <p:spPr>
                <a:xfrm rot="21435692">
                  <a:off x="9179" y="236777"/>
                  <a:ext cx="9926645" cy="621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681" extrusionOk="0">
                      <a:moveTo>
                        <a:pt x="0" y="19778"/>
                      </a:moveTo>
                      <a:cubicBezTo>
                        <a:pt x="1055" y="15110"/>
                        <a:pt x="3454" y="5630"/>
                        <a:pt x="6017" y="5774"/>
                      </a:cubicBezTo>
                      <a:cubicBezTo>
                        <a:pt x="8581" y="5917"/>
                        <a:pt x="12783" y="21600"/>
                        <a:pt x="15380" y="20638"/>
                      </a:cubicBezTo>
                      <a:cubicBezTo>
                        <a:pt x="17978" y="19675"/>
                        <a:pt x="20305" y="4300"/>
                        <a:pt x="21600" y="0"/>
                      </a:cubicBezTo>
                    </a:path>
                  </a:pathLst>
                </a:custGeom>
                <a:noFill/>
                <a:ln w="10795" cap="flat">
                  <a:solidFill>
                    <a:srgbClr val="439F64">
                      <a:alpha val="78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>
                      <a:latin typeface="Palatino Linotype"/>
                      <a:ea typeface="Palatino Linotype"/>
                      <a:cs typeface="Palatino Linotype"/>
                      <a:sym typeface="Palatino Linotype"/>
                    </a:defRPr>
                  </a:pPr>
                  <a:endParaRPr/>
                </a:p>
              </p:txBody>
            </p:sp>
            <p:sp>
              <p:nvSpPr>
                <p:cNvPr id="6" name="Shape 6"/>
                <p:cNvSpPr/>
                <p:nvPr/>
              </p:nvSpPr>
              <p:spPr>
                <a:xfrm rot="21435692">
                  <a:off x="14431" y="310227"/>
                  <a:ext cx="9940471" cy="5078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682" extrusionOk="0">
                      <a:moveTo>
                        <a:pt x="0" y="18514"/>
                      </a:moveTo>
                      <a:cubicBezTo>
                        <a:pt x="1023" y="16364"/>
                        <a:pt x="3563" y="5413"/>
                        <a:pt x="6136" y="5767"/>
                      </a:cubicBezTo>
                      <a:cubicBezTo>
                        <a:pt x="8710" y="6121"/>
                        <a:pt x="12864" y="21600"/>
                        <a:pt x="15441" y="20639"/>
                      </a:cubicBezTo>
                      <a:cubicBezTo>
                        <a:pt x="18019" y="19678"/>
                        <a:pt x="20319" y="4300"/>
                        <a:pt x="21600" y="0"/>
                      </a:cubicBezTo>
                    </a:path>
                  </a:pathLst>
                </a:custGeom>
                <a:noFill/>
                <a:ln w="9525" cap="flat">
                  <a:solidFill>
                    <a:srgbClr val="5F7319">
                      <a:alpha val="78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>
                      <a:latin typeface="Palatino Linotype"/>
                      <a:ea typeface="Palatino Linotype"/>
                      <a:cs typeface="Palatino Linotype"/>
                      <a:sym typeface="Palatino Linotype"/>
                    </a:defRPr>
                  </a:pPr>
                  <a:endParaRPr/>
                </a:p>
              </p:txBody>
            </p:sp>
          </p:grpSp>
        </p:grpSp>
      </p:grpSp>
      <p:sp>
        <p:nvSpPr>
          <p:cNvPr id="10" name="Text úrovně 1…"/>
          <p:cNvSpPr txBox="1">
            <a:spLocks noGrp="1"/>
          </p:cNvSpPr>
          <p:nvPr>
            <p:ph type="body" idx="1"/>
          </p:nvPr>
        </p:nvSpPr>
        <p:spPr>
          <a:xfrm>
            <a:off x="495300" y="1935478"/>
            <a:ext cx="8915400" cy="4389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495300" y="704087"/>
            <a:ext cx="89154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Text názvu</a:t>
            </a:r>
          </a:p>
        </p:txBody>
      </p:sp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9245601" y="6543679"/>
            <a:ext cx="165101" cy="177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1200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95000"/>
        <a:buFontTx/>
        <a:buChar char="●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1pPr>
      <a:lvl2pPr marL="660654" marR="0" indent="-267461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5000"/>
        <a:buFontTx/>
        <a:buChar char="●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2pPr>
      <a:lvl3pPr marL="973181" marR="0" indent="-30567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0000"/>
        <a:buFontTx/>
        <a:buChar char="●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3pPr>
      <a:lvl4pPr marL="1251813" marR="0" indent="-27340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5000"/>
        <a:buFontTx/>
        <a:buChar char="●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4pPr>
      <a:lvl5pPr marL="1526133" marR="0" indent="-27340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5000"/>
        <a:buFontTx/>
        <a:buChar char="●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5pPr>
      <a:lvl6pPr marL="1830832" marR="0" indent="-303783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0000"/>
        <a:buFontTx/>
        <a:buChar char="●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6pPr>
      <a:lvl7pPr marL="2034538" marR="0" indent="-29717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0000"/>
        <a:buFontTx/>
        <a:buChar char="●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7pPr>
      <a:lvl8pPr marL="2308860" marR="0" indent="-29717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8pPr>
      <a:lvl9pPr marL="2625633" marR="0" indent="-339633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gmans.com/webapp/wcs/stores/servlet/HomepageView?storeId=10052&amp;catalogId=10002&amp;langId=-1" TargetMode="External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9.jpeg"/><Relationship Id="rId21" Type="http://schemas.openxmlformats.org/officeDocument/2006/relationships/image" Target="../media/image25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5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11.pn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10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Roman.horak@hydrogen1.cz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ydrogen1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subTitle" sz="half" idx="1"/>
          </p:nvPr>
        </p:nvSpPr>
        <p:spPr>
          <a:xfrm>
            <a:off x="581151" y="3134144"/>
            <a:ext cx="8509256" cy="116600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cs-CZ" dirty="0"/>
              <a:t>PREZENTACE CHEMICKÉ FORUM ÚSTECKÉHO KRAJE</a:t>
            </a:r>
          </a:p>
          <a:p>
            <a:pPr algn="ctr"/>
            <a:r>
              <a:rPr lang="cs-CZ" dirty="0"/>
              <a:t>25.11.2021</a:t>
            </a:r>
          </a:p>
          <a:p>
            <a:endParaRPr lang="cs-CZ" dirty="0"/>
          </a:p>
          <a:p>
            <a:r>
              <a:rPr dirty="0"/>
              <a:t> </a:t>
            </a:r>
          </a:p>
        </p:txBody>
      </p:sp>
      <p:pic>
        <p:nvPicPr>
          <p:cNvPr id="132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367" y="1263312"/>
            <a:ext cx="821711" cy="7111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220469" y="874260"/>
            <a:ext cx="90710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A0E477A-68DE-464B-99ED-84744D1DD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25" y="5198802"/>
            <a:ext cx="1989438" cy="52213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EFFBEF4-8408-D146-9B75-2799D5D4EDA0}"/>
              </a:ext>
            </a:extLst>
          </p:cNvPr>
          <p:cNvSpPr txBox="1"/>
          <p:nvPr/>
        </p:nvSpPr>
        <p:spPr>
          <a:xfrm>
            <a:off x="6853260" y="1464981"/>
            <a:ext cx="223714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UNITED HYDROGEN, a.s.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95300" y="1935479"/>
            <a:ext cx="8915400" cy="438912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2007 zahájení podnikání v USA, UNITED HYDROGEN GROUP Inc.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2009 zahájení výroby plynného vodíku 1,5t/den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2017 zahájení výstavby továrny na výrobu kapalného vodíku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2019 zahájení výroby kapalného vodíku 6,4t/den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2019 založení HENRY IF SICAV a.s. </a:t>
            </a:r>
            <a:r>
              <a:rPr lang="cs-CZ" dirty="0" err="1"/>
              <a:t>podfond</a:t>
            </a:r>
            <a:r>
              <a:rPr lang="cs-CZ" dirty="0"/>
              <a:t> HYDROGEN1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2020 fúze se společností PLUG POWER </a:t>
            </a:r>
            <a:r>
              <a:rPr lang="cs-CZ" dirty="0" err="1"/>
              <a:t>Inc</a:t>
            </a:r>
            <a:r>
              <a:rPr lang="cs-CZ" dirty="0"/>
              <a:t> (NASDAQ: PLUG)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zhodnocení pro investory 370%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kapitálový vstup do CHEMINVEST s.r.o.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založení nového </a:t>
            </a:r>
            <a:r>
              <a:rPr lang="cs-CZ" dirty="0" err="1"/>
              <a:t>podfondu</a:t>
            </a:r>
            <a:r>
              <a:rPr lang="cs-CZ" dirty="0"/>
              <a:t> HYDROGEN2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příprava projektu termální depolymerizace odpadu (výroba obnovitelného metanu a vodíku)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95300" y="704087"/>
            <a:ext cx="8915400" cy="114300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/>
              <a:t>Naše historie?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95300" y="1935479"/>
            <a:ext cx="8915400" cy="4389121"/>
          </a:xfrm>
          <a:prstGeom prst="rect">
            <a:avLst/>
          </a:prstGeom>
        </p:spPr>
        <p:txBody>
          <a:bodyPr/>
          <a:lstStyle/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Společnost založena 2007 jako součást US aktivit pro EU trh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Od počátku fokus na „vodíkovou ekonomiku“ 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Faktor pro úspěch - Vertikální integrace 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2019 spolupráce při budování plnící stanice na vodík v Kalifornii.</a:t>
            </a:r>
          </a:p>
          <a:p>
            <a:pPr marL="0" indent="0" algn="just">
              <a:buNone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    Zkušenosti při provozní podpoře vodíkových plniček. </a:t>
            </a:r>
          </a:p>
          <a:p>
            <a:pPr marL="0" indent="0" algn="just">
              <a:buNone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    Tato podpora urychluje výstavbu stanic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2007-2021 spolupráce na vodíkových projektech v USA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od 2015 spolupráce s PLUG&amp;POWER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odborný poradce HENRY IF SICAV a.s. </a:t>
            </a:r>
            <a:r>
              <a:rPr lang="cs-CZ" dirty="0" err="1"/>
              <a:t>podfond</a:t>
            </a:r>
            <a:r>
              <a:rPr lang="cs-CZ" dirty="0"/>
              <a:t> HYDROGEN1</a:t>
            </a:r>
            <a:endParaRPr dirty="0"/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vyhledávání projektů pro HYDROGEN2 ve východní Evropě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cs-CZ" dirty="0"/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95300" y="704087"/>
            <a:ext cx="89154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UNITED HYDROGEN a.s.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88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95300" y="1935479"/>
            <a:ext cx="8915400" cy="4389121"/>
          </a:xfrm>
          <a:prstGeom prst="rect">
            <a:avLst/>
          </a:prstGeom>
        </p:spPr>
        <p:txBody>
          <a:bodyPr/>
          <a:lstStyle/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Fond kvalifikovaných investorů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Měl sloužit na podporů vodíkových projektů UHG v USA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2020 výměna aktiv UHG za akcie PLUG POWER </a:t>
            </a:r>
            <a:r>
              <a:rPr lang="cs-CZ" dirty="0" err="1"/>
              <a:t>Inc</a:t>
            </a:r>
            <a:endParaRPr lang="cs-CZ"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akvizice 30% podílu v CHEMINVEST s.r.o. (strategická investice)</a:t>
            </a:r>
            <a:endParaRPr dirty="0"/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zhodnocení pro investory 370%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ve správě více než 1.000.000.000 CZK privátního kapitálu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Nyní je fond uzavřen pro nové investory</a:t>
            </a:r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95300" y="704087"/>
            <a:ext cx="89154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HYDROGEN 1</a:t>
            </a:r>
            <a:endParaRPr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2045298D-EB3A-7F41-BCCC-F710F303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03" y="1275587"/>
            <a:ext cx="1989438" cy="5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95300" y="1935479"/>
            <a:ext cx="8915400" cy="4389121"/>
          </a:xfrm>
          <a:prstGeom prst="rect">
            <a:avLst/>
          </a:prstGeom>
        </p:spPr>
        <p:txBody>
          <a:bodyPr/>
          <a:lstStyle/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Fond kvalifikovaných investorů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Určen pro rozvoj vodíkových aktivit ve střední Evropě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založení, investice v CZK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2021 ve spolupráci s UNITED HYDROGEN a.s. připravuje projekt na zpracování odpadu.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Odpad = surovina = energie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Možnost redukce skleníkových plynů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Plyn vyrobený z odpadu může pokrýt až 1/3 spotřeby ČR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Velikost trhu v ČR cca 50.000.000.000 CZK</a:t>
            </a:r>
          </a:p>
          <a:p>
            <a:pPr algn="just">
              <a:lnSpc>
                <a:spcPct val="150000"/>
              </a:lnSpc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Nyní je fond otevřen pro nové investory</a:t>
            </a:r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95300" y="704087"/>
            <a:ext cx="89154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HYDROGEN 2</a:t>
            </a: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67DD6F5-D745-1E44-BE1E-CD956DDED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85" y="953873"/>
            <a:ext cx="902717" cy="8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1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HCTII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99" y="490792"/>
            <a:ext cx="3644914" cy="6205762"/>
          </a:xfrm>
          <a:prstGeom prst="rect">
            <a:avLst/>
          </a:prstGeom>
        </p:spPr>
      </p:pic>
      <p:pic>
        <p:nvPicPr>
          <p:cNvPr id="5" name="Picture 4" descr="IMG_969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13" y="490792"/>
            <a:ext cx="6030188" cy="3253735"/>
          </a:xfrm>
          <a:prstGeom prst="rect">
            <a:avLst/>
          </a:prstGeom>
        </p:spPr>
      </p:pic>
      <p:pic>
        <p:nvPicPr>
          <p:cNvPr id="6" name="Picture 5" descr="kei_8991 cop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13" y="3466092"/>
            <a:ext cx="6030187" cy="33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6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95300" y="2112619"/>
            <a:ext cx="8915400" cy="4389121"/>
          </a:xfrm>
          <a:prstGeom prst="rect">
            <a:avLst/>
          </a:prstGeom>
        </p:spPr>
        <p:txBody>
          <a:bodyPr/>
          <a:lstStyle/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Globální </a:t>
            </a:r>
            <a:r>
              <a:rPr lang="cs-CZ" dirty="0" err="1"/>
              <a:t>technologicko</a:t>
            </a:r>
            <a:r>
              <a:rPr lang="cs-CZ" dirty="0"/>
              <a:t>/energetická společnost v oblasti H2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Segmenty: materiál </a:t>
            </a:r>
            <a:r>
              <a:rPr lang="cs-CZ" dirty="0" err="1"/>
              <a:t>handling</a:t>
            </a:r>
            <a:r>
              <a:rPr lang="cs-CZ" dirty="0"/>
              <a:t>, mobility HDV/LDV, </a:t>
            </a:r>
            <a:r>
              <a:rPr lang="cs-CZ" dirty="0" err="1"/>
              <a:t>backup</a:t>
            </a:r>
            <a:r>
              <a:rPr lang="cs-CZ" dirty="0"/>
              <a:t> </a:t>
            </a:r>
            <a:r>
              <a:rPr lang="cs-CZ" dirty="0" err="1"/>
              <a:t>power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Totální vertikální integrace</a:t>
            </a:r>
            <a:endParaRPr dirty="0"/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Výroba vodíku, výroba elektrolyzérů, výroba palivových článků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170 čerpacích stanic v USA, každý měsíc 3+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1. H2 </a:t>
            </a:r>
            <a:r>
              <a:rPr lang="cs-CZ" dirty="0" err="1"/>
              <a:t>Gigafactory</a:t>
            </a:r>
            <a:r>
              <a:rPr lang="cs-CZ" dirty="0"/>
              <a:t> v USA, další v Austrálii, Asii, USA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Stále 99,5% trhu materiál </a:t>
            </a:r>
            <a:r>
              <a:rPr lang="cs-CZ" dirty="0" err="1"/>
              <a:t>handling</a:t>
            </a:r>
            <a:r>
              <a:rPr lang="cs-CZ" dirty="0"/>
              <a:t> v USA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Spotřeba 45t </a:t>
            </a:r>
            <a:r>
              <a:rPr lang="cs-CZ" dirty="0" err="1"/>
              <a:t>liquid</a:t>
            </a:r>
            <a:r>
              <a:rPr lang="cs-CZ" dirty="0"/>
              <a:t> H2 denně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Snížení nákladů na výrobu FC o 70% během posledních 10 let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Růst prostřednictvím JV – SK Group, RENAULT, Airbus,…</a:t>
            </a:r>
          </a:p>
          <a:p>
            <a:pPr algn="just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cs-CZ" dirty="0"/>
              <a:t>Klientská základna :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95300" y="704087"/>
            <a:ext cx="89154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PLUG&amp;POWER</a:t>
            </a:r>
            <a:endParaRPr dirty="0"/>
          </a:p>
        </p:txBody>
      </p:sp>
      <p:pic>
        <p:nvPicPr>
          <p:cNvPr id="4" name="Obrázek 3" descr="Obsah obrázku text, jídelní nádobí, klipart, nádobí&#10;&#10;Popis byl vytvořen automaticky">
            <a:extLst>
              <a:ext uri="{FF2B5EF4-FFF2-40B4-BE49-F238E27FC236}">
                <a16:creationId xmlns:a16="http://schemas.microsoft.com/office/drawing/2014/main" id="{73E29D0D-8959-6F47-9213-B4120F32F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00" y="865143"/>
            <a:ext cx="2624200" cy="9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cartype.com/pics/145/full/mercedes-benz_logo_1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146" y="1520510"/>
            <a:ext cx="1993019" cy="5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Msad\root\AP\APBO\KE\users\alimoh\Downloads\walmart_new.emf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2102" y="1563611"/>
            <a:ext cx="2306107" cy="5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http://causeshift.com/common/uploads/files/pg_logo_i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102" y1="31373" x2="16102" y2="31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444" y="2464427"/>
            <a:ext cx="879380" cy="38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78322">
            <a:off x="3629405" y="4974581"/>
            <a:ext cx="1526676" cy="35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8" descr="Wegmans Food Markets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263" y="3904253"/>
            <a:ext cx="1500721" cy="52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75" y="4984009"/>
            <a:ext cx="1567168" cy="6207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848" y="5188819"/>
            <a:ext cx="1726116" cy="338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188" y="3800575"/>
            <a:ext cx="1506415" cy="540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832" y="4871633"/>
            <a:ext cx="1183988" cy="9576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255" y="1563611"/>
            <a:ext cx="795965" cy="795965"/>
          </a:xfrm>
          <a:prstGeom prst="rect">
            <a:avLst/>
          </a:prstGeom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51B32E78-B5F9-430E-82D2-CF488FAB3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5532" y="1538855"/>
            <a:ext cx="1686216" cy="84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E9114F-5CAE-4801-892E-17BEE483708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566" y="2390818"/>
            <a:ext cx="1853378" cy="1390033"/>
          </a:xfrm>
          <a:prstGeom prst="rect">
            <a:avLst/>
          </a:prstGeom>
        </p:spPr>
      </p:pic>
      <p:pic>
        <p:nvPicPr>
          <p:cNvPr id="3074" name="Picture 2" descr="Image result for uline logo">
            <a:extLst>
              <a:ext uri="{FF2B5EF4-FFF2-40B4-BE49-F238E27FC236}">
                <a16:creationId xmlns:a16="http://schemas.microsoft.com/office/drawing/2014/main" id="{268F9BE1-9721-471F-B6C3-B37BA1D0D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7482" y="3902201"/>
            <a:ext cx="2065458" cy="71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refour logo">
            <a:extLst>
              <a:ext uri="{FF2B5EF4-FFF2-40B4-BE49-F238E27FC236}">
                <a16:creationId xmlns:a16="http://schemas.microsoft.com/office/drawing/2014/main" id="{7D176F2A-150D-4EC8-A4D0-104D1720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756" y="2576122"/>
            <a:ext cx="1181548" cy="88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upload.wikimedia.org/wikipedia/commons/thumb/d/d6/General_Motors_logo.svg/1200px-General_Motors_logo.svg.png">
            <a:extLst>
              <a:ext uri="{FF2B5EF4-FFF2-40B4-BE49-F238E27FC236}">
                <a16:creationId xmlns:a16="http://schemas.microsoft.com/office/drawing/2014/main" id="{797E9E5A-72B3-4015-A15C-7DE1D374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3815" y="2887778"/>
            <a:ext cx="976279" cy="9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upload.wikimedia.org/wikipedia/commons/thumb/5/5f/TheHomeDepot.svg/1024px-TheHomeDepot.svg.png">
            <a:extLst>
              <a:ext uri="{FF2B5EF4-FFF2-40B4-BE49-F238E27FC236}">
                <a16:creationId xmlns:a16="http://schemas.microsoft.com/office/drawing/2014/main" id="{1DB32139-1B57-4614-B39D-07FBA2EC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063" y="4702831"/>
            <a:ext cx="963731" cy="96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www.lowes.com/images/logos/2016_lowes_logo/lowes_logo_pms_280/Lowes_logo_pms_280.jpg">
            <a:extLst>
              <a:ext uri="{FF2B5EF4-FFF2-40B4-BE49-F238E27FC236}">
                <a16:creationId xmlns:a16="http://schemas.microsoft.com/office/drawing/2014/main" id="{1C5DC660-4A4C-41BB-9E32-334C37FE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133" y="3216087"/>
            <a:ext cx="1383431" cy="63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oyota">
            <a:extLst>
              <a:ext uri="{FF2B5EF4-FFF2-40B4-BE49-F238E27FC236}">
                <a16:creationId xmlns:a16="http://schemas.microsoft.com/office/drawing/2014/main" id="{E9BAA8E1-1A0C-4505-B7FA-E68D6BE8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238" y="2557239"/>
            <a:ext cx="1023485" cy="102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banner2.cleanpng.com/20180515/kke/kisspng-dhl-express-logistics-freight-forwarding-agency-in-5afacf2232c924.124881091526386466208.jpg">
            <a:extLst>
              <a:ext uri="{FF2B5EF4-FFF2-40B4-BE49-F238E27FC236}">
                <a16:creationId xmlns:a16="http://schemas.microsoft.com/office/drawing/2014/main" id="{F12EFF34-D14F-43E0-BAEE-04108BB1C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2600" y="4129490"/>
            <a:ext cx="1488414" cy="55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F454A72-8A45-4A2F-B4EF-DA7069F0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" name="Picture 44" descr="https://md.proty.re/v/v_2017_11_27_1808/7180392/img/store/michelin_us/exit/mch-app/main-logo.png">
            <a:extLst>
              <a:ext uri="{FF2B5EF4-FFF2-40B4-BE49-F238E27FC236}">
                <a16:creationId xmlns:a16="http://schemas.microsoft.com/office/drawing/2014/main" id="{43B36C33-4782-4561-B400-8F759C1729E2}"/>
              </a:ext>
            </a:extLst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4187" y="2200922"/>
            <a:ext cx="1613140" cy="68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supervalu logo">
            <a:extLst>
              <a:ext uri="{FF2B5EF4-FFF2-40B4-BE49-F238E27FC236}">
                <a16:creationId xmlns:a16="http://schemas.microsoft.com/office/drawing/2014/main" id="{FDDA3484-D02F-45E2-8D1C-29CB38DE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0" y="4070671"/>
            <a:ext cx="2067873" cy="4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E8CC23D-C696-0A48-B872-04E1D5584976}"/>
              </a:ext>
            </a:extLst>
          </p:cNvPr>
          <p:cNvSpPr txBox="1"/>
          <p:nvPr/>
        </p:nvSpPr>
        <p:spPr>
          <a:xfrm>
            <a:off x="2150076" y="2335427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260262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02"/>
          <p:cNvSpPr txBox="1">
            <a:spLocks noGrp="1"/>
          </p:cNvSpPr>
          <p:nvPr>
            <p:ph type="title"/>
          </p:nvPr>
        </p:nvSpPr>
        <p:spPr>
          <a:xfrm>
            <a:off x="489561" y="3075813"/>
            <a:ext cx="8915401" cy="11430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Děkuji za pozornost</a:t>
            </a:r>
            <a:endParaRPr dirty="0"/>
          </a:p>
        </p:txBody>
      </p:sp>
      <p:pic>
        <p:nvPicPr>
          <p:cNvPr id="245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0" y="684374"/>
            <a:ext cx="758211" cy="71111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04"/>
          <p:cNvSpPr/>
          <p:nvPr/>
        </p:nvSpPr>
        <p:spPr>
          <a:xfrm>
            <a:off x="1511299" y="4749799"/>
            <a:ext cx="7060315" cy="1754322"/>
          </a:xfrm>
          <a:prstGeom prst="rect">
            <a:avLst/>
          </a:prstGeom>
          <a:ln>
            <a:solidFill>
              <a:srgbClr val="F8F8F8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lang="cs-CZ" dirty="0"/>
              <a:t>Roman Horák</a:t>
            </a:r>
            <a:endParaRPr dirty="0"/>
          </a:p>
          <a:p>
            <a:pPr algn="r"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dirty="0"/>
              <a:t>+</a:t>
            </a:r>
            <a:r>
              <a:rPr lang="cs-CZ" dirty="0"/>
              <a:t>420602527412</a:t>
            </a:r>
            <a:endParaRPr dirty="0"/>
          </a:p>
          <a:p>
            <a:pPr algn="r">
              <a:def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lang="cs-CZ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Roman.horak@hydrogen1.cz</a:t>
            </a:r>
            <a:endParaRPr lang="cs-CZ" dirty="0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  <a:p>
            <a:pPr algn="r">
              <a:def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lang="cs-CZ" dirty="0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  <a:p>
            <a:pPr algn="r">
              <a:def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lang="cs-CZ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www.hydrogen1.cz</a:t>
            </a:r>
            <a:endParaRPr lang="cs-CZ" dirty="0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  <a:p>
            <a:pPr algn="r">
              <a:def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lang="cs-CZ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www.hydrogen2.cz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S103460637">
  <a:themeElements>
    <a:clrScheme name="TS10346063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CD7"/>
      </a:accent1>
      <a:accent2>
        <a:srgbClr val="98BF0C"/>
      </a:accent2>
      <a:accent3>
        <a:srgbClr val="006078"/>
      </a:accent3>
      <a:accent4>
        <a:srgbClr val="262626"/>
      </a:accent4>
      <a:accent5>
        <a:srgbClr val="556B07"/>
      </a:accent5>
      <a:accent6>
        <a:srgbClr val="4D4D4D"/>
      </a:accent6>
      <a:hlink>
        <a:srgbClr val="0000FF"/>
      </a:hlink>
      <a:folHlink>
        <a:srgbClr val="FF00FF"/>
      </a:folHlink>
    </a:clrScheme>
    <a:fontScheme name="TS103460637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S10346063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S103460637">
  <a:themeElements>
    <a:clrScheme name="TS10346063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CD7"/>
      </a:accent1>
      <a:accent2>
        <a:srgbClr val="98BF0C"/>
      </a:accent2>
      <a:accent3>
        <a:srgbClr val="006078"/>
      </a:accent3>
      <a:accent4>
        <a:srgbClr val="262626"/>
      </a:accent4>
      <a:accent5>
        <a:srgbClr val="556B07"/>
      </a:accent5>
      <a:accent6>
        <a:srgbClr val="4D4D4D"/>
      </a:accent6>
      <a:hlink>
        <a:srgbClr val="0000FF"/>
      </a:hlink>
      <a:folHlink>
        <a:srgbClr val="FF00FF"/>
      </a:folHlink>
    </a:clrScheme>
    <a:fontScheme name="TS103460637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S10346063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C8950C07A83C4FB8A12209B3F6F14A" ma:contentTypeVersion="13" ma:contentTypeDescription="Umožňuje vytvoriť nový dokument." ma:contentTypeScope="" ma:versionID="6221b3b104ad33e30fd9030bf976fe49">
  <xsd:schema xmlns:xsd="http://www.w3.org/2001/XMLSchema" xmlns:xs="http://www.w3.org/2001/XMLSchema" xmlns:p="http://schemas.microsoft.com/office/2006/metadata/properties" xmlns:ns2="378b2bb2-ba71-445f-a112-e3c8da616914" xmlns:ns3="232d8ddf-fb43-4880-9f1d-5f0093a0c2dd" targetNamespace="http://schemas.microsoft.com/office/2006/metadata/properties" ma:root="true" ma:fieldsID="29deecc654ad6e5b45879eaaee050bb5" ns2:_="" ns3:_="">
    <xsd:import namespace="378b2bb2-ba71-445f-a112-e3c8da616914"/>
    <xsd:import namespace="232d8ddf-fb43-4880-9f1d-5f0093a0c2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b2bb2-ba71-445f-a112-e3c8da6169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d8ddf-fb43-4880-9f1d-5f0093a0c2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88003D-A840-4B23-803B-EAD0DD1CA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8b2bb2-ba71-445f-a112-e3c8da616914"/>
    <ds:schemaRef ds:uri="232d8ddf-fb43-4880-9f1d-5f0093a0c2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278778-CBD6-4C14-AA52-6043F6F52F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F161A8-7C33-4034-8ABF-C338BA283EF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378b2bb2-ba71-445f-a112-e3c8da61691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32d8ddf-fb43-4880-9f1d-5f0093a0c2d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38821</TotalTime>
  <Words>452</Words>
  <Application>Microsoft Macintosh PowerPoint</Application>
  <PresentationFormat>A4 (210 × 297 mm)</PresentationFormat>
  <Paragraphs>65</Paragraphs>
  <Slides>9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Calibri</vt:lpstr>
      <vt:lpstr>Century Gothic</vt:lpstr>
      <vt:lpstr>Helvetica</vt:lpstr>
      <vt:lpstr>Palatino Linotype</vt:lpstr>
      <vt:lpstr>TS103460637</vt:lpstr>
      <vt:lpstr>Prezentace aplikace PowerPoint</vt:lpstr>
      <vt:lpstr>Naše historie?</vt:lpstr>
      <vt:lpstr>UNITED HYDROGEN a.s.</vt:lpstr>
      <vt:lpstr>HYDROGEN 1</vt:lpstr>
      <vt:lpstr>HYDROGEN 2</vt:lpstr>
      <vt:lpstr>Prezentace aplikace PowerPoint</vt:lpstr>
      <vt:lpstr>PLUG&amp;POWER</vt:lpstr>
      <vt:lpstr>Prezentace aplikace PowerPoint</vt:lpstr>
      <vt:lpstr>Děkuji za pozornost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I</dc:title>
  <dc:subject/>
  <dc:creator/>
  <cp:keywords/>
  <dc:description/>
  <cp:lastModifiedBy>Horák Roman</cp:lastModifiedBy>
  <cp:revision>59</cp:revision>
  <cp:lastPrinted>2018-11-26T12:55:32Z</cp:lastPrinted>
  <dcterms:modified xsi:type="dcterms:W3CDTF">2021-11-22T20:30:04Z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0x010100A5C8950C07A83C4FB8A12209B3F6F14A</vt:lpwstr>
  </property>
</Properties>
</file>