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9" r:id="rId4"/>
    <p:sldId id="272" r:id="rId5"/>
    <p:sldId id="270" r:id="rId6"/>
    <p:sldId id="271" r:id="rId7"/>
    <p:sldId id="273" r:id="rId8"/>
    <p:sldId id="274" r:id="rId9"/>
    <p:sldId id="267" r:id="rId10"/>
  </p:sldIdLst>
  <p:sldSz cx="10693400" cy="7562850"/>
  <p:notesSz cx="10693400" cy="75628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21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6D6E7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40004" y="2976905"/>
            <a:ext cx="2241550" cy="4043679"/>
          </a:xfrm>
          <a:custGeom>
            <a:avLst/>
            <a:gdLst/>
            <a:ahLst/>
            <a:cxnLst/>
            <a:rect l="l" t="t" r="r" b="b"/>
            <a:pathLst>
              <a:path w="2241550" h="4043679">
                <a:moveTo>
                  <a:pt x="0" y="4043095"/>
                </a:moveTo>
                <a:lnTo>
                  <a:pt x="2241003" y="4043095"/>
                </a:lnTo>
                <a:lnTo>
                  <a:pt x="2241003" y="0"/>
                </a:lnTo>
                <a:lnTo>
                  <a:pt x="0" y="0"/>
                </a:lnTo>
                <a:lnTo>
                  <a:pt x="0" y="4043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996996" y="2976905"/>
            <a:ext cx="2241550" cy="2756535"/>
          </a:xfrm>
          <a:custGeom>
            <a:avLst/>
            <a:gdLst/>
            <a:ahLst/>
            <a:cxnLst/>
            <a:rect l="l" t="t" r="r" b="b"/>
            <a:pathLst>
              <a:path w="2241550" h="2756535">
                <a:moveTo>
                  <a:pt x="0" y="2756103"/>
                </a:moveTo>
                <a:lnTo>
                  <a:pt x="2241003" y="2756103"/>
                </a:lnTo>
                <a:lnTo>
                  <a:pt x="2241003" y="0"/>
                </a:lnTo>
                <a:lnTo>
                  <a:pt x="0" y="0"/>
                </a:lnTo>
                <a:lnTo>
                  <a:pt x="0" y="27561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454002" y="2976905"/>
            <a:ext cx="2241550" cy="3505835"/>
          </a:xfrm>
          <a:custGeom>
            <a:avLst/>
            <a:gdLst/>
            <a:ahLst/>
            <a:cxnLst/>
            <a:rect l="l" t="t" r="r" b="b"/>
            <a:pathLst>
              <a:path w="2241550" h="3505835">
                <a:moveTo>
                  <a:pt x="0" y="3505403"/>
                </a:moveTo>
                <a:lnTo>
                  <a:pt x="2241003" y="3505403"/>
                </a:lnTo>
                <a:lnTo>
                  <a:pt x="2241003" y="0"/>
                </a:lnTo>
                <a:lnTo>
                  <a:pt x="0" y="0"/>
                </a:lnTo>
                <a:lnTo>
                  <a:pt x="0" y="35054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910995" y="2976905"/>
            <a:ext cx="2241550" cy="2223135"/>
          </a:xfrm>
          <a:custGeom>
            <a:avLst/>
            <a:gdLst/>
            <a:ahLst/>
            <a:cxnLst/>
            <a:rect l="l" t="t" r="r" b="b"/>
            <a:pathLst>
              <a:path w="2241550" h="2223135">
                <a:moveTo>
                  <a:pt x="0" y="2222703"/>
                </a:moveTo>
                <a:lnTo>
                  <a:pt x="2241003" y="2222703"/>
                </a:lnTo>
                <a:lnTo>
                  <a:pt x="2241003" y="0"/>
                </a:lnTo>
                <a:lnTo>
                  <a:pt x="0" y="0"/>
                </a:lnTo>
                <a:lnTo>
                  <a:pt x="0" y="22227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6D6E7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7300" y="2250356"/>
            <a:ext cx="3155315" cy="412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6D6E7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300" y="1973605"/>
            <a:ext cx="2720975" cy="1295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6D6E7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9179" y="2494804"/>
            <a:ext cx="9655040" cy="45250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ekretariat@hsr-uk.cz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://www.hsr-uk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 dpi="0" rotWithShape="1">
            <a:blip r:embed="rId2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ovéPole 3"/>
          <p:cNvSpPr txBox="1"/>
          <p:nvPr/>
        </p:nvSpPr>
        <p:spPr>
          <a:xfrm>
            <a:off x="622300" y="809625"/>
            <a:ext cx="93726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Vodíková strategie Ústeckého kraje a </a:t>
            </a:r>
          </a:p>
          <a:p>
            <a:pPr algn="ctr"/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podpora </a:t>
            </a:r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rozvoje vodíkového </a:t>
            </a:r>
            <a:b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hospodářství v Ústeckém kraji</a:t>
            </a:r>
            <a:r>
              <a:rPr lang="cs-CZ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3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Ústí nad Labem, 25.11.2021</a:t>
            </a:r>
            <a:endParaRPr lang="cs-CZ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 dpi="0" rotWithShape="1">
            <a:blip r:embed="rId2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17500" y="276225"/>
            <a:ext cx="1117233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Ústecký kraj a podpora rozvoje vodíkové ekonomiky – aktuální stav</a:t>
            </a:r>
            <a:endParaRPr lang="en-US" sz="2400" b="1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317500" y="962025"/>
            <a:ext cx="10115030" cy="640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cs-CZ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SzPct val="100000"/>
              <a:buFont typeface="Wingdings" panose="05000000000000000000" pitchFamily="2" charset="2"/>
              <a:buChar char="§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Memorandum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 partnerství a spolupráci při rozvoji komplexního využití vodíku jako zdroje čisté energie v Ústeckém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kraji</a:t>
            </a:r>
          </a:p>
          <a:p>
            <a:pPr lvl="1" algn="just">
              <a:buSzPct val="100000"/>
              <a:buFont typeface="Courier New" panose="02070309020205020404" pitchFamily="49" charset="0"/>
              <a:buChar char="o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váže na aktivity Vodíkové platformy Ústeckého kraje.</a:t>
            </a:r>
          </a:p>
          <a:p>
            <a:pPr lvl="1" algn="just">
              <a:buSzPct val="100000"/>
              <a:buFont typeface="Courier New" panose="02070309020205020404" pitchFamily="49" charset="0"/>
              <a:buChar char="o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23 signatářů – další subjekty na aktivitách platformy participují.</a:t>
            </a:r>
          </a:p>
          <a:p>
            <a:pPr lvl="1" algn="just">
              <a:buSzPct val="100000"/>
              <a:buFont typeface="Courier New" panose="02070309020205020404" pitchFamily="49" charset="0"/>
              <a:buChar char="o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pravidelný přenos informací z evropské a resortní úrovně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  <a:buSzPct val="100000"/>
              <a:buFont typeface="Wingdings" panose="05000000000000000000" pitchFamily="2" charset="2"/>
              <a:buChar char="§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odíková témata jsou významně akcentována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 rámci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RIS3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Ústeckého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kraje.</a:t>
            </a:r>
          </a:p>
          <a:p>
            <a:pPr algn="just">
              <a:spcAft>
                <a:spcPts val="1000"/>
              </a:spcAft>
              <a:buSzPct val="100000"/>
              <a:buFont typeface="Wingdings" panose="05000000000000000000" pitchFamily="2" charset="2"/>
              <a:buChar char="§"/>
            </a:pP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SzPct val="100000"/>
              <a:buFont typeface="Wingdings" panose="05000000000000000000" pitchFamily="2" charset="2"/>
              <a:buChar char="§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Ústecký kraj je prvním regionem ČR v evropském partnerství vodíkových údolí.</a:t>
            </a:r>
          </a:p>
          <a:p>
            <a:pPr algn="just">
              <a:buSzPct val="100000"/>
              <a:buFont typeface="Wingdings" panose="05000000000000000000" pitchFamily="2" charset="2"/>
              <a:buChar char="§"/>
            </a:pP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SzPct val="100000"/>
              <a:buFont typeface="Wingdings" panose="05000000000000000000" pitchFamily="2" charset="2"/>
              <a:buChar char="§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Od ledna 2022 se stane členem Regionálního pilíře iniciativy Hydrogen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SzPct val="100000"/>
              <a:buFont typeface="Courier New" panose="02070309020205020404" pitchFamily="49" charset="0"/>
              <a:buChar char="o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intenzifikace mezinárodní spolupráce a zapojování se do nadnárodních projektů,</a:t>
            </a:r>
          </a:p>
          <a:p>
            <a:pPr lvl="1" algn="just">
              <a:buSzPct val="100000"/>
              <a:buFont typeface="Courier New" panose="02070309020205020404" pitchFamily="49" charset="0"/>
              <a:buChar char="o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možnost využití podpůrných služeb,</a:t>
            </a:r>
          </a:p>
          <a:p>
            <a:pPr lvl="1" algn="just">
              <a:buSzPct val="100000"/>
              <a:buFont typeface="Courier New" panose="02070309020205020404" pitchFamily="49" charset="0"/>
              <a:buChar char="o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zapojení do přípravy a připomínkování evropské vodíkové legislativy.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SzPct val="100000"/>
              <a:buFont typeface="Wingdings" panose="05000000000000000000" pitchFamily="2" charset="2"/>
              <a:buChar char="§"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143064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 dpi="0" rotWithShape="1">
            <a:blip r:embed="rId2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17500" y="276225"/>
            <a:ext cx="1117233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</a:t>
            </a:r>
            <a:r>
              <a:rPr lang="cs-CZ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stakeholderů</a:t>
            </a:r>
            <a:r>
              <a:rPr lang="cs-CZ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oblasti vodíkové ekonomiky</a:t>
            </a:r>
            <a:endParaRPr lang="en-US" sz="2400" b="1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05335D7E-B5B8-2045-BCCB-322EDAB61020}"/>
              </a:ext>
            </a:extLst>
          </p:cNvPr>
          <p:cNvSpPr/>
          <p:nvPr/>
        </p:nvSpPr>
        <p:spPr>
          <a:xfrm>
            <a:off x="2139594" y="3282518"/>
            <a:ext cx="1200150" cy="1225391"/>
          </a:xfrm>
          <a:custGeom>
            <a:avLst/>
            <a:gdLst/>
            <a:ahLst/>
            <a:cxnLst/>
            <a:rect l="l" t="t" r="r" b="b"/>
            <a:pathLst>
              <a:path w="1600200" h="1633854">
                <a:moveTo>
                  <a:pt x="0" y="1633727"/>
                </a:moveTo>
                <a:lnTo>
                  <a:pt x="1600200" y="1633727"/>
                </a:lnTo>
                <a:lnTo>
                  <a:pt x="1600200" y="0"/>
                </a:lnTo>
                <a:lnTo>
                  <a:pt x="0" y="0"/>
                </a:lnTo>
                <a:lnTo>
                  <a:pt x="0" y="1633727"/>
                </a:lnTo>
                <a:close/>
              </a:path>
            </a:pathLst>
          </a:custGeom>
          <a:solidFill>
            <a:srgbClr val="83D2F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C7E77B3F-AE10-E04A-BB44-49D872DFED7F}"/>
              </a:ext>
            </a:extLst>
          </p:cNvPr>
          <p:cNvSpPr/>
          <p:nvPr/>
        </p:nvSpPr>
        <p:spPr>
          <a:xfrm>
            <a:off x="938302" y="3283661"/>
            <a:ext cx="1567339" cy="1226820"/>
          </a:xfrm>
          <a:custGeom>
            <a:avLst/>
            <a:gdLst/>
            <a:ahLst/>
            <a:cxnLst/>
            <a:rect l="l" t="t" r="r" b="b"/>
            <a:pathLst>
              <a:path w="2089785" h="1635760">
                <a:moveTo>
                  <a:pt x="1601215" y="0"/>
                </a:moveTo>
                <a:lnTo>
                  <a:pt x="0" y="0"/>
                </a:lnTo>
                <a:lnTo>
                  <a:pt x="0" y="1635252"/>
                </a:lnTo>
                <a:lnTo>
                  <a:pt x="1601215" y="1635252"/>
                </a:lnTo>
                <a:lnTo>
                  <a:pt x="1601215" y="916685"/>
                </a:lnTo>
                <a:lnTo>
                  <a:pt x="2056977" y="916685"/>
                </a:lnTo>
                <a:lnTo>
                  <a:pt x="2066478" y="904127"/>
                </a:lnTo>
                <a:lnTo>
                  <a:pt x="2083405" y="863178"/>
                </a:lnTo>
                <a:lnTo>
                  <a:pt x="2089404" y="817626"/>
                </a:lnTo>
                <a:lnTo>
                  <a:pt x="2083405" y="772073"/>
                </a:lnTo>
                <a:lnTo>
                  <a:pt x="2066478" y="731124"/>
                </a:lnTo>
                <a:lnTo>
                  <a:pt x="2056977" y="718565"/>
                </a:lnTo>
                <a:lnTo>
                  <a:pt x="1601215" y="718565"/>
                </a:lnTo>
                <a:lnTo>
                  <a:pt x="1601215" y="0"/>
                </a:lnTo>
                <a:close/>
              </a:path>
              <a:path w="2089785" h="1635760">
                <a:moveTo>
                  <a:pt x="2056977" y="916685"/>
                </a:moveTo>
                <a:lnTo>
                  <a:pt x="1788160" y="916685"/>
                </a:lnTo>
                <a:lnTo>
                  <a:pt x="1802892" y="938783"/>
                </a:lnTo>
                <a:lnTo>
                  <a:pt x="1827712" y="959768"/>
                </a:lnTo>
                <a:lnTo>
                  <a:pt x="1856200" y="975598"/>
                </a:lnTo>
                <a:lnTo>
                  <a:pt x="1887688" y="985593"/>
                </a:lnTo>
                <a:lnTo>
                  <a:pt x="1921510" y="989076"/>
                </a:lnTo>
                <a:lnTo>
                  <a:pt x="1966137" y="982946"/>
                </a:lnTo>
                <a:lnTo>
                  <a:pt x="2006242" y="965651"/>
                </a:lnTo>
                <a:lnTo>
                  <a:pt x="2040223" y="938831"/>
                </a:lnTo>
                <a:lnTo>
                  <a:pt x="2056977" y="916685"/>
                </a:lnTo>
                <a:close/>
              </a:path>
              <a:path w="2089785" h="1635760">
                <a:moveTo>
                  <a:pt x="1921510" y="646176"/>
                </a:moveTo>
                <a:lnTo>
                  <a:pt x="1856200" y="659653"/>
                </a:lnTo>
                <a:lnTo>
                  <a:pt x="1802892" y="696467"/>
                </a:lnTo>
                <a:lnTo>
                  <a:pt x="1788160" y="718565"/>
                </a:lnTo>
                <a:lnTo>
                  <a:pt x="2056977" y="718565"/>
                </a:lnTo>
                <a:lnTo>
                  <a:pt x="2040223" y="696420"/>
                </a:lnTo>
                <a:lnTo>
                  <a:pt x="2006242" y="669600"/>
                </a:lnTo>
                <a:lnTo>
                  <a:pt x="1966137" y="652305"/>
                </a:lnTo>
                <a:lnTo>
                  <a:pt x="1921510" y="646176"/>
                </a:lnTo>
                <a:close/>
              </a:path>
            </a:pathLst>
          </a:custGeom>
          <a:solidFill>
            <a:srgbClr val="A2D06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5D4BD920-7014-7F46-8444-C088FC55487F}"/>
              </a:ext>
            </a:extLst>
          </p:cNvPr>
          <p:cNvSpPr/>
          <p:nvPr/>
        </p:nvSpPr>
        <p:spPr>
          <a:xfrm>
            <a:off x="938302" y="3283661"/>
            <a:ext cx="1567339" cy="1226820"/>
          </a:xfrm>
          <a:custGeom>
            <a:avLst/>
            <a:gdLst/>
            <a:ahLst/>
            <a:cxnLst/>
            <a:rect l="l" t="t" r="r" b="b"/>
            <a:pathLst>
              <a:path w="2089785" h="1635760">
                <a:moveTo>
                  <a:pt x="0" y="0"/>
                </a:moveTo>
                <a:lnTo>
                  <a:pt x="1601215" y="0"/>
                </a:lnTo>
                <a:lnTo>
                  <a:pt x="1601215" y="718565"/>
                </a:lnTo>
                <a:lnTo>
                  <a:pt x="1788160" y="718565"/>
                </a:lnTo>
                <a:lnTo>
                  <a:pt x="1827712" y="675483"/>
                </a:lnTo>
                <a:lnTo>
                  <a:pt x="1887688" y="649658"/>
                </a:lnTo>
                <a:lnTo>
                  <a:pt x="1921510" y="646176"/>
                </a:lnTo>
                <a:lnTo>
                  <a:pt x="1966137" y="652305"/>
                </a:lnTo>
                <a:lnTo>
                  <a:pt x="2006242" y="669600"/>
                </a:lnTo>
                <a:lnTo>
                  <a:pt x="2040223" y="696420"/>
                </a:lnTo>
                <a:lnTo>
                  <a:pt x="2066478" y="731124"/>
                </a:lnTo>
                <a:lnTo>
                  <a:pt x="2083405" y="772073"/>
                </a:lnTo>
                <a:lnTo>
                  <a:pt x="2089404" y="817626"/>
                </a:lnTo>
                <a:lnTo>
                  <a:pt x="2083405" y="863178"/>
                </a:lnTo>
                <a:lnTo>
                  <a:pt x="2066478" y="904127"/>
                </a:lnTo>
                <a:lnTo>
                  <a:pt x="2040223" y="938831"/>
                </a:lnTo>
                <a:lnTo>
                  <a:pt x="2006242" y="965651"/>
                </a:lnTo>
                <a:lnTo>
                  <a:pt x="1966137" y="982946"/>
                </a:lnTo>
                <a:lnTo>
                  <a:pt x="1921510" y="989076"/>
                </a:lnTo>
                <a:lnTo>
                  <a:pt x="1887688" y="985593"/>
                </a:lnTo>
                <a:lnTo>
                  <a:pt x="1856200" y="975598"/>
                </a:lnTo>
                <a:lnTo>
                  <a:pt x="1827712" y="959768"/>
                </a:lnTo>
                <a:lnTo>
                  <a:pt x="1802892" y="938783"/>
                </a:lnTo>
                <a:lnTo>
                  <a:pt x="1788160" y="916685"/>
                </a:lnTo>
                <a:lnTo>
                  <a:pt x="1601215" y="916685"/>
                </a:lnTo>
                <a:lnTo>
                  <a:pt x="1601215" y="1635252"/>
                </a:lnTo>
                <a:lnTo>
                  <a:pt x="0" y="163525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96FEE3A1-6448-F546-998C-AED6353003E5}"/>
              </a:ext>
            </a:extLst>
          </p:cNvPr>
          <p:cNvSpPr/>
          <p:nvPr/>
        </p:nvSpPr>
        <p:spPr>
          <a:xfrm>
            <a:off x="917732" y="2030959"/>
            <a:ext cx="1201579" cy="1600200"/>
          </a:xfrm>
          <a:custGeom>
            <a:avLst/>
            <a:gdLst/>
            <a:ahLst/>
            <a:cxnLst/>
            <a:rect l="l" t="t" r="r" b="b"/>
            <a:pathLst>
              <a:path w="1602105" h="2133600">
                <a:moveTo>
                  <a:pt x="897851" y="1634997"/>
                </a:moveTo>
                <a:lnTo>
                  <a:pt x="703872" y="1634997"/>
                </a:lnTo>
                <a:lnTo>
                  <a:pt x="703872" y="1826005"/>
                </a:lnTo>
                <a:lnTo>
                  <a:pt x="682129" y="1840991"/>
                </a:lnTo>
                <a:lnTo>
                  <a:pt x="661622" y="1866352"/>
                </a:lnTo>
                <a:lnTo>
                  <a:pt x="646139" y="1895475"/>
                </a:lnTo>
                <a:lnTo>
                  <a:pt x="636354" y="1927645"/>
                </a:lnTo>
                <a:lnTo>
                  <a:pt x="632942" y="1962150"/>
                </a:lnTo>
                <a:lnTo>
                  <a:pt x="638941" y="2007746"/>
                </a:lnTo>
                <a:lnTo>
                  <a:pt x="655869" y="2048707"/>
                </a:lnTo>
                <a:lnTo>
                  <a:pt x="682126" y="2083403"/>
                </a:lnTo>
                <a:lnTo>
                  <a:pt x="716111" y="2110203"/>
                </a:lnTo>
                <a:lnTo>
                  <a:pt x="756223" y="2127479"/>
                </a:lnTo>
                <a:lnTo>
                  <a:pt x="800862" y="2133600"/>
                </a:lnTo>
                <a:lnTo>
                  <a:pt x="845498" y="2127479"/>
                </a:lnTo>
                <a:lnTo>
                  <a:pt x="885605" y="2110203"/>
                </a:lnTo>
                <a:lnTo>
                  <a:pt x="919584" y="2083403"/>
                </a:lnTo>
                <a:lnTo>
                  <a:pt x="945835" y="2048707"/>
                </a:lnTo>
                <a:lnTo>
                  <a:pt x="962759" y="2007746"/>
                </a:lnTo>
                <a:lnTo>
                  <a:pt x="968756" y="1962150"/>
                </a:lnTo>
                <a:lnTo>
                  <a:pt x="965344" y="1927645"/>
                </a:lnTo>
                <a:lnTo>
                  <a:pt x="955562" y="1895474"/>
                </a:lnTo>
                <a:lnTo>
                  <a:pt x="940086" y="1866352"/>
                </a:lnTo>
                <a:lnTo>
                  <a:pt x="919594" y="1840991"/>
                </a:lnTo>
                <a:lnTo>
                  <a:pt x="897851" y="1826005"/>
                </a:lnTo>
                <a:lnTo>
                  <a:pt x="897851" y="1634997"/>
                </a:lnTo>
                <a:close/>
              </a:path>
              <a:path w="1602105" h="2133600">
                <a:moveTo>
                  <a:pt x="1601724" y="0"/>
                </a:moveTo>
                <a:lnTo>
                  <a:pt x="0" y="0"/>
                </a:lnTo>
                <a:lnTo>
                  <a:pt x="0" y="1634997"/>
                </a:lnTo>
                <a:lnTo>
                  <a:pt x="1601724" y="1634997"/>
                </a:lnTo>
                <a:lnTo>
                  <a:pt x="1601724" y="0"/>
                </a:lnTo>
                <a:close/>
              </a:path>
            </a:pathLst>
          </a:custGeom>
          <a:solidFill>
            <a:srgbClr val="1D8DAA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3F43E242-EBEF-394A-90C2-4D854797DAD2}"/>
              </a:ext>
            </a:extLst>
          </p:cNvPr>
          <p:cNvSpPr/>
          <p:nvPr/>
        </p:nvSpPr>
        <p:spPr>
          <a:xfrm>
            <a:off x="934140" y="2030959"/>
            <a:ext cx="1201579" cy="1600200"/>
          </a:xfrm>
          <a:custGeom>
            <a:avLst/>
            <a:gdLst/>
            <a:ahLst/>
            <a:cxnLst/>
            <a:rect l="l" t="t" r="r" b="b"/>
            <a:pathLst>
              <a:path w="1602105" h="2133600">
                <a:moveTo>
                  <a:pt x="0" y="0"/>
                </a:moveTo>
                <a:lnTo>
                  <a:pt x="1601724" y="0"/>
                </a:lnTo>
                <a:lnTo>
                  <a:pt x="1601724" y="1634997"/>
                </a:lnTo>
                <a:lnTo>
                  <a:pt x="897851" y="1634997"/>
                </a:lnTo>
                <a:lnTo>
                  <a:pt x="897851" y="1826005"/>
                </a:lnTo>
                <a:lnTo>
                  <a:pt x="940086" y="1866352"/>
                </a:lnTo>
                <a:lnTo>
                  <a:pt x="965344" y="1927645"/>
                </a:lnTo>
                <a:lnTo>
                  <a:pt x="968756" y="1962150"/>
                </a:lnTo>
                <a:lnTo>
                  <a:pt x="962759" y="2007746"/>
                </a:lnTo>
                <a:lnTo>
                  <a:pt x="945835" y="2048707"/>
                </a:lnTo>
                <a:lnTo>
                  <a:pt x="919584" y="2083403"/>
                </a:lnTo>
                <a:lnTo>
                  <a:pt x="885605" y="2110203"/>
                </a:lnTo>
                <a:lnTo>
                  <a:pt x="845498" y="2127479"/>
                </a:lnTo>
                <a:lnTo>
                  <a:pt x="800862" y="2133600"/>
                </a:lnTo>
                <a:lnTo>
                  <a:pt x="756223" y="2127479"/>
                </a:lnTo>
                <a:lnTo>
                  <a:pt x="716111" y="2110203"/>
                </a:lnTo>
                <a:lnTo>
                  <a:pt x="682126" y="2083403"/>
                </a:lnTo>
                <a:lnTo>
                  <a:pt x="655869" y="2048707"/>
                </a:lnTo>
                <a:lnTo>
                  <a:pt x="638941" y="2007746"/>
                </a:lnTo>
                <a:lnTo>
                  <a:pt x="632942" y="1962150"/>
                </a:lnTo>
                <a:lnTo>
                  <a:pt x="636354" y="1927645"/>
                </a:lnTo>
                <a:lnTo>
                  <a:pt x="646139" y="1895475"/>
                </a:lnTo>
                <a:lnTo>
                  <a:pt x="661622" y="1866352"/>
                </a:lnTo>
                <a:lnTo>
                  <a:pt x="682129" y="1840991"/>
                </a:lnTo>
                <a:lnTo>
                  <a:pt x="703872" y="1826005"/>
                </a:lnTo>
                <a:lnTo>
                  <a:pt x="703872" y="1634997"/>
                </a:lnTo>
                <a:lnTo>
                  <a:pt x="0" y="1634997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E6E70654-52F9-3C4B-BD29-6CFA3FB2FB2C}"/>
              </a:ext>
            </a:extLst>
          </p:cNvPr>
          <p:cNvSpPr/>
          <p:nvPr/>
        </p:nvSpPr>
        <p:spPr>
          <a:xfrm>
            <a:off x="1772692" y="2056079"/>
            <a:ext cx="1567339" cy="1600200"/>
          </a:xfrm>
          <a:custGeom>
            <a:avLst/>
            <a:gdLst/>
            <a:ahLst/>
            <a:cxnLst/>
            <a:rect l="l" t="t" r="r" b="b"/>
            <a:pathLst>
              <a:path w="2089785" h="2133600">
                <a:moveTo>
                  <a:pt x="1385824" y="1634997"/>
                </a:moveTo>
                <a:lnTo>
                  <a:pt x="1191895" y="1634997"/>
                </a:lnTo>
                <a:lnTo>
                  <a:pt x="1191895" y="1826005"/>
                </a:lnTo>
                <a:lnTo>
                  <a:pt x="1170178" y="1840991"/>
                </a:lnTo>
                <a:lnTo>
                  <a:pt x="1149619" y="1866352"/>
                </a:lnTo>
                <a:lnTo>
                  <a:pt x="1134110" y="1895475"/>
                </a:lnTo>
                <a:lnTo>
                  <a:pt x="1124315" y="1927645"/>
                </a:lnTo>
                <a:lnTo>
                  <a:pt x="1120902" y="1962150"/>
                </a:lnTo>
                <a:lnTo>
                  <a:pt x="1126900" y="2007746"/>
                </a:lnTo>
                <a:lnTo>
                  <a:pt x="1143827" y="2048707"/>
                </a:lnTo>
                <a:lnTo>
                  <a:pt x="1170082" y="2083403"/>
                </a:lnTo>
                <a:lnTo>
                  <a:pt x="1204063" y="2110203"/>
                </a:lnTo>
                <a:lnTo>
                  <a:pt x="1244168" y="2127479"/>
                </a:lnTo>
                <a:lnTo>
                  <a:pt x="1288795" y="2133600"/>
                </a:lnTo>
                <a:lnTo>
                  <a:pt x="1333423" y="2127479"/>
                </a:lnTo>
                <a:lnTo>
                  <a:pt x="1373528" y="2110203"/>
                </a:lnTo>
                <a:lnTo>
                  <a:pt x="1407509" y="2083403"/>
                </a:lnTo>
                <a:lnTo>
                  <a:pt x="1433764" y="2048707"/>
                </a:lnTo>
                <a:lnTo>
                  <a:pt x="1450691" y="2007746"/>
                </a:lnTo>
                <a:lnTo>
                  <a:pt x="1456690" y="1962150"/>
                </a:lnTo>
                <a:lnTo>
                  <a:pt x="1453278" y="1927645"/>
                </a:lnTo>
                <a:lnTo>
                  <a:pt x="1443497" y="1895474"/>
                </a:lnTo>
                <a:lnTo>
                  <a:pt x="1428025" y="1866352"/>
                </a:lnTo>
                <a:lnTo>
                  <a:pt x="1407541" y="1840991"/>
                </a:lnTo>
                <a:lnTo>
                  <a:pt x="1385824" y="1826005"/>
                </a:lnTo>
                <a:lnTo>
                  <a:pt x="1385824" y="1634997"/>
                </a:lnTo>
                <a:close/>
              </a:path>
              <a:path w="2089785" h="2133600">
                <a:moveTo>
                  <a:pt x="2089404" y="916558"/>
                </a:moveTo>
                <a:lnTo>
                  <a:pt x="488188" y="916558"/>
                </a:lnTo>
                <a:lnTo>
                  <a:pt x="488188" y="1634997"/>
                </a:lnTo>
                <a:lnTo>
                  <a:pt x="2089404" y="1634997"/>
                </a:lnTo>
                <a:lnTo>
                  <a:pt x="2089404" y="916558"/>
                </a:lnTo>
                <a:close/>
              </a:path>
              <a:path w="2089785" h="2133600">
                <a:moveTo>
                  <a:pt x="167894" y="646176"/>
                </a:moveTo>
                <a:lnTo>
                  <a:pt x="123266" y="652296"/>
                </a:lnTo>
                <a:lnTo>
                  <a:pt x="83161" y="669567"/>
                </a:lnTo>
                <a:lnTo>
                  <a:pt x="49180" y="696356"/>
                </a:lnTo>
                <a:lnTo>
                  <a:pt x="22925" y="731030"/>
                </a:lnTo>
                <a:lnTo>
                  <a:pt x="5998" y="771955"/>
                </a:lnTo>
                <a:lnTo>
                  <a:pt x="0" y="817498"/>
                </a:lnTo>
                <a:lnTo>
                  <a:pt x="5998" y="863095"/>
                </a:lnTo>
                <a:lnTo>
                  <a:pt x="22925" y="904056"/>
                </a:lnTo>
                <a:lnTo>
                  <a:pt x="49180" y="938752"/>
                </a:lnTo>
                <a:lnTo>
                  <a:pt x="83161" y="965552"/>
                </a:lnTo>
                <a:lnTo>
                  <a:pt x="123266" y="982828"/>
                </a:lnTo>
                <a:lnTo>
                  <a:pt x="167894" y="988948"/>
                </a:lnTo>
                <a:lnTo>
                  <a:pt x="201715" y="985468"/>
                </a:lnTo>
                <a:lnTo>
                  <a:pt x="233203" y="975486"/>
                </a:lnTo>
                <a:lnTo>
                  <a:pt x="261691" y="959695"/>
                </a:lnTo>
                <a:lnTo>
                  <a:pt x="286533" y="938752"/>
                </a:lnTo>
                <a:lnTo>
                  <a:pt x="301244" y="916558"/>
                </a:lnTo>
                <a:lnTo>
                  <a:pt x="2089404" y="916558"/>
                </a:lnTo>
                <a:lnTo>
                  <a:pt x="2089404" y="718565"/>
                </a:lnTo>
                <a:lnTo>
                  <a:pt x="301244" y="718565"/>
                </a:lnTo>
                <a:lnTo>
                  <a:pt x="286512" y="696340"/>
                </a:lnTo>
                <a:lnTo>
                  <a:pt x="261691" y="675429"/>
                </a:lnTo>
                <a:lnTo>
                  <a:pt x="233203" y="659638"/>
                </a:lnTo>
                <a:lnTo>
                  <a:pt x="201715" y="649656"/>
                </a:lnTo>
                <a:lnTo>
                  <a:pt x="167894" y="646176"/>
                </a:lnTo>
                <a:close/>
              </a:path>
              <a:path w="2089785" h="2133600">
                <a:moveTo>
                  <a:pt x="2089404" y="0"/>
                </a:moveTo>
                <a:lnTo>
                  <a:pt x="488188" y="0"/>
                </a:lnTo>
                <a:lnTo>
                  <a:pt x="488188" y="718565"/>
                </a:lnTo>
                <a:lnTo>
                  <a:pt x="2089404" y="718565"/>
                </a:lnTo>
                <a:lnTo>
                  <a:pt x="2089404" y="0"/>
                </a:lnTo>
                <a:close/>
              </a:path>
            </a:pathLst>
          </a:custGeom>
          <a:solidFill>
            <a:srgbClr val="5A8F3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7A498685-EF0B-9140-9192-B1A497158EFF}"/>
              </a:ext>
            </a:extLst>
          </p:cNvPr>
          <p:cNvSpPr/>
          <p:nvPr/>
        </p:nvSpPr>
        <p:spPr>
          <a:xfrm>
            <a:off x="1772692" y="2056079"/>
            <a:ext cx="1567339" cy="1600200"/>
          </a:xfrm>
          <a:custGeom>
            <a:avLst/>
            <a:gdLst/>
            <a:ahLst/>
            <a:cxnLst/>
            <a:rect l="l" t="t" r="r" b="b"/>
            <a:pathLst>
              <a:path w="2089785" h="2133600">
                <a:moveTo>
                  <a:pt x="488188" y="0"/>
                </a:moveTo>
                <a:lnTo>
                  <a:pt x="2089404" y="0"/>
                </a:lnTo>
                <a:lnTo>
                  <a:pt x="2089404" y="1634997"/>
                </a:lnTo>
                <a:lnTo>
                  <a:pt x="1385824" y="1634997"/>
                </a:lnTo>
                <a:lnTo>
                  <a:pt x="1385824" y="1826005"/>
                </a:lnTo>
                <a:lnTo>
                  <a:pt x="1428025" y="1866352"/>
                </a:lnTo>
                <a:lnTo>
                  <a:pt x="1453278" y="1927645"/>
                </a:lnTo>
                <a:lnTo>
                  <a:pt x="1456690" y="1962150"/>
                </a:lnTo>
                <a:lnTo>
                  <a:pt x="1450691" y="2007746"/>
                </a:lnTo>
                <a:lnTo>
                  <a:pt x="1433764" y="2048707"/>
                </a:lnTo>
                <a:lnTo>
                  <a:pt x="1407509" y="2083403"/>
                </a:lnTo>
                <a:lnTo>
                  <a:pt x="1373528" y="2110203"/>
                </a:lnTo>
                <a:lnTo>
                  <a:pt x="1333423" y="2127479"/>
                </a:lnTo>
                <a:lnTo>
                  <a:pt x="1288795" y="2133600"/>
                </a:lnTo>
                <a:lnTo>
                  <a:pt x="1244168" y="2127479"/>
                </a:lnTo>
                <a:lnTo>
                  <a:pt x="1204063" y="2110203"/>
                </a:lnTo>
                <a:lnTo>
                  <a:pt x="1170082" y="2083403"/>
                </a:lnTo>
                <a:lnTo>
                  <a:pt x="1143827" y="2048707"/>
                </a:lnTo>
                <a:lnTo>
                  <a:pt x="1126900" y="2007746"/>
                </a:lnTo>
                <a:lnTo>
                  <a:pt x="1120902" y="1962150"/>
                </a:lnTo>
                <a:lnTo>
                  <a:pt x="1124315" y="1927645"/>
                </a:lnTo>
                <a:lnTo>
                  <a:pt x="1134110" y="1895475"/>
                </a:lnTo>
                <a:lnTo>
                  <a:pt x="1149619" y="1866352"/>
                </a:lnTo>
                <a:lnTo>
                  <a:pt x="1170178" y="1840991"/>
                </a:lnTo>
                <a:lnTo>
                  <a:pt x="1191895" y="1826005"/>
                </a:lnTo>
                <a:lnTo>
                  <a:pt x="1191895" y="1634997"/>
                </a:lnTo>
                <a:lnTo>
                  <a:pt x="488188" y="1634997"/>
                </a:lnTo>
                <a:lnTo>
                  <a:pt x="488188" y="916558"/>
                </a:lnTo>
                <a:lnTo>
                  <a:pt x="301244" y="916558"/>
                </a:lnTo>
                <a:lnTo>
                  <a:pt x="261691" y="959695"/>
                </a:lnTo>
                <a:lnTo>
                  <a:pt x="201715" y="985468"/>
                </a:lnTo>
                <a:lnTo>
                  <a:pt x="167894" y="988948"/>
                </a:lnTo>
                <a:lnTo>
                  <a:pt x="123266" y="982828"/>
                </a:lnTo>
                <a:lnTo>
                  <a:pt x="83161" y="965552"/>
                </a:lnTo>
                <a:lnTo>
                  <a:pt x="49180" y="938752"/>
                </a:lnTo>
                <a:lnTo>
                  <a:pt x="22925" y="904056"/>
                </a:lnTo>
                <a:lnTo>
                  <a:pt x="5998" y="863095"/>
                </a:lnTo>
                <a:lnTo>
                  <a:pt x="0" y="817498"/>
                </a:lnTo>
                <a:lnTo>
                  <a:pt x="5998" y="771955"/>
                </a:lnTo>
                <a:lnTo>
                  <a:pt x="22925" y="731030"/>
                </a:lnTo>
                <a:lnTo>
                  <a:pt x="49180" y="696356"/>
                </a:lnTo>
                <a:lnTo>
                  <a:pt x="83161" y="669567"/>
                </a:lnTo>
                <a:lnTo>
                  <a:pt x="123266" y="652296"/>
                </a:lnTo>
                <a:lnTo>
                  <a:pt x="167894" y="646176"/>
                </a:lnTo>
                <a:lnTo>
                  <a:pt x="201715" y="649656"/>
                </a:lnTo>
                <a:lnTo>
                  <a:pt x="233203" y="659638"/>
                </a:lnTo>
                <a:lnTo>
                  <a:pt x="261691" y="675429"/>
                </a:lnTo>
                <a:lnTo>
                  <a:pt x="286512" y="696340"/>
                </a:lnTo>
                <a:lnTo>
                  <a:pt x="301244" y="718565"/>
                </a:lnTo>
                <a:lnTo>
                  <a:pt x="488188" y="718565"/>
                </a:lnTo>
                <a:lnTo>
                  <a:pt x="488188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D08DB7F3-9436-6F4B-A8E7-20C8C01ECAB3}"/>
              </a:ext>
            </a:extLst>
          </p:cNvPr>
          <p:cNvSpPr/>
          <p:nvPr/>
        </p:nvSpPr>
        <p:spPr>
          <a:xfrm>
            <a:off x="2967057" y="2036443"/>
            <a:ext cx="1934051" cy="1226820"/>
          </a:xfrm>
          <a:custGeom>
            <a:avLst/>
            <a:gdLst/>
            <a:ahLst/>
            <a:cxnLst/>
            <a:rect l="l" t="t" r="r" b="b"/>
            <a:pathLst>
              <a:path w="2578735" h="1635760">
                <a:moveTo>
                  <a:pt x="2090166" y="916685"/>
                </a:moveTo>
                <a:lnTo>
                  <a:pt x="488442" y="916685"/>
                </a:lnTo>
                <a:lnTo>
                  <a:pt x="488442" y="1635252"/>
                </a:lnTo>
                <a:lnTo>
                  <a:pt x="2090166" y="1635252"/>
                </a:lnTo>
                <a:lnTo>
                  <a:pt x="2090166" y="916685"/>
                </a:lnTo>
                <a:close/>
              </a:path>
              <a:path w="2578735" h="1635760">
                <a:moveTo>
                  <a:pt x="167894" y="646176"/>
                </a:moveTo>
                <a:lnTo>
                  <a:pt x="123266" y="652305"/>
                </a:lnTo>
                <a:lnTo>
                  <a:pt x="83161" y="669600"/>
                </a:lnTo>
                <a:lnTo>
                  <a:pt x="49180" y="696420"/>
                </a:lnTo>
                <a:lnTo>
                  <a:pt x="22925" y="731124"/>
                </a:lnTo>
                <a:lnTo>
                  <a:pt x="5998" y="772073"/>
                </a:lnTo>
                <a:lnTo>
                  <a:pt x="0" y="817626"/>
                </a:lnTo>
                <a:lnTo>
                  <a:pt x="5998" y="863178"/>
                </a:lnTo>
                <a:lnTo>
                  <a:pt x="22925" y="904127"/>
                </a:lnTo>
                <a:lnTo>
                  <a:pt x="49180" y="938831"/>
                </a:lnTo>
                <a:lnTo>
                  <a:pt x="83161" y="965651"/>
                </a:lnTo>
                <a:lnTo>
                  <a:pt x="123266" y="982946"/>
                </a:lnTo>
                <a:lnTo>
                  <a:pt x="167894" y="989076"/>
                </a:lnTo>
                <a:lnTo>
                  <a:pt x="201735" y="985593"/>
                </a:lnTo>
                <a:lnTo>
                  <a:pt x="233267" y="975598"/>
                </a:lnTo>
                <a:lnTo>
                  <a:pt x="261798" y="959768"/>
                </a:lnTo>
                <a:lnTo>
                  <a:pt x="286639" y="938783"/>
                </a:lnTo>
                <a:lnTo>
                  <a:pt x="301370" y="916685"/>
                </a:lnTo>
                <a:lnTo>
                  <a:pt x="2546181" y="916685"/>
                </a:lnTo>
                <a:lnTo>
                  <a:pt x="2555682" y="904127"/>
                </a:lnTo>
                <a:lnTo>
                  <a:pt x="2572609" y="863178"/>
                </a:lnTo>
                <a:lnTo>
                  <a:pt x="2578608" y="817626"/>
                </a:lnTo>
                <a:lnTo>
                  <a:pt x="2572609" y="772073"/>
                </a:lnTo>
                <a:lnTo>
                  <a:pt x="2555682" y="731124"/>
                </a:lnTo>
                <a:lnTo>
                  <a:pt x="2546181" y="718565"/>
                </a:lnTo>
                <a:lnTo>
                  <a:pt x="301370" y="718565"/>
                </a:lnTo>
                <a:lnTo>
                  <a:pt x="286639" y="696467"/>
                </a:lnTo>
                <a:lnTo>
                  <a:pt x="261798" y="675483"/>
                </a:lnTo>
                <a:lnTo>
                  <a:pt x="233267" y="659653"/>
                </a:lnTo>
                <a:lnTo>
                  <a:pt x="201735" y="649658"/>
                </a:lnTo>
                <a:lnTo>
                  <a:pt x="167894" y="646176"/>
                </a:lnTo>
                <a:close/>
              </a:path>
              <a:path w="2578735" h="1635760">
                <a:moveTo>
                  <a:pt x="2546181" y="916685"/>
                </a:moveTo>
                <a:lnTo>
                  <a:pt x="2277236" y="916685"/>
                </a:lnTo>
                <a:lnTo>
                  <a:pt x="2291969" y="938783"/>
                </a:lnTo>
                <a:lnTo>
                  <a:pt x="2316809" y="959768"/>
                </a:lnTo>
                <a:lnTo>
                  <a:pt x="2345340" y="975598"/>
                </a:lnTo>
                <a:lnTo>
                  <a:pt x="2376872" y="985593"/>
                </a:lnTo>
                <a:lnTo>
                  <a:pt x="2410714" y="989076"/>
                </a:lnTo>
                <a:lnTo>
                  <a:pt x="2455341" y="982946"/>
                </a:lnTo>
                <a:lnTo>
                  <a:pt x="2495446" y="965651"/>
                </a:lnTo>
                <a:lnTo>
                  <a:pt x="2529427" y="938831"/>
                </a:lnTo>
                <a:lnTo>
                  <a:pt x="2546181" y="916685"/>
                </a:lnTo>
                <a:close/>
              </a:path>
              <a:path w="2578735" h="1635760">
                <a:moveTo>
                  <a:pt x="2090166" y="0"/>
                </a:moveTo>
                <a:lnTo>
                  <a:pt x="488442" y="0"/>
                </a:lnTo>
                <a:lnTo>
                  <a:pt x="488442" y="718565"/>
                </a:lnTo>
                <a:lnTo>
                  <a:pt x="2090166" y="718565"/>
                </a:lnTo>
                <a:lnTo>
                  <a:pt x="2090166" y="0"/>
                </a:lnTo>
                <a:close/>
              </a:path>
              <a:path w="2578735" h="1635760">
                <a:moveTo>
                  <a:pt x="2410714" y="646176"/>
                </a:moveTo>
                <a:lnTo>
                  <a:pt x="2345340" y="659653"/>
                </a:lnTo>
                <a:lnTo>
                  <a:pt x="2291969" y="696467"/>
                </a:lnTo>
                <a:lnTo>
                  <a:pt x="2277236" y="718565"/>
                </a:lnTo>
                <a:lnTo>
                  <a:pt x="2546181" y="718565"/>
                </a:lnTo>
                <a:lnTo>
                  <a:pt x="2529427" y="696420"/>
                </a:lnTo>
                <a:lnTo>
                  <a:pt x="2495446" y="669600"/>
                </a:lnTo>
                <a:lnTo>
                  <a:pt x="2455341" y="652305"/>
                </a:lnTo>
                <a:lnTo>
                  <a:pt x="2410714" y="646176"/>
                </a:lnTo>
                <a:close/>
              </a:path>
            </a:pathLst>
          </a:custGeom>
          <a:solidFill>
            <a:srgbClr val="12B6E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7775CC07-5F73-0C40-AB09-D20B78A08ACF}"/>
              </a:ext>
            </a:extLst>
          </p:cNvPr>
          <p:cNvSpPr/>
          <p:nvPr/>
        </p:nvSpPr>
        <p:spPr>
          <a:xfrm>
            <a:off x="2973985" y="2056079"/>
            <a:ext cx="1934051" cy="1226820"/>
          </a:xfrm>
          <a:custGeom>
            <a:avLst/>
            <a:gdLst/>
            <a:ahLst/>
            <a:cxnLst/>
            <a:rect l="l" t="t" r="r" b="b"/>
            <a:pathLst>
              <a:path w="2578735" h="1635760">
                <a:moveTo>
                  <a:pt x="488442" y="0"/>
                </a:moveTo>
                <a:lnTo>
                  <a:pt x="2090166" y="0"/>
                </a:lnTo>
                <a:lnTo>
                  <a:pt x="2090166" y="718565"/>
                </a:lnTo>
                <a:lnTo>
                  <a:pt x="2277236" y="718565"/>
                </a:lnTo>
                <a:lnTo>
                  <a:pt x="2316809" y="675483"/>
                </a:lnTo>
                <a:lnTo>
                  <a:pt x="2376872" y="649658"/>
                </a:lnTo>
                <a:lnTo>
                  <a:pt x="2410714" y="646176"/>
                </a:lnTo>
                <a:lnTo>
                  <a:pt x="2455341" y="652305"/>
                </a:lnTo>
                <a:lnTo>
                  <a:pt x="2495446" y="669600"/>
                </a:lnTo>
                <a:lnTo>
                  <a:pt x="2529427" y="696420"/>
                </a:lnTo>
                <a:lnTo>
                  <a:pt x="2555682" y="731124"/>
                </a:lnTo>
                <a:lnTo>
                  <a:pt x="2572609" y="772073"/>
                </a:lnTo>
                <a:lnTo>
                  <a:pt x="2578608" y="817626"/>
                </a:lnTo>
                <a:lnTo>
                  <a:pt x="2572609" y="863178"/>
                </a:lnTo>
                <a:lnTo>
                  <a:pt x="2555682" y="904127"/>
                </a:lnTo>
                <a:lnTo>
                  <a:pt x="2529427" y="938831"/>
                </a:lnTo>
                <a:lnTo>
                  <a:pt x="2495446" y="965651"/>
                </a:lnTo>
                <a:lnTo>
                  <a:pt x="2455341" y="982946"/>
                </a:lnTo>
                <a:lnTo>
                  <a:pt x="2410714" y="989076"/>
                </a:lnTo>
                <a:lnTo>
                  <a:pt x="2376872" y="985593"/>
                </a:lnTo>
                <a:lnTo>
                  <a:pt x="2345340" y="975598"/>
                </a:lnTo>
                <a:lnTo>
                  <a:pt x="2316809" y="959768"/>
                </a:lnTo>
                <a:lnTo>
                  <a:pt x="2291969" y="938783"/>
                </a:lnTo>
                <a:lnTo>
                  <a:pt x="2277236" y="916685"/>
                </a:lnTo>
                <a:lnTo>
                  <a:pt x="2090166" y="916685"/>
                </a:lnTo>
                <a:lnTo>
                  <a:pt x="2090166" y="1635252"/>
                </a:lnTo>
                <a:lnTo>
                  <a:pt x="488442" y="1635252"/>
                </a:lnTo>
                <a:lnTo>
                  <a:pt x="488442" y="916685"/>
                </a:lnTo>
                <a:lnTo>
                  <a:pt x="301370" y="916685"/>
                </a:lnTo>
                <a:lnTo>
                  <a:pt x="261798" y="959768"/>
                </a:lnTo>
                <a:lnTo>
                  <a:pt x="201735" y="985593"/>
                </a:lnTo>
                <a:lnTo>
                  <a:pt x="167894" y="989076"/>
                </a:lnTo>
                <a:lnTo>
                  <a:pt x="123266" y="982946"/>
                </a:lnTo>
                <a:lnTo>
                  <a:pt x="83161" y="965651"/>
                </a:lnTo>
                <a:lnTo>
                  <a:pt x="49180" y="938831"/>
                </a:lnTo>
                <a:lnTo>
                  <a:pt x="22925" y="904127"/>
                </a:lnTo>
                <a:lnTo>
                  <a:pt x="5998" y="863178"/>
                </a:lnTo>
                <a:lnTo>
                  <a:pt x="0" y="817626"/>
                </a:lnTo>
                <a:lnTo>
                  <a:pt x="5998" y="772073"/>
                </a:lnTo>
                <a:lnTo>
                  <a:pt x="22925" y="731124"/>
                </a:lnTo>
                <a:lnTo>
                  <a:pt x="49180" y="696420"/>
                </a:lnTo>
                <a:lnTo>
                  <a:pt x="83161" y="669600"/>
                </a:lnTo>
                <a:lnTo>
                  <a:pt x="123266" y="652305"/>
                </a:lnTo>
                <a:lnTo>
                  <a:pt x="167894" y="646176"/>
                </a:lnTo>
                <a:lnTo>
                  <a:pt x="201735" y="649658"/>
                </a:lnTo>
                <a:lnTo>
                  <a:pt x="233267" y="659653"/>
                </a:lnTo>
                <a:lnTo>
                  <a:pt x="261798" y="675483"/>
                </a:lnTo>
                <a:lnTo>
                  <a:pt x="286639" y="696467"/>
                </a:lnTo>
                <a:lnTo>
                  <a:pt x="301370" y="718565"/>
                </a:lnTo>
                <a:lnTo>
                  <a:pt x="488442" y="718565"/>
                </a:lnTo>
                <a:lnTo>
                  <a:pt x="488442" y="0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2CA524AD-6850-B540-B5ED-0AFECED17C4F}"/>
              </a:ext>
            </a:extLst>
          </p:cNvPr>
          <p:cNvSpPr/>
          <p:nvPr/>
        </p:nvSpPr>
        <p:spPr>
          <a:xfrm>
            <a:off x="2973984" y="2902677"/>
            <a:ext cx="1934051" cy="1599248"/>
          </a:xfrm>
          <a:custGeom>
            <a:avLst/>
            <a:gdLst/>
            <a:ahLst/>
            <a:cxnLst/>
            <a:rect l="l" t="t" r="r" b="b"/>
            <a:pathLst>
              <a:path w="2578735" h="2132329">
                <a:moveTo>
                  <a:pt x="2090166" y="1421384"/>
                </a:moveTo>
                <a:lnTo>
                  <a:pt x="488442" y="1421384"/>
                </a:lnTo>
                <a:lnTo>
                  <a:pt x="488442" y="2132076"/>
                </a:lnTo>
                <a:lnTo>
                  <a:pt x="2090166" y="2132076"/>
                </a:lnTo>
                <a:lnTo>
                  <a:pt x="2090166" y="1421384"/>
                </a:lnTo>
                <a:close/>
              </a:path>
              <a:path w="2578735" h="2132329">
                <a:moveTo>
                  <a:pt x="167894" y="1150747"/>
                </a:moveTo>
                <a:lnTo>
                  <a:pt x="123266" y="1156877"/>
                </a:lnTo>
                <a:lnTo>
                  <a:pt x="83161" y="1174176"/>
                </a:lnTo>
                <a:lnTo>
                  <a:pt x="49156" y="1201039"/>
                </a:lnTo>
                <a:lnTo>
                  <a:pt x="22925" y="1235733"/>
                </a:lnTo>
                <a:lnTo>
                  <a:pt x="5998" y="1276718"/>
                </a:lnTo>
                <a:lnTo>
                  <a:pt x="0" y="1322324"/>
                </a:lnTo>
                <a:lnTo>
                  <a:pt x="5998" y="1367876"/>
                </a:lnTo>
                <a:lnTo>
                  <a:pt x="22925" y="1408825"/>
                </a:lnTo>
                <a:lnTo>
                  <a:pt x="49180" y="1443529"/>
                </a:lnTo>
                <a:lnTo>
                  <a:pt x="83161" y="1470349"/>
                </a:lnTo>
                <a:lnTo>
                  <a:pt x="123266" y="1487644"/>
                </a:lnTo>
                <a:lnTo>
                  <a:pt x="167894" y="1493774"/>
                </a:lnTo>
                <a:lnTo>
                  <a:pt x="201735" y="1490291"/>
                </a:lnTo>
                <a:lnTo>
                  <a:pt x="233267" y="1480296"/>
                </a:lnTo>
                <a:lnTo>
                  <a:pt x="261798" y="1464466"/>
                </a:lnTo>
                <a:lnTo>
                  <a:pt x="286639" y="1443481"/>
                </a:lnTo>
                <a:lnTo>
                  <a:pt x="301370" y="1421384"/>
                </a:lnTo>
                <a:lnTo>
                  <a:pt x="2090166" y="1421384"/>
                </a:lnTo>
                <a:lnTo>
                  <a:pt x="2090166" y="1413128"/>
                </a:lnTo>
                <a:lnTo>
                  <a:pt x="2546254" y="1413128"/>
                </a:lnTo>
                <a:lnTo>
                  <a:pt x="2555682" y="1400659"/>
                </a:lnTo>
                <a:lnTo>
                  <a:pt x="2572609" y="1359674"/>
                </a:lnTo>
                <a:lnTo>
                  <a:pt x="2578608" y="1314068"/>
                </a:lnTo>
                <a:lnTo>
                  <a:pt x="2572609" y="1268516"/>
                </a:lnTo>
                <a:lnTo>
                  <a:pt x="2555682" y="1227567"/>
                </a:lnTo>
                <a:lnTo>
                  <a:pt x="2552426" y="1223264"/>
                </a:lnTo>
                <a:lnTo>
                  <a:pt x="301370" y="1223264"/>
                </a:lnTo>
                <a:lnTo>
                  <a:pt x="286639" y="1201039"/>
                </a:lnTo>
                <a:lnTo>
                  <a:pt x="261798" y="1180054"/>
                </a:lnTo>
                <a:lnTo>
                  <a:pt x="233267" y="1164224"/>
                </a:lnTo>
                <a:lnTo>
                  <a:pt x="201735" y="1154229"/>
                </a:lnTo>
                <a:lnTo>
                  <a:pt x="167894" y="1150747"/>
                </a:lnTo>
                <a:close/>
              </a:path>
              <a:path w="2578735" h="2132329">
                <a:moveTo>
                  <a:pt x="2546254" y="1413128"/>
                </a:moveTo>
                <a:lnTo>
                  <a:pt x="2277236" y="1413128"/>
                </a:lnTo>
                <a:lnTo>
                  <a:pt x="2291969" y="1435353"/>
                </a:lnTo>
                <a:lnTo>
                  <a:pt x="2316809" y="1456338"/>
                </a:lnTo>
                <a:lnTo>
                  <a:pt x="2345340" y="1472168"/>
                </a:lnTo>
                <a:lnTo>
                  <a:pt x="2376872" y="1482163"/>
                </a:lnTo>
                <a:lnTo>
                  <a:pt x="2410714" y="1485646"/>
                </a:lnTo>
                <a:lnTo>
                  <a:pt x="2455341" y="1479515"/>
                </a:lnTo>
                <a:lnTo>
                  <a:pt x="2495446" y="1462216"/>
                </a:lnTo>
                <a:lnTo>
                  <a:pt x="2529451" y="1435353"/>
                </a:lnTo>
                <a:lnTo>
                  <a:pt x="2546254" y="1413128"/>
                </a:lnTo>
                <a:close/>
              </a:path>
              <a:path w="2578735" h="2132329">
                <a:moveTo>
                  <a:pt x="2090166" y="496188"/>
                </a:moveTo>
                <a:lnTo>
                  <a:pt x="488442" y="496188"/>
                </a:lnTo>
                <a:lnTo>
                  <a:pt x="488442" y="1223264"/>
                </a:lnTo>
                <a:lnTo>
                  <a:pt x="2552426" y="1223264"/>
                </a:lnTo>
                <a:lnTo>
                  <a:pt x="2546181" y="1215009"/>
                </a:lnTo>
                <a:lnTo>
                  <a:pt x="2090166" y="1215009"/>
                </a:lnTo>
                <a:lnTo>
                  <a:pt x="2090166" y="496188"/>
                </a:lnTo>
                <a:close/>
              </a:path>
              <a:path w="2578735" h="2132329">
                <a:moveTo>
                  <a:pt x="2410714" y="1142618"/>
                </a:moveTo>
                <a:lnTo>
                  <a:pt x="2345340" y="1156096"/>
                </a:lnTo>
                <a:lnTo>
                  <a:pt x="2291969" y="1192911"/>
                </a:lnTo>
                <a:lnTo>
                  <a:pt x="2277236" y="1215009"/>
                </a:lnTo>
                <a:lnTo>
                  <a:pt x="2546181" y="1215009"/>
                </a:lnTo>
                <a:lnTo>
                  <a:pt x="2529427" y="1192863"/>
                </a:lnTo>
                <a:lnTo>
                  <a:pt x="2495446" y="1166043"/>
                </a:lnTo>
                <a:lnTo>
                  <a:pt x="2455341" y="1148748"/>
                </a:lnTo>
                <a:lnTo>
                  <a:pt x="2410714" y="1142618"/>
                </a:lnTo>
                <a:close/>
              </a:path>
              <a:path w="2578735" h="2132329">
                <a:moveTo>
                  <a:pt x="1289304" y="0"/>
                </a:moveTo>
                <a:lnTo>
                  <a:pt x="1244676" y="6129"/>
                </a:lnTo>
                <a:lnTo>
                  <a:pt x="1204571" y="23424"/>
                </a:lnTo>
                <a:lnTo>
                  <a:pt x="1170590" y="50244"/>
                </a:lnTo>
                <a:lnTo>
                  <a:pt x="1144335" y="84948"/>
                </a:lnTo>
                <a:lnTo>
                  <a:pt x="1127408" y="125897"/>
                </a:lnTo>
                <a:lnTo>
                  <a:pt x="1121409" y="171450"/>
                </a:lnTo>
                <a:lnTo>
                  <a:pt x="1124821" y="206027"/>
                </a:lnTo>
                <a:lnTo>
                  <a:pt x="1134602" y="238236"/>
                </a:lnTo>
                <a:lnTo>
                  <a:pt x="1150074" y="267372"/>
                </a:lnTo>
                <a:lnTo>
                  <a:pt x="1170558" y="292735"/>
                </a:lnTo>
                <a:lnTo>
                  <a:pt x="1192276" y="307721"/>
                </a:lnTo>
                <a:lnTo>
                  <a:pt x="1192276" y="496188"/>
                </a:lnTo>
                <a:lnTo>
                  <a:pt x="1386332" y="496188"/>
                </a:lnTo>
                <a:lnTo>
                  <a:pt x="1386332" y="307721"/>
                </a:lnTo>
                <a:lnTo>
                  <a:pt x="1408048" y="292735"/>
                </a:lnTo>
                <a:lnTo>
                  <a:pt x="1428533" y="267372"/>
                </a:lnTo>
                <a:lnTo>
                  <a:pt x="1444005" y="238236"/>
                </a:lnTo>
                <a:lnTo>
                  <a:pt x="1453786" y="206027"/>
                </a:lnTo>
                <a:lnTo>
                  <a:pt x="1457197" y="171450"/>
                </a:lnTo>
                <a:lnTo>
                  <a:pt x="1451199" y="125897"/>
                </a:lnTo>
                <a:lnTo>
                  <a:pt x="1434272" y="84948"/>
                </a:lnTo>
                <a:lnTo>
                  <a:pt x="1408017" y="50244"/>
                </a:lnTo>
                <a:lnTo>
                  <a:pt x="1374036" y="23424"/>
                </a:lnTo>
                <a:lnTo>
                  <a:pt x="1333931" y="6129"/>
                </a:lnTo>
                <a:lnTo>
                  <a:pt x="1289304" y="0"/>
                </a:lnTo>
                <a:close/>
              </a:path>
            </a:pathLst>
          </a:custGeom>
          <a:solidFill>
            <a:srgbClr val="7EB44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E4B19EC6-86FE-5B46-8A53-D4A61AFA66E1}"/>
              </a:ext>
            </a:extLst>
          </p:cNvPr>
          <p:cNvSpPr/>
          <p:nvPr/>
        </p:nvSpPr>
        <p:spPr>
          <a:xfrm>
            <a:off x="2973985" y="2876057"/>
            <a:ext cx="1934051" cy="1599248"/>
          </a:xfrm>
          <a:custGeom>
            <a:avLst/>
            <a:gdLst/>
            <a:ahLst/>
            <a:cxnLst/>
            <a:rect l="l" t="t" r="r" b="b"/>
            <a:pathLst>
              <a:path w="2578735" h="2132329">
                <a:moveTo>
                  <a:pt x="1289304" y="0"/>
                </a:moveTo>
                <a:lnTo>
                  <a:pt x="1333931" y="6129"/>
                </a:lnTo>
                <a:lnTo>
                  <a:pt x="1374036" y="23424"/>
                </a:lnTo>
                <a:lnTo>
                  <a:pt x="1408017" y="50244"/>
                </a:lnTo>
                <a:lnTo>
                  <a:pt x="1434272" y="84948"/>
                </a:lnTo>
                <a:lnTo>
                  <a:pt x="1451199" y="125897"/>
                </a:lnTo>
                <a:lnTo>
                  <a:pt x="1457197" y="171450"/>
                </a:lnTo>
                <a:lnTo>
                  <a:pt x="1453786" y="206027"/>
                </a:lnTo>
                <a:lnTo>
                  <a:pt x="1444005" y="238236"/>
                </a:lnTo>
                <a:lnTo>
                  <a:pt x="1428533" y="267372"/>
                </a:lnTo>
                <a:lnTo>
                  <a:pt x="1408048" y="292735"/>
                </a:lnTo>
                <a:lnTo>
                  <a:pt x="1386332" y="307721"/>
                </a:lnTo>
                <a:lnTo>
                  <a:pt x="1386332" y="496188"/>
                </a:lnTo>
                <a:lnTo>
                  <a:pt x="2090166" y="496188"/>
                </a:lnTo>
                <a:lnTo>
                  <a:pt x="2090166" y="1215009"/>
                </a:lnTo>
                <a:lnTo>
                  <a:pt x="2277236" y="1215009"/>
                </a:lnTo>
                <a:lnTo>
                  <a:pt x="2316809" y="1171926"/>
                </a:lnTo>
                <a:lnTo>
                  <a:pt x="2376872" y="1146101"/>
                </a:lnTo>
                <a:lnTo>
                  <a:pt x="2410714" y="1142618"/>
                </a:lnTo>
                <a:lnTo>
                  <a:pt x="2455341" y="1148748"/>
                </a:lnTo>
                <a:lnTo>
                  <a:pt x="2495446" y="1166043"/>
                </a:lnTo>
                <a:lnTo>
                  <a:pt x="2529427" y="1192863"/>
                </a:lnTo>
                <a:lnTo>
                  <a:pt x="2555682" y="1227567"/>
                </a:lnTo>
                <a:lnTo>
                  <a:pt x="2572609" y="1268516"/>
                </a:lnTo>
                <a:lnTo>
                  <a:pt x="2578608" y="1314068"/>
                </a:lnTo>
                <a:lnTo>
                  <a:pt x="2572609" y="1359674"/>
                </a:lnTo>
                <a:lnTo>
                  <a:pt x="2555682" y="1400659"/>
                </a:lnTo>
                <a:lnTo>
                  <a:pt x="2529427" y="1435385"/>
                </a:lnTo>
                <a:lnTo>
                  <a:pt x="2495446" y="1462216"/>
                </a:lnTo>
                <a:lnTo>
                  <a:pt x="2455341" y="1479515"/>
                </a:lnTo>
                <a:lnTo>
                  <a:pt x="2410714" y="1485646"/>
                </a:lnTo>
                <a:lnTo>
                  <a:pt x="2376872" y="1482163"/>
                </a:lnTo>
                <a:lnTo>
                  <a:pt x="2345340" y="1472168"/>
                </a:lnTo>
                <a:lnTo>
                  <a:pt x="2316809" y="1456338"/>
                </a:lnTo>
                <a:lnTo>
                  <a:pt x="2291969" y="1435353"/>
                </a:lnTo>
                <a:lnTo>
                  <a:pt x="2277236" y="1413128"/>
                </a:lnTo>
                <a:lnTo>
                  <a:pt x="2090166" y="1413128"/>
                </a:lnTo>
                <a:lnTo>
                  <a:pt x="2090166" y="2132076"/>
                </a:lnTo>
                <a:lnTo>
                  <a:pt x="488442" y="2132076"/>
                </a:lnTo>
                <a:lnTo>
                  <a:pt x="488442" y="1421384"/>
                </a:lnTo>
                <a:lnTo>
                  <a:pt x="301370" y="1421384"/>
                </a:lnTo>
                <a:lnTo>
                  <a:pt x="261798" y="1464466"/>
                </a:lnTo>
                <a:lnTo>
                  <a:pt x="201735" y="1490291"/>
                </a:lnTo>
                <a:lnTo>
                  <a:pt x="167894" y="1493774"/>
                </a:lnTo>
                <a:lnTo>
                  <a:pt x="123266" y="1487644"/>
                </a:lnTo>
                <a:lnTo>
                  <a:pt x="83161" y="1470349"/>
                </a:lnTo>
                <a:lnTo>
                  <a:pt x="49180" y="1443529"/>
                </a:lnTo>
                <a:lnTo>
                  <a:pt x="22925" y="1408825"/>
                </a:lnTo>
                <a:lnTo>
                  <a:pt x="5998" y="1367876"/>
                </a:lnTo>
                <a:lnTo>
                  <a:pt x="0" y="1322324"/>
                </a:lnTo>
                <a:lnTo>
                  <a:pt x="5998" y="1276718"/>
                </a:lnTo>
                <a:lnTo>
                  <a:pt x="22925" y="1235733"/>
                </a:lnTo>
                <a:lnTo>
                  <a:pt x="49180" y="1201007"/>
                </a:lnTo>
                <a:lnTo>
                  <a:pt x="83161" y="1174176"/>
                </a:lnTo>
                <a:lnTo>
                  <a:pt x="123266" y="1156877"/>
                </a:lnTo>
                <a:lnTo>
                  <a:pt x="167894" y="1150747"/>
                </a:lnTo>
                <a:lnTo>
                  <a:pt x="201735" y="1154229"/>
                </a:lnTo>
                <a:lnTo>
                  <a:pt x="233267" y="1164224"/>
                </a:lnTo>
                <a:lnTo>
                  <a:pt x="261798" y="1180054"/>
                </a:lnTo>
                <a:lnTo>
                  <a:pt x="286639" y="1201039"/>
                </a:lnTo>
                <a:lnTo>
                  <a:pt x="301370" y="1223264"/>
                </a:lnTo>
                <a:lnTo>
                  <a:pt x="488442" y="1223264"/>
                </a:lnTo>
                <a:lnTo>
                  <a:pt x="488442" y="496188"/>
                </a:lnTo>
                <a:lnTo>
                  <a:pt x="1192276" y="496188"/>
                </a:lnTo>
                <a:lnTo>
                  <a:pt x="1192276" y="307721"/>
                </a:lnTo>
                <a:lnTo>
                  <a:pt x="1150074" y="267372"/>
                </a:lnTo>
                <a:lnTo>
                  <a:pt x="1124821" y="206027"/>
                </a:lnTo>
                <a:lnTo>
                  <a:pt x="1121409" y="171450"/>
                </a:lnTo>
                <a:lnTo>
                  <a:pt x="1127408" y="125897"/>
                </a:lnTo>
                <a:lnTo>
                  <a:pt x="1144335" y="84948"/>
                </a:lnTo>
                <a:lnTo>
                  <a:pt x="1170590" y="50244"/>
                </a:lnTo>
                <a:lnTo>
                  <a:pt x="1204571" y="23424"/>
                </a:lnTo>
                <a:lnTo>
                  <a:pt x="1244676" y="6129"/>
                </a:lnTo>
                <a:lnTo>
                  <a:pt x="1289304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object 13">
            <a:extLst>
              <a:ext uri="{FF2B5EF4-FFF2-40B4-BE49-F238E27FC236}">
                <a16:creationId xmlns:a16="http://schemas.microsoft.com/office/drawing/2014/main" id="{77C00D5A-B06E-8E4C-8A3A-FAAFB4156701}"/>
              </a:ext>
            </a:extLst>
          </p:cNvPr>
          <p:cNvSpPr/>
          <p:nvPr/>
        </p:nvSpPr>
        <p:spPr>
          <a:xfrm>
            <a:off x="2253182" y="3722667"/>
            <a:ext cx="1003935" cy="438150"/>
          </a:xfrm>
          <a:custGeom>
            <a:avLst/>
            <a:gdLst/>
            <a:ahLst/>
            <a:cxnLst/>
            <a:rect l="l" t="t" r="r" b="b"/>
            <a:pathLst>
              <a:path w="1338579" h="584200">
                <a:moveTo>
                  <a:pt x="0" y="583691"/>
                </a:moveTo>
                <a:lnTo>
                  <a:pt x="1338072" y="583691"/>
                </a:lnTo>
                <a:lnTo>
                  <a:pt x="1338072" y="0"/>
                </a:lnTo>
                <a:lnTo>
                  <a:pt x="0" y="0"/>
                </a:lnTo>
                <a:lnTo>
                  <a:pt x="0" y="583691"/>
                </a:lnTo>
                <a:close/>
              </a:path>
            </a:pathLst>
          </a:custGeom>
          <a:solidFill>
            <a:srgbClr val="83D2F0"/>
          </a:solidFill>
        </p:spPr>
        <p:txBody>
          <a:bodyPr wrap="square" lIns="0" tIns="0" rIns="0" bIns="0" rtlCol="0"/>
          <a:lstStyle/>
          <a:p>
            <a:pPr marL="9525" marR="3810" indent="-476" algn="ctr"/>
            <a:r>
              <a:rPr lang="cs-CZ" sz="1200" b="1" spc="-4" dirty="0">
                <a:solidFill>
                  <a:srgbClr val="FFFFFF"/>
                </a:solidFill>
                <a:latin typeface="Calibri"/>
                <a:cs typeface="Calibri"/>
              </a:rPr>
              <a:t>H2 a výzkum, vývoj a vzdělávání</a:t>
            </a:r>
            <a:endParaRPr sz="1200" b="1" spc="-4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id="{0C5CADC9-EBE6-9C49-96A1-C4799CB7E834}"/>
              </a:ext>
            </a:extLst>
          </p:cNvPr>
          <p:cNvSpPr txBox="1"/>
          <p:nvPr/>
        </p:nvSpPr>
        <p:spPr>
          <a:xfrm>
            <a:off x="3575774" y="3699141"/>
            <a:ext cx="784383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indent="-476" algn="ctr"/>
            <a:r>
              <a:rPr lang="cs-CZ" sz="1200" b="1" spc="-4" dirty="0" smtClean="0">
                <a:solidFill>
                  <a:srgbClr val="FFFFFF"/>
                </a:solidFill>
                <a:latin typeface="Calibri"/>
                <a:cs typeface="Calibri"/>
              </a:rPr>
              <a:t>H2 v mobilitě a budovách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DED7CDC0-CB10-1A40-A719-130E001C22FE}"/>
              </a:ext>
            </a:extLst>
          </p:cNvPr>
          <p:cNvSpPr txBox="1"/>
          <p:nvPr/>
        </p:nvSpPr>
        <p:spPr>
          <a:xfrm>
            <a:off x="977274" y="2537080"/>
            <a:ext cx="991553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484" marR="3810" indent="-51435"/>
            <a:r>
              <a:rPr lang="cs-CZ" sz="1200" b="1" spc="-8" dirty="0" smtClean="0">
                <a:solidFill>
                  <a:srgbClr val="FFFFFF"/>
                </a:solidFill>
                <a:latin typeface="Calibri"/>
                <a:cs typeface="Calibri"/>
              </a:rPr>
              <a:t>Výroba H2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1" name="object 17">
            <a:extLst>
              <a:ext uri="{FF2B5EF4-FFF2-40B4-BE49-F238E27FC236}">
                <a16:creationId xmlns:a16="http://schemas.microsoft.com/office/drawing/2014/main" id="{59CC1C98-2E28-4140-A48D-52C27DA28BE1}"/>
              </a:ext>
            </a:extLst>
          </p:cNvPr>
          <p:cNvSpPr/>
          <p:nvPr/>
        </p:nvSpPr>
        <p:spPr>
          <a:xfrm>
            <a:off x="2165885" y="2268677"/>
            <a:ext cx="1025366" cy="622935"/>
          </a:xfrm>
          <a:custGeom>
            <a:avLst/>
            <a:gdLst/>
            <a:ahLst/>
            <a:cxnLst/>
            <a:rect l="l" t="t" r="r" b="b"/>
            <a:pathLst>
              <a:path w="1367154" h="830580">
                <a:moveTo>
                  <a:pt x="0" y="830580"/>
                </a:moveTo>
                <a:lnTo>
                  <a:pt x="1367027" y="830580"/>
                </a:lnTo>
                <a:lnTo>
                  <a:pt x="1367027" y="0"/>
                </a:lnTo>
                <a:lnTo>
                  <a:pt x="0" y="0"/>
                </a:lnTo>
                <a:lnTo>
                  <a:pt x="0" y="830580"/>
                </a:lnTo>
                <a:close/>
              </a:path>
            </a:pathLst>
          </a:custGeom>
          <a:solidFill>
            <a:srgbClr val="5A8F3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object 18">
            <a:extLst>
              <a:ext uri="{FF2B5EF4-FFF2-40B4-BE49-F238E27FC236}">
                <a16:creationId xmlns:a16="http://schemas.microsoft.com/office/drawing/2014/main" id="{B1F8B5E0-03A9-BE4B-BDE1-939611B57918}"/>
              </a:ext>
            </a:extLst>
          </p:cNvPr>
          <p:cNvSpPr txBox="1"/>
          <p:nvPr/>
        </p:nvSpPr>
        <p:spPr>
          <a:xfrm>
            <a:off x="2249322" y="2449162"/>
            <a:ext cx="899636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3" algn="ctr"/>
            <a:r>
              <a:rPr lang="cs-CZ" sz="1200" b="1" spc="-4" dirty="0" smtClean="0">
                <a:solidFill>
                  <a:srgbClr val="FFFFFF"/>
                </a:solidFill>
                <a:latin typeface="Calibri"/>
                <a:cs typeface="Calibri"/>
              </a:rPr>
              <a:t>Energetika a H2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3" name="object 19">
            <a:extLst>
              <a:ext uri="{FF2B5EF4-FFF2-40B4-BE49-F238E27FC236}">
                <a16:creationId xmlns:a16="http://schemas.microsoft.com/office/drawing/2014/main" id="{08711F57-9950-8148-BAED-53959516F677}"/>
              </a:ext>
            </a:extLst>
          </p:cNvPr>
          <p:cNvSpPr/>
          <p:nvPr/>
        </p:nvSpPr>
        <p:spPr>
          <a:xfrm>
            <a:off x="3358033" y="2357831"/>
            <a:ext cx="1144429" cy="439103"/>
          </a:xfrm>
          <a:custGeom>
            <a:avLst/>
            <a:gdLst/>
            <a:ahLst/>
            <a:cxnLst/>
            <a:rect l="l" t="t" r="r" b="b"/>
            <a:pathLst>
              <a:path w="1525904" h="585469">
                <a:moveTo>
                  <a:pt x="0" y="585215"/>
                </a:moveTo>
                <a:lnTo>
                  <a:pt x="1525524" y="585215"/>
                </a:lnTo>
                <a:lnTo>
                  <a:pt x="1525524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solidFill>
            <a:srgbClr val="12B6E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object 20">
            <a:extLst>
              <a:ext uri="{FF2B5EF4-FFF2-40B4-BE49-F238E27FC236}">
                <a16:creationId xmlns:a16="http://schemas.microsoft.com/office/drawing/2014/main" id="{34AF10C8-2031-A84D-AB94-FD146577044F}"/>
              </a:ext>
            </a:extLst>
          </p:cNvPr>
          <p:cNvSpPr txBox="1"/>
          <p:nvPr/>
        </p:nvSpPr>
        <p:spPr>
          <a:xfrm>
            <a:off x="3503076" y="2475115"/>
            <a:ext cx="97869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778" marR="3810" indent="-115729"/>
            <a:r>
              <a:rPr lang="cs-CZ" sz="1200" b="1" spc="-4" dirty="0" smtClean="0">
                <a:solidFill>
                  <a:srgbClr val="FFFFFF"/>
                </a:solidFill>
                <a:latin typeface="Calibri"/>
                <a:cs typeface="Calibri"/>
              </a:rPr>
              <a:t>H2 a průmysl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5" name="object 30">
            <a:extLst>
              <a:ext uri="{FF2B5EF4-FFF2-40B4-BE49-F238E27FC236}">
                <a16:creationId xmlns:a16="http://schemas.microsoft.com/office/drawing/2014/main" id="{FC881423-D913-FF4E-A962-FF4479628F84}"/>
              </a:ext>
            </a:extLst>
          </p:cNvPr>
          <p:cNvSpPr/>
          <p:nvPr/>
        </p:nvSpPr>
        <p:spPr>
          <a:xfrm>
            <a:off x="1100608" y="3788867"/>
            <a:ext cx="887254" cy="439103"/>
          </a:xfrm>
          <a:custGeom>
            <a:avLst/>
            <a:gdLst/>
            <a:ahLst/>
            <a:cxnLst/>
            <a:rect l="l" t="t" r="r" b="b"/>
            <a:pathLst>
              <a:path w="1183005" h="585470">
                <a:moveTo>
                  <a:pt x="0" y="585216"/>
                </a:moveTo>
                <a:lnTo>
                  <a:pt x="1182624" y="585216"/>
                </a:lnTo>
                <a:lnTo>
                  <a:pt x="118262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A2D068"/>
          </a:solidFill>
        </p:spPr>
        <p:txBody>
          <a:bodyPr wrap="square" lIns="0" tIns="0" rIns="0" bIns="0" rtlCol="0"/>
          <a:lstStyle/>
          <a:p>
            <a:pPr marL="60484" marR="3810" indent="-51435"/>
            <a:r>
              <a:rPr lang="cs-CZ" sz="1200" b="1" spc="-8" dirty="0">
                <a:solidFill>
                  <a:srgbClr val="FFFFFF"/>
                </a:solidFill>
                <a:latin typeface="Calibri"/>
                <a:cs typeface="Calibri"/>
              </a:rPr>
              <a:t>Distribuce H2</a:t>
            </a:r>
            <a:endParaRPr sz="1200" b="1" spc="-8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6" name="object 21">
            <a:extLst>
              <a:ext uri="{FF2B5EF4-FFF2-40B4-BE49-F238E27FC236}">
                <a16:creationId xmlns:a16="http://schemas.microsoft.com/office/drawing/2014/main" id="{D27CDB7F-24AF-794E-9E18-E0388758B2F4}"/>
              </a:ext>
            </a:extLst>
          </p:cNvPr>
          <p:cNvSpPr/>
          <p:nvPr/>
        </p:nvSpPr>
        <p:spPr>
          <a:xfrm>
            <a:off x="6561317" y="2390999"/>
            <a:ext cx="2631186" cy="14607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7" name="object 38">
            <a:extLst>
              <a:ext uri="{FF2B5EF4-FFF2-40B4-BE49-F238E27FC236}">
                <a16:creationId xmlns:a16="http://schemas.microsoft.com/office/drawing/2014/main" id="{FBC3660C-7AD8-9248-8278-0EC29DEE4444}"/>
              </a:ext>
            </a:extLst>
          </p:cNvPr>
          <p:cNvSpPr txBox="1"/>
          <p:nvPr/>
        </p:nvSpPr>
        <p:spPr>
          <a:xfrm>
            <a:off x="6672222" y="1726296"/>
            <a:ext cx="2439243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algn="ctr"/>
            <a:r>
              <a:rPr lang="cs-CZ" sz="1350" b="1" dirty="0">
                <a:latin typeface="Calibri"/>
                <a:cs typeface="Calibri"/>
              </a:rPr>
              <a:t>Vedení ÚK - </a:t>
            </a:r>
            <a:r>
              <a:rPr lang="cs-CZ" sz="1350" dirty="0">
                <a:latin typeface="Calibri"/>
                <a:cs typeface="Calibri"/>
              </a:rPr>
              <a:t>sledování postupu na vrcholové úrovni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28" name="object 38">
            <a:extLst>
              <a:ext uri="{FF2B5EF4-FFF2-40B4-BE49-F238E27FC236}">
                <a16:creationId xmlns:a16="http://schemas.microsoft.com/office/drawing/2014/main" id="{9F9F35C5-76F9-654F-B6F4-303B0513100D}"/>
              </a:ext>
            </a:extLst>
          </p:cNvPr>
          <p:cNvSpPr txBox="1"/>
          <p:nvPr/>
        </p:nvSpPr>
        <p:spPr>
          <a:xfrm>
            <a:off x="1003300" y="1419225"/>
            <a:ext cx="3672408" cy="6232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algn="ctr"/>
            <a:r>
              <a:rPr lang="cs-CZ" sz="1350" b="1" dirty="0" smtClean="0">
                <a:latin typeface="Calibri"/>
                <a:cs typeface="Calibri"/>
              </a:rPr>
              <a:t>Regionální odborná debata v rámci „kulatých stolů“</a:t>
            </a:r>
          </a:p>
          <a:p>
            <a:pPr marL="9525" algn="ctr"/>
            <a:r>
              <a:rPr lang="cs-CZ" sz="1350" b="1" dirty="0" smtClean="0">
                <a:latin typeface="Calibri"/>
                <a:cs typeface="Calibri"/>
              </a:rPr>
              <a:t>ICUK </a:t>
            </a:r>
            <a:r>
              <a:rPr lang="cs-CZ" sz="1350" b="1" dirty="0">
                <a:latin typeface="Calibri"/>
                <a:cs typeface="Calibri"/>
              </a:rPr>
              <a:t>– </a:t>
            </a:r>
            <a:r>
              <a:rPr lang="cs-CZ" sz="1350" dirty="0">
                <a:latin typeface="Calibri"/>
                <a:cs typeface="Calibri"/>
              </a:rPr>
              <a:t>koordinace a podpora za kraj</a:t>
            </a:r>
          </a:p>
          <a:p>
            <a:pPr marL="9525" algn="ctr"/>
            <a:r>
              <a:rPr lang="cs-CZ" sz="1350" b="1" dirty="0">
                <a:latin typeface="Calibri"/>
                <a:cs typeface="Calibri"/>
              </a:rPr>
              <a:t>KHK ÚK – </a:t>
            </a:r>
            <a:r>
              <a:rPr lang="cs-CZ" sz="1350" dirty="0">
                <a:latin typeface="Calibri"/>
                <a:cs typeface="Calibri"/>
              </a:rPr>
              <a:t>odborný garant 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29" name="object 22">
            <a:extLst>
              <a:ext uri="{FF2B5EF4-FFF2-40B4-BE49-F238E27FC236}">
                <a16:creationId xmlns:a16="http://schemas.microsoft.com/office/drawing/2014/main" id="{75462CFB-265B-8E40-8DAE-00CF2F2BC767}"/>
              </a:ext>
            </a:extLst>
          </p:cNvPr>
          <p:cNvSpPr/>
          <p:nvPr/>
        </p:nvSpPr>
        <p:spPr>
          <a:xfrm>
            <a:off x="4774277" y="5082685"/>
            <a:ext cx="2931795" cy="1102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6D79D6E6-7A69-CB4E-B5ED-CBD0C866C5C5}"/>
              </a:ext>
            </a:extLst>
          </p:cNvPr>
          <p:cNvSpPr txBox="1"/>
          <p:nvPr/>
        </p:nvSpPr>
        <p:spPr>
          <a:xfrm>
            <a:off x="2973984" y="4723121"/>
            <a:ext cx="631179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b="1" dirty="0" smtClean="0"/>
              <a:t>Vodíková platforma ÚK (HSR-ÚK) </a:t>
            </a:r>
            <a:r>
              <a:rPr lang="cs-CZ" sz="1350" dirty="0" smtClean="0"/>
              <a:t>– koordinace a přenos informací z členské základny</a:t>
            </a:r>
            <a:endParaRPr lang="cs-CZ" sz="1350" dirty="0"/>
          </a:p>
        </p:txBody>
      </p:sp>
      <p:sp>
        <p:nvSpPr>
          <p:cNvPr id="31" name="object 23">
            <a:extLst>
              <a:ext uri="{FF2B5EF4-FFF2-40B4-BE49-F238E27FC236}">
                <a16:creationId xmlns:a16="http://schemas.microsoft.com/office/drawing/2014/main" id="{A48F8662-0CB6-134D-86E3-1E2A7102B701}"/>
              </a:ext>
            </a:extLst>
          </p:cNvPr>
          <p:cNvSpPr/>
          <p:nvPr/>
        </p:nvSpPr>
        <p:spPr>
          <a:xfrm>
            <a:off x="4599032" y="4191199"/>
            <a:ext cx="561023" cy="475298"/>
          </a:xfrm>
          <a:custGeom>
            <a:avLst/>
            <a:gdLst/>
            <a:ahLst/>
            <a:cxnLst/>
            <a:rect l="l" t="t" r="r" b="b"/>
            <a:pathLst>
              <a:path w="748029" h="633729">
                <a:moveTo>
                  <a:pt x="574187" y="303783"/>
                </a:moveTo>
                <a:lnTo>
                  <a:pt x="135127" y="303783"/>
                </a:lnTo>
                <a:lnTo>
                  <a:pt x="477647" y="532002"/>
                </a:lnTo>
                <a:lnTo>
                  <a:pt x="410083" y="633221"/>
                </a:lnTo>
                <a:lnTo>
                  <a:pt x="747649" y="565531"/>
                </a:lnTo>
                <a:lnTo>
                  <a:pt x="700262" y="329310"/>
                </a:lnTo>
                <a:lnTo>
                  <a:pt x="612521" y="329310"/>
                </a:lnTo>
                <a:lnTo>
                  <a:pt x="574187" y="303783"/>
                </a:lnTo>
                <a:close/>
              </a:path>
              <a:path w="748029" h="633729">
                <a:moveTo>
                  <a:pt x="337438" y="0"/>
                </a:moveTo>
                <a:lnTo>
                  <a:pt x="0" y="67563"/>
                </a:lnTo>
                <a:lnTo>
                  <a:pt x="67563" y="405129"/>
                </a:lnTo>
                <a:lnTo>
                  <a:pt x="135127" y="303783"/>
                </a:lnTo>
                <a:lnTo>
                  <a:pt x="574187" y="303783"/>
                </a:lnTo>
                <a:lnTo>
                  <a:pt x="270001" y="101218"/>
                </a:lnTo>
                <a:lnTo>
                  <a:pt x="337438" y="0"/>
                </a:lnTo>
                <a:close/>
              </a:path>
              <a:path w="748029" h="633729">
                <a:moveTo>
                  <a:pt x="679958" y="228091"/>
                </a:moveTo>
                <a:lnTo>
                  <a:pt x="612521" y="329310"/>
                </a:lnTo>
                <a:lnTo>
                  <a:pt x="700262" y="329310"/>
                </a:lnTo>
                <a:lnTo>
                  <a:pt x="679958" y="228091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2" name="object 27">
            <a:extLst>
              <a:ext uri="{FF2B5EF4-FFF2-40B4-BE49-F238E27FC236}">
                <a16:creationId xmlns:a16="http://schemas.microsoft.com/office/drawing/2014/main" id="{926E6EE8-8787-4346-9976-BE6B5CC5165E}"/>
              </a:ext>
            </a:extLst>
          </p:cNvPr>
          <p:cNvSpPr/>
          <p:nvPr/>
        </p:nvSpPr>
        <p:spPr>
          <a:xfrm>
            <a:off x="6816239" y="4191199"/>
            <a:ext cx="500539" cy="478155"/>
          </a:xfrm>
          <a:custGeom>
            <a:avLst/>
            <a:gdLst/>
            <a:ahLst/>
            <a:cxnLst/>
            <a:rect l="l" t="t" r="r" b="b"/>
            <a:pathLst>
              <a:path w="667384" h="637539">
                <a:moveTo>
                  <a:pt x="17525" y="275717"/>
                </a:moveTo>
                <a:lnTo>
                  <a:pt x="0" y="619506"/>
                </a:lnTo>
                <a:lnTo>
                  <a:pt x="343788" y="637032"/>
                </a:lnTo>
                <a:lnTo>
                  <a:pt x="262254" y="546735"/>
                </a:lnTo>
                <a:lnTo>
                  <a:pt x="462454" y="366013"/>
                </a:lnTo>
                <a:lnTo>
                  <a:pt x="99186" y="366013"/>
                </a:lnTo>
                <a:lnTo>
                  <a:pt x="17525" y="275717"/>
                </a:lnTo>
                <a:close/>
              </a:path>
              <a:path w="667384" h="637539">
                <a:moveTo>
                  <a:pt x="323087" y="0"/>
                </a:moveTo>
                <a:lnTo>
                  <a:pt x="404622" y="90297"/>
                </a:lnTo>
                <a:lnTo>
                  <a:pt x="99186" y="366013"/>
                </a:lnTo>
                <a:lnTo>
                  <a:pt x="462454" y="366013"/>
                </a:lnTo>
                <a:lnTo>
                  <a:pt x="567689" y="271018"/>
                </a:lnTo>
                <a:lnTo>
                  <a:pt x="653860" y="271018"/>
                </a:lnTo>
                <a:lnTo>
                  <a:pt x="666876" y="17525"/>
                </a:lnTo>
                <a:lnTo>
                  <a:pt x="323087" y="0"/>
                </a:lnTo>
                <a:close/>
              </a:path>
              <a:path w="667384" h="637539">
                <a:moveTo>
                  <a:pt x="653860" y="271018"/>
                </a:moveTo>
                <a:lnTo>
                  <a:pt x="567689" y="271018"/>
                </a:lnTo>
                <a:lnTo>
                  <a:pt x="649224" y="361314"/>
                </a:lnTo>
                <a:lnTo>
                  <a:pt x="653860" y="271018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3" name="object 25">
            <a:extLst>
              <a:ext uri="{FF2B5EF4-FFF2-40B4-BE49-F238E27FC236}">
                <a16:creationId xmlns:a16="http://schemas.microsoft.com/office/drawing/2014/main" id="{036DB2C0-1B87-9145-9464-896310CE5B8B}"/>
              </a:ext>
            </a:extLst>
          </p:cNvPr>
          <p:cNvSpPr/>
          <p:nvPr/>
        </p:nvSpPr>
        <p:spPr>
          <a:xfrm>
            <a:off x="5565805" y="2895055"/>
            <a:ext cx="674370" cy="365760"/>
          </a:xfrm>
          <a:custGeom>
            <a:avLst/>
            <a:gdLst/>
            <a:ahLst/>
            <a:cxnLst/>
            <a:rect l="l" t="t" r="r" b="b"/>
            <a:pathLst>
              <a:path w="899159" h="487680">
                <a:moveTo>
                  <a:pt x="243839" y="0"/>
                </a:moveTo>
                <a:lnTo>
                  <a:pt x="0" y="243840"/>
                </a:lnTo>
                <a:lnTo>
                  <a:pt x="243839" y="487680"/>
                </a:lnTo>
                <a:lnTo>
                  <a:pt x="243839" y="365760"/>
                </a:lnTo>
                <a:lnTo>
                  <a:pt x="777239" y="365760"/>
                </a:lnTo>
                <a:lnTo>
                  <a:pt x="899160" y="243840"/>
                </a:lnTo>
                <a:lnTo>
                  <a:pt x="777239" y="121920"/>
                </a:lnTo>
                <a:lnTo>
                  <a:pt x="243839" y="121920"/>
                </a:lnTo>
                <a:lnTo>
                  <a:pt x="243839" y="0"/>
                </a:lnTo>
                <a:close/>
              </a:path>
              <a:path w="899159" h="487680">
                <a:moveTo>
                  <a:pt x="777239" y="365760"/>
                </a:moveTo>
                <a:lnTo>
                  <a:pt x="655319" y="365760"/>
                </a:lnTo>
                <a:lnTo>
                  <a:pt x="655319" y="487680"/>
                </a:lnTo>
                <a:lnTo>
                  <a:pt x="777239" y="365760"/>
                </a:lnTo>
                <a:close/>
              </a:path>
              <a:path w="899159" h="487680">
                <a:moveTo>
                  <a:pt x="655319" y="0"/>
                </a:moveTo>
                <a:lnTo>
                  <a:pt x="655319" y="121920"/>
                </a:lnTo>
                <a:lnTo>
                  <a:pt x="777239" y="121920"/>
                </a:lnTo>
                <a:lnTo>
                  <a:pt x="655319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4" name="object 40">
            <a:extLst>
              <a:ext uri="{FF2B5EF4-FFF2-40B4-BE49-F238E27FC236}">
                <a16:creationId xmlns:a16="http://schemas.microsoft.com/office/drawing/2014/main" id="{8A1EF06E-2302-9442-B5D2-01612B8107B0}"/>
              </a:ext>
            </a:extLst>
          </p:cNvPr>
          <p:cNvSpPr/>
          <p:nvPr/>
        </p:nvSpPr>
        <p:spPr>
          <a:xfrm>
            <a:off x="5376079" y="3417383"/>
            <a:ext cx="1211580" cy="11338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44740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 dpi="0" rotWithShape="1">
            <a:blip r:embed="rId2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17500" y="276225"/>
            <a:ext cx="1117233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Ústecký kraj a podpora rozvoje vodíkové ekonomiky – budoucnost</a:t>
            </a:r>
            <a:endParaRPr lang="en-US" sz="2400" b="1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317500" y="733425"/>
            <a:ext cx="10115030" cy="6172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SzPct val="100000"/>
              <a:buFont typeface="Wingdings" panose="05000000000000000000" pitchFamily="2" charset="2"/>
              <a:buChar char="§"/>
            </a:pP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SzPct val="100000"/>
              <a:buFont typeface="Wingdings" panose="05000000000000000000" pitchFamily="2" charset="2"/>
              <a:buChar char="§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 další posun je nezbytné:</a:t>
            </a:r>
          </a:p>
          <a:p>
            <a:pPr lvl="1" algn="just">
              <a:buSzPct val="100000"/>
              <a:buFont typeface="Courier New" panose="02070309020205020404" pitchFamily="49" charset="0"/>
              <a:buChar char="o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definovat rozvojové cíle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regionu na úrovni vodíkové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ekonomiky,</a:t>
            </a:r>
          </a:p>
          <a:p>
            <a:pPr marL="457200" lvl="1" indent="0" algn="just">
              <a:buSzPct val="100000"/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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Vodíková strategie Ústeckého kraje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1" algn="just">
              <a:buSzPct val="100000"/>
              <a:buFont typeface="Courier New" panose="02070309020205020404" pitchFamily="49" charset="0"/>
              <a:buChar char="o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zajistit poradenské služby, informační servis a přístup k relevantním finančním zdrojům,</a:t>
            </a:r>
          </a:p>
          <a:p>
            <a:pPr lvl="1" algn="just">
              <a:buSzPct val="100000"/>
              <a:buFont typeface="Courier New" panose="02070309020205020404" pitchFamily="49" charset="0"/>
              <a:buChar char="o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podporovat rozvoj společných projektů – např. rozvoj tzv. vodíkového klastru,</a:t>
            </a:r>
          </a:p>
          <a:p>
            <a:pPr lvl="1" algn="just">
              <a:buSzPct val="100000"/>
              <a:buFont typeface="Courier New" panose="02070309020205020404" pitchFamily="49" charset="0"/>
              <a:buChar char="o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reprezentovat region na úrovni evropských platforem spjatých s problematikou vodíku, transformace a dekarbonizace, mj.:</a:t>
            </a:r>
          </a:p>
          <a:p>
            <a:pPr lvl="2" algn="just">
              <a:buSzPct val="100000"/>
              <a:buFont typeface="Courier New" panose="02070309020205020404" pitchFamily="49" charset="0"/>
              <a:buChar char="o"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Evropská vodíková aliance, </a:t>
            </a:r>
          </a:p>
          <a:p>
            <a:pPr lvl="2" algn="just">
              <a:buSzPct val="100000"/>
              <a:buFont typeface="Courier New" panose="02070309020205020404" pitchFamily="49" charset="0"/>
              <a:buChar char="o"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Platforma pro spravedlivou transformaci, </a:t>
            </a:r>
          </a:p>
          <a:p>
            <a:pPr lvl="2" algn="just">
              <a:buSzPct val="100000"/>
              <a:buFont typeface="Courier New" panose="02070309020205020404" pitchFamily="49" charset="0"/>
              <a:buChar char="o"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Vodíková údolí, </a:t>
            </a:r>
          </a:p>
          <a:p>
            <a:pPr lvl="2" algn="just">
              <a:buSzPct val="100000"/>
              <a:buFont typeface="Courier New" panose="02070309020205020404" pitchFamily="49" charset="0"/>
              <a:buChar char="o"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Hydrogen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apod.</a:t>
            </a:r>
          </a:p>
          <a:p>
            <a:pPr lvl="1" algn="just">
              <a:buSzPct val="100000"/>
              <a:buFont typeface="Courier New" panose="02070309020205020404" pitchFamily="49" charset="0"/>
              <a:buChar char="o"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SzPct val="100000"/>
              <a:buFont typeface="Courier New" panose="02070309020205020404" pitchFamily="49" charset="0"/>
              <a:buChar char="o"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318015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 dpi="0" rotWithShape="1">
            <a:blip r:embed="rId2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17500" y="276225"/>
            <a:ext cx="1117233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Vodíková strategie Ústeckého </a:t>
            </a:r>
            <a:r>
              <a:rPr lang="cs-CZ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kraje</a:t>
            </a:r>
            <a:endParaRPr lang="en-US" sz="2400" b="1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17500" y="847725"/>
            <a:ext cx="10115030" cy="6286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SzPct val="100000"/>
              <a:buFont typeface="Wingdings" panose="05000000000000000000" pitchFamily="2" charset="2"/>
              <a:buChar char="§"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SzPct val="100000"/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Vzniká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 principu využití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bottom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-up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mj. prostřednictvím aktivity tzv. kulatých stolů.</a:t>
            </a:r>
          </a:p>
          <a:p>
            <a:pPr algn="just">
              <a:buSzPct val="100000"/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Přispěje k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efektivnímu využití evropských dotačních prostředků.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SzPct val="100000"/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ástroj pro prezentaci rozvojových příležitostí kraje v rámci vodíkové ekonomiky – strategie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bude součástí aktualizované RIS3 Ústeckého kraje.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SzPct val="100000"/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trategie jako cestovní mapa rozvojových cílů a plánovaných aktivit na úrovni vodíkové ekonomiky, např.:</a:t>
            </a:r>
          </a:p>
          <a:p>
            <a:pPr lvl="1" algn="just">
              <a:buSzPct val="100000"/>
              <a:buFont typeface="Courier New" panose="02070309020205020404" pitchFamily="49" charset="0"/>
              <a:buChar char="o"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instalovaný výkon zařízení na výrobu vodíku, </a:t>
            </a:r>
          </a:p>
          <a:p>
            <a:pPr lvl="1" algn="just">
              <a:buSzPct val="100000"/>
              <a:buFont typeface="Courier New" panose="02070309020205020404" pitchFamily="49" charset="0"/>
              <a:buChar char="o"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počet plnících vodíkových stanic,</a:t>
            </a:r>
          </a:p>
          <a:p>
            <a:pPr lvl="1" algn="just"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počet vozidel (autobusů, osobních a nákladních automobilů, vlaků…),</a:t>
            </a:r>
          </a:p>
          <a:p>
            <a:pPr lvl="1" algn="just">
              <a:buSzPct val="100000"/>
              <a:buFont typeface="Courier New" panose="02070309020205020404" pitchFamily="49" charset="0"/>
              <a:buChar char="o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td.</a:t>
            </a:r>
          </a:p>
          <a:p>
            <a:pPr marL="285750" lvl="1" algn="just">
              <a:buSzPct val="100000"/>
              <a:buFont typeface="Wingdings" panose="05000000000000000000" pitchFamily="2" charset="2"/>
              <a:buChar char="§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ajištění maximální efektivity regionální komunikace a spolupráce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stakeholderů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v Ústeckém kraji.</a:t>
            </a:r>
          </a:p>
          <a:p>
            <a:pPr marL="285750" lvl="1" algn="just">
              <a:buSzPct val="100000"/>
              <a:buFont typeface="Wingdings" panose="05000000000000000000" pitchFamily="2" charset="2"/>
              <a:buChar char="§"/>
            </a:pP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algn="just">
              <a:buSzPct val="100000"/>
              <a:buFont typeface="Wingdings" panose="05000000000000000000" pitchFamily="2" charset="2"/>
              <a:buChar char="§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SzPct val="100000"/>
              <a:buNone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SzPct val="100000"/>
              <a:buFont typeface="Wingdings" panose="05000000000000000000" pitchFamily="2" charset="2"/>
              <a:buChar char="§"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SzPct val="100000"/>
              <a:buFont typeface="Courier New" panose="02070309020205020404" pitchFamily="49" charset="0"/>
              <a:buChar char="o"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88494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 dpi="0" rotWithShape="1">
            <a:blip r:embed="rId2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17500" y="276225"/>
            <a:ext cx="1117233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endParaRPr lang="en-US" sz="2400" b="1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17500" y="847725"/>
            <a:ext cx="10115030" cy="6286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lvl="1" algn="just">
              <a:buSzPct val="100000"/>
              <a:buFont typeface="Wingdings" panose="05000000000000000000" pitchFamily="2" charset="2"/>
              <a:buChar char="§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SzPct val="100000"/>
              <a:buNone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SzPct val="100000"/>
              <a:buFont typeface="Wingdings" panose="05000000000000000000" pitchFamily="2" charset="2"/>
              <a:buChar char="§"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SzPct val="100000"/>
              <a:buFont typeface="Courier New" panose="02070309020205020404" pitchFamily="49" charset="0"/>
              <a:buChar char="o"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69900" y="428625"/>
            <a:ext cx="1117233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Vodíková strategie Ústeckého </a:t>
            </a:r>
            <a:r>
              <a:rPr lang="cs-CZ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kraje</a:t>
            </a:r>
            <a:endParaRPr lang="en-US" sz="2400" b="1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69900" y="1190625"/>
            <a:ext cx="9829800" cy="609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000"/>
              </a:spcAft>
              <a:buSzPct val="100000"/>
              <a:buFont typeface="Wingdings" panose="05000000000000000000" pitchFamily="2" charset="2"/>
              <a:buChar char="§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rimární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vstupní dokumenty:</a:t>
            </a:r>
          </a:p>
          <a:p>
            <a:pPr lvl="1" algn="just">
              <a:buSzPct val="100000"/>
              <a:buFont typeface="Courier New" panose="02070309020205020404" pitchFamily="49" charset="0"/>
              <a:buChar char="o"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Vodíková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strategie pro klimaticky neutrální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Evropu.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SzPct val="100000"/>
              <a:buFont typeface="Courier New" panose="02070309020205020404" pitchFamily="49" charset="0"/>
              <a:buChar char="o"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Vodíková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strategie České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republiky.</a:t>
            </a:r>
          </a:p>
          <a:p>
            <a:pPr lvl="1" algn="just">
              <a:buSzPct val="100000"/>
              <a:buFont typeface="Courier New" panose="02070309020205020404" pitchFamily="49" charset="0"/>
              <a:buChar char="o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Studie proveditelnosti rozvoje hodnotového řetězce vodíkového hospodářství v Ústeckém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kraji</a:t>
            </a:r>
          </a:p>
          <a:p>
            <a:pPr lvl="1" algn="just">
              <a:buSzPct val="100000"/>
              <a:buFont typeface="Courier New" panose="02070309020205020404" pitchFamily="49" charset="0"/>
              <a:buChar char="o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Studie proveditelnosti rozvoje inovačního prostředí pro posílení kapacit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VaV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a souvisejících vzdělávacích kapacit v oblasti vodíku v Ústeckém kraji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SzPct val="100000"/>
              <a:buFont typeface="Wingdings" panose="05000000000000000000" pitchFamily="2" charset="2"/>
              <a:buChar char="§"/>
            </a:pP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SzPct val="100000"/>
              <a:buFont typeface="Wingdings" panose="05000000000000000000" pitchFamily="2" charset="2"/>
              <a:buChar char="§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efinice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vizí a cílů v rámci strategie: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SzPct val="100000"/>
              <a:buFont typeface="Courier New" panose="02070309020205020404" pitchFamily="49" charset="0"/>
              <a:buChar char="o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vedle vstupních dokumentů je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zásadní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činnost „kulatých stolů“ 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komunikace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 regionálními, „vodíkovými“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stakeholdery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ts val="60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vize a cíle jsou definovány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 jednotlivých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segmentechvodíkové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ekonomiky,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např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 v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horizontu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roku 2050 by mohlo být:</a:t>
            </a:r>
          </a:p>
          <a:p>
            <a:pPr lvl="2" algn="just">
              <a:spcBef>
                <a:spcPts val="60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Ústeckém kraji produkováno až 123 tis. tun zeleného vodíku,</a:t>
            </a:r>
          </a:p>
          <a:p>
            <a:pPr lvl="2" algn="just">
              <a:spcBef>
                <a:spcPts val="60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 Ústeckém kraji v provozu až 42 000 vodíkových osobních automobilů, až 330 vodíkových autobusů majících možnost využít krajskou síť až 71 vodíkových plnících stanic.</a:t>
            </a:r>
          </a:p>
          <a:p>
            <a:pPr lvl="2" algn="just">
              <a:spcBef>
                <a:spcPts val="600"/>
              </a:spcBef>
              <a:buSzPct val="100000"/>
              <a:buFont typeface="Courier New" panose="02070309020205020404" pitchFamily="49" charset="0"/>
              <a:buChar char="o"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buSzPct val="100000"/>
              <a:buFont typeface="Courier New" panose="02070309020205020404" pitchFamily="49" charset="0"/>
              <a:buChar char="o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SzPct val="100000"/>
              <a:buFont typeface="Courier New" panose="02070309020205020404" pitchFamily="49" charset="0"/>
              <a:buChar char="o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just">
              <a:buSzPct val="100000"/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algn="just">
              <a:buSzPct val="100000"/>
              <a:buFont typeface="Wingdings" panose="05000000000000000000" pitchFamily="2" charset="2"/>
              <a:buChar char="§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SzPct val="100000"/>
              <a:buNone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SzPct val="100000"/>
              <a:buFont typeface="Wingdings" panose="05000000000000000000" pitchFamily="2" charset="2"/>
              <a:buChar char="§"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SzPct val="100000"/>
              <a:buFont typeface="Courier New" panose="02070309020205020404" pitchFamily="49" charset="0"/>
              <a:buChar char="o"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85314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 dpi="0" rotWithShape="1">
            <a:blip r:embed="rId2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17500" y="276225"/>
            <a:ext cx="1117233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endParaRPr lang="en-US" sz="2400" b="1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17500" y="847725"/>
            <a:ext cx="10115030" cy="6286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lvl="1" algn="just">
              <a:buSzPct val="100000"/>
              <a:buFont typeface="Wingdings" panose="05000000000000000000" pitchFamily="2" charset="2"/>
              <a:buChar char="§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SzPct val="100000"/>
              <a:buNone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SzPct val="100000"/>
              <a:buFont typeface="Wingdings" panose="05000000000000000000" pitchFamily="2" charset="2"/>
              <a:buChar char="§"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SzPct val="100000"/>
              <a:buFont typeface="Courier New" panose="02070309020205020404" pitchFamily="49" charset="0"/>
              <a:buChar char="o"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69900" y="428625"/>
            <a:ext cx="1117233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Vodíková strategie Ústeckého </a:t>
            </a:r>
            <a:r>
              <a:rPr lang="cs-CZ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kraje</a:t>
            </a:r>
            <a:endParaRPr lang="en-US" sz="2400" b="1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69900" y="1000125"/>
            <a:ext cx="10115030" cy="6286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lvl="2" algn="just">
              <a:buSzPct val="100000"/>
              <a:buFont typeface="Wingdings" panose="05000000000000000000" pitchFamily="2" charset="2"/>
              <a:buChar char="§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Rozvojové póly vodíkového hospodářství v Ústeckém kraji:</a:t>
            </a:r>
          </a:p>
          <a:p>
            <a:pPr lvl="2" algn="just">
              <a:buSzPct val="100000"/>
              <a:buFont typeface="Courier New" panose="02070309020205020404" pitchFamily="49" charset="0"/>
              <a:buChar char="o"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buSzPct val="100000"/>
              <a:buFont typeface="Courier New" panose="02070309020205020404" pitchFamily="49" charset="0"/>
              <a:buChar char="o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SzPct val="100000"/>
              <a:buFont typeface="Courier New" panose="02070309020205020404" pitchFamily="49" charset="0"/>
              <a:buChar char="o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just">
              <a:buSzPct val="100000"/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algn="just">
              <a:buSzPct val="100000"/>
              <a:buFont typeface="Wingdings" panose="05000000000000000000" pitchFamily="2" charset="2"/>
              <a:buChar char="§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SzPct val="100000"/>
              <a:buNone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SzPct val="100000"/>
              <a:buFont typeface="Wingdings" panose="05000000000000000000" pitchFamily="2" charset="2"/>
              <a:buChar char="§"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SzPct val="100000"/>
              <a:buFont typeface="Courier New" panose="02070309020205020404" pitchFamily="49" charset="0"/>
              <a:buChar char="o"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603" y="1695438"/>
            <a:ext cx="7042796" cy="558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5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2279" y="5518608"/>
            <a:ext cx="2309821" cy="9823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cs-CZ" sz="1300" b="1" spc="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Gabriela Nekolová</a:t>
            </a: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cs-CZ" sz="1300" spc="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předsedkyně HSR-ÚK</a:t>
            </a:r>
            <a:endParaRPr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Budovatelů</a:t>
            </a:r>
            <a:r>
              <a:rPr sz="1000" spc="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2532, </a:t>
            </a:r>
            <a:r>
              <a:rPr sz="100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434 </a:t>
            </a:r>
            <a:r>
              <a:rPr sz="1000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sz="1000" spc="-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00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telefon: </a:t>
            </a:r>
            <a:r>
              <a:rPr sz="10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476 </a:t>
            </a:r>
            <a:r>
              <a:rPr sz="1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206</a:t>
            </a:r>
            <a:r>
              <a:rPr sz="10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859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00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</a:t>
            </a:r>
            <a:r>
              <a:rPr sz="1000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000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nekolova</a:t>
            </a:r>
            <a:r>
              <a:rPr sz="1000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@hsr-uk.cz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2279" y="6596595"/>
            <a:ext cx="1537335" cy="26417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1670"/>
              </a:lnSpc>
              <a:spcBef>
                <a:spcPts val="360"/>
              </a:spcBef>
            </a:pPr>
            <a:r>
              <a:rPr sz="1600" b="1" spc="0" dirty="0">
                <a:solidFill>
                  <a:srgbClr val="D14E1D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www.hsr-uk.cz 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5101" y="4430459"/>
            <a:ext cx="1797735" cy="4270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1545" y="5034818"/>
            <a:ext cx="1782244" cy="3291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0004" y="4933803"/>
            <a:ext cx="1826260" cy="0"/>
          </a:xfrm>
          <a:custGeom>
            <a:avLst/>
            <a:gdLst/>
            <a:ahLst/>
            <a:cxnLst/>
            <a:rect l="l" t="t" r="r" b="b"/>
            <a:pathLst>
              <a:path w="1826260">
                <a:moveTo>
                  <a:pt x="0" y="0"/>
                </a:moveTo>
                <a:lnTo>
                  <a:pt x="1825713" y="0"/>
                </a:lnTo>
              </a:path>
            </a:pathLst>
          </a:custGeom>
          <a:ln w="15532">
            <a:solidFill>
              <a:srgbClr val="D14E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3700" y="3933825"/>
            <a:ext cx="2971800" cy="2806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Děkuji Vám za pozornost!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393700" y="469424"/>
            <a:ext cx="2971800" cy="36451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Zapojte </a:t>
            </a:r>
            <a:r>
              <a:rPr lang="cs-CZ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 a přispějte k optimálnímu nastavení obsahu </a:t>
            </a:r>
            <a:r>
              <a:rPr lang="cs-CZ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Vodíkové strategie Ústeckého kraje!</a:t>
            </a:r>
            <a:endParaRPr lang="cs-CZ" b="1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1533</TotalTime>
  <Words>621</Words>
  <Application>Microsoft Office PowerPoint</Application>
  <PresentationFormat>Vlastní</PresentationFormat>
  <Paragraphs>120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Courier New</vt:lpstr>
      <vt:lpstr>Wingdings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Kovaříková Edita</dc:creator>
  <cp:lastModifiedBy>Nekolová Gabriela</cp:lastModifiedBy>
  <cp:revision>45</cp:revision>
  <dcterms:created xsi:type="dcterms:W3CDTF">2017-10-12T12:31:15Z</dcterms:created>
  <dcterms:modified xsi:type="dcterms:W3CDTF">2021-11-22T15:35:57Z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2016-04-29T00:00:00Z</vt:filetime>
  </property>
  <property fmtid="{D5CDD505-2E9C-101B-9397-08002B2CF9AE}" pid="3" name="Creator">
    <vt:lpwstr>Adobe InDesign CC 2015 (Windows)</vt:lpwstr>
  </property>
  <property fmtid="{D5CDD505-2E9C-101B-9397-08002B2CF9AE}" pid="4" name="LastSaved">
    <vt:filetime>2017-10-12T00:00:00Z</vt:filetime>
  </property>
</Properties>
</file>