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8" r:id="rId5"/>
    <p:sldId id="260" r:id="rId6"/>
    <p:sldId id="270" r:id="rId7"/>
    <p:sldId id="266" r:id="rId8"/>
    <p:sldId id="259" r:id="rId9"/>
    <p:sldId id="271" r:id="rId10"/>
    <p:sldId id="264" r:id="rId11"/>
    <p:sldId id="265" r:id="rId12"/>
    <p:sldId id="26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6666"/>
    <a:srgbClr val="CC0099"/>
    <a:srgbClr val="CC00CC"/>
    <a:srgbClr val="9900CC"/>
    <a:srgbClr val="CCECFF"/>
    <a:srgbClr val="990099"/>
    <a:srgbClr val="660066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8FAAB-FB14-4232-B3E8-A0619FF53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C31F34-3457-42A6-BD67-EAE36F828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0390BB-DA54-42D3-BD39-10DC35CCD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3A3398-AE66-4A62-9D7B-6A7A4E5A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B2EF13-008E-4700-B1FF-55F96B62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444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C5BE7-AE14-4D48-B41F-FCCD058D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D5B22C1-1665-4764-B7F8-DA1BB4D6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A441B-F740-4B03-B6EE-755D9EF6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11A116-D781-4F91-A5FF-AD22D534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B7A78F-50B4-4D4D-9609-58DBBD04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30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9EDAEDD-155E-43BA-801A-5558F1244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D27D3B-4151-49F1-99AF-D6CD904C7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EF3BE7-FB62-4AB0-A6DB-0FE66F03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B0F7D9-1DBD-434A-825D-9E4C9F2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7EAE38-24B1-4B3C-8ED5-A1FD23E0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5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5F731-6E2A-4F4D-B9D6-BE9FF294F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41F897-E337-420F-9B74-901C4EDE2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82FA3A-6EE0-4EAF-A981-85511313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EE6FC9-9976-4374-A7AA-0777441A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0F0580-8338-4B5C-B678-91AB4E3E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53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DD07A-92EF-4A2B-8E47-5D07F448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16AAA92-AC36-4DF6-9D1B-EF8916AA0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2D495E-6467-4BD3-9E31-08E8A0F4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D1FADF-4B5D-4CF6-A370-A330D0D6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63A50B-5370-4514-80E2-3A8D5D8F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69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D7755-931B-4365-8CB1-07BAAE28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649E6D-9188-43B6-8EB4-F3C8EE641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3F7D248-8390-4B80-9D57-321196F97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F594CD-B8CB-4659-9CEE-5FF8F9CF9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BD8728-C3CE-492A-B1B8-85C4A1A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714E53-123E-471E-946F-CF62C2C9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60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EA9E7-5299-42D3-BDB4-1A0EA57D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000F6EF-1939-41AC-B93A-E4532795C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A2D0AFC-4FB4-4385-AA7C-8C736D72B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B38DD60-860A-4CD0-9C88-8FCE5EC69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8484289-C4B5-414E-A99F-2E8EDA1EA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0AADBF2-609C-4AF8-A7E1-2D74DFE6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E008DD6-6EB2-41E6-A551-9485F88C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7E2CD88-D417-4EB1-806C-7D6DBB8B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58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F4B48-077D-43EF-B412-3E8E70D4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3AB4BCA-51CE-4149-8012-21EB7E47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0B58E9-5638-4F26-A6B2-971E6E96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E3A46C-4554-4F11-AD80-5333979F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5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7E0FAB1-303C-49B5-985B-8A1BEFCD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F8B520A-56FC-477E-A26D-3AEE06CC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72BC6B-5CB2-41F0-8A53-7693D25E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92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1717B-B166-4687-9FDD-F5AAAC80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751A5-8297-429B-AEBA-38771D1BB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D0A7A4D-7406-40C8-9C4E-A7FBB46E6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CFEA11-113B-41AA-AE78-40763743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FD8738-1616-4D2C-8D70-2186A275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83D932-F4B8-4A0F-8360-41B04046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42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A48AA-94DA-4973-AB80-B3FB6668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46A1CF6-161F-43E4-9A27-F853C0517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0F6FBBC-04AA-46F8-9736-B06C4DD5F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BF36C3-6191-48B6-BBA3-7999A8C9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4E572C-6782-48A1-8F0C-66505689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1AEBC0-9B72-4921-8DC5-E8A9ED0E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81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BEFF98E-4DE2-40A3-B2FC-28E43A9A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C954A5-CFB2-446F-B779-030B69A6D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24B01E-DCEB-410B-9B2A-DEA4200E8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978E7-8DF2-447F-811E-E924ADFEE9C9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48C9FE-D8D5-46DB-9B8B-0C203129F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BEB657-8839-4DF3-96E6-17967D189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C0D73-07DA-4851-833A-96355EBC4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99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nanoenvicz.cz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noenvicz.cz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JEP | Univerzita J. E. Purkyně">
            <a:extLst>
              <a:ext uri="{FF2B5EF4-FFF2-40B4-BE49-F238E27FC236}">
                <a16:creationId xmlns:a16="http://schemas.microsoft.com/office/drawing/2014/main" id="{74A09E41-2EDC-4055-83B9-B49A955F5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9"/>
          <a:stretch/>
        </p:blipFill>
        <p:spPr bwMode="auto">
          <a:xfrm>
            <a:off x="8818360" y="36945"/>
            <a:ext cx="3272039" cy="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F3DF1EF6-5B82-4C9E-ACC7-B0EA88775F2C}"/>
              </a:ext>
            </a:extLst>
          </p:cNvPr>
          <p:cNvGrpSpPr/>
          <p:nvPr/>
        </p:nvGrpSpPr>
        <p:grpSpPr>
          <a:xfrm>
            <a:off x="1" y="0"/>
            <a:ext cx="12191999" cy="6867236"/>
            <a:chOff x="1" y="0"/>
            <a:chExt cx="12191999" cy="6867236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02ACD3A0-CA53-4F4C-929B-C32848877CCF}"/>
                </a:ext>
              </a:extLst>
            </p:cNvPr>
            <p:cNvGrpSpPr/>
            <p:nvPr/>
          </p:nvGrpSpPr>
          <p:grpSpPr>
            <a:xfrm>
              <a:off x="1" y="0"/>
              <a:ext cx="12191999" cy="6867236"/>
              <a:chOff x="179278" y="-138359"/>
              <a:chExt cx="12192000" cy="6858000"/>
            </a:xfrm>
          </p:grpSpPr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A8B7D156-3B00-4745-97B0-77A9E142F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87" r="12489"/>
              <a:stretch/>
            </p:blipFill>
            <p:spPr>
              <a:xfrm>
                <a:off x="179278" y="-138359"/>
                <a:ext cx="12192000" cy="6858000"/>
              </a:xfrm>
              <a:prstGeom prst="rect">
                <a:avLst/>
              </a:prstGeom>
              <a:ln w="57150">
                <a:noFill/>
              </a:ln>
            </p:spPr>
          </p:pic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C3F7BD7E-1E12-47AA-859A-C15B308B15C2}"/>
                  </a:ext>
                </a:extLst>
              </p:cNvPr>
              <p:cNvSpPr txBox="1"/>
              <p:nvPr/>
            </p:nvSpPr>
            <p:spPr>
              <a:xfrm>
                <a:off x="534806" y="4698199"/>
                <a:ext cx="1209963" cy="645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UJEP</a:t>
                </a:r>
                <a:endParaRPr lang="cs-CZ" sz="3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2FC278BC-7038-4C08-95DE-EFAC353B66BF}"/>
                  </a:ext>
                </a:extLst>
              </p:cNvPr>
              <p:cNvSpPr txBox="1"/>
              <p:nvPr/>
            </p:nvSpPr>
            <p:spPr>
              <a:xfrm>
                <a:off x="534806" y="5784957"/>
                <a:ext cx="8011746" cy="7376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2400" b="1" dirty="0"/>
                  <a:t>Potenciál výzkumu a vzdělávání UJEP v oblasti dekarbonizace </a:t>
                </a:r>
              </a:p>
              <a:p>
                <a:r>
                  <a:rPr lang="cs-CZ" i="1" dirty="0" err="1"/>
                  <a:t>Pavla.Capkova</a:t>
                </a:r>
                <a:r>
                  <a:rPr lang="cs-CZ" i="1" dirty="0"/>
                  <a:t> @ujep.cz;     773934548</a:t>
                </a:r>
                <a:r>
                  <a:rPr lang="cs-CZ" i="1" dirty="0">
                    <a:solidFill>
                      <a:srgbClr val="CCFFCC"/>
                    </a:solidFill>
                  </a:rPr>
                  <a:t> </a:t>
                </a:r>
              </a:p>
            </p:txBody>
          </p:sp>
        </p:grp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10B376D-8A87-4171-9D79-EF95251E3A52}"/>
                </a:ext>
              </a:extLst>
            </p:cNvPr>
            <p:cNvSpPr txBox="1"/>
            <p:nvPr/>
          </p:nvSpPr>
          <p:spPr>
            <a:xfrm>
              <a:off x="355529" y="5500406"/>
              <a:ext cx="2887009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2200" b="1" dirty="0"/>
                <a:t>Přírodovědecká fakulta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41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9906" y="472353"/>
            <a:ext cx="8837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9900CC"/>
                </a:solidFill>
              </a:rPr>
              <a:t>Technologické a analytické zázemí pro nanotechnologie na </a:t>
            </a:r>
            <a:r>
              <a:rPr lang="cs-CZ" sz="2400" b="1" dirty="0" err="1">
                <a:solidFill>
                  <a:srgbClr val="9900CC"/>
                </a:solidFill>
              </a:rPr>
              <a:t>PřF</a:t>
            </a:r>
            <a:r>
              <a:rPr lang="cs-CZ" sz="2400" b="1" dirty="0">
                <a:solidFill>
                  <a:srgbClr val="9900CC"/>
                </a:solidFill>
              </a:rPr>
              <a:t> UJEP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20534" y="1003414"/>
            <a:ext cx="10077621" cy="78483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Jsme vybaveni pro </a:t>
            </a:r>
            <a:r>
              <a:rPr lang="cs-CZ" b="1" dirty="0">
                <a:solidFill>
                  <a:srgbClr val="9900CC"/>
                </a:solidFill>
              </a:rPr>
              <a:t>fyzikální a chemické metody analýzy a testování materiálů </a:t>
            </a:r>
            <a:r>
              <a:rPr lang="cs-CZ" dirty="0"/>
              <a:t>– tj. :</a:t>
            </a:r>
          </a:p>
          <a:p>
            <a:r>
              <a:rPr lang="cs-CZ" dirty="0"/>
              <a:t>Spektroskopické, separační, difrakční a mikroskopické techniky pro charakterizaci vlastností materiálů. </a:t>
            </a:r>
          </a:p>
        </p:txBody>
      </p:sp>
      <p:sp>
        <p:nvSpPr>
          <p:cNvPr id="4" name="TextovéPole 3"/>
          <p:cNvSpPr txBox="1"/>
          <p:nvPr/>
        </p:nvSpPr>
        <p:spPr>
          <a:xfrm flipH="1">
            <a:off x="774391" y="2042756"/>
            <a:ext cx="8150076" cy="317009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00CC"/>
                </a:solidFill>
              </a:rPr>
              <a:t>Specifické technologie pro vývoj </a:t>
            </a:r>
            <a:r>
              <a:rPr lang="cs-CZ" sz="2000" b="1" dirty="0" err="1">
                <a:solidFill>
                  <a:srgbClr val="0000CC"/>
                </a:solidFill>
              </a:rPr>
              <a:t>nanomateriálů</a:t>
            </a:r>
            <a:r>
              <a:rPr lang="cs-CZ" sz="2000" b="1" dirty="0">
                <a:solidFill>
                  <a:srgbClr val="0000CC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0000CC"/>
                </a:solidFill>
              </a:rPr>
              <a:t>Depoziční aparatury </a:t>
            </a:r>
            <a:r>
              <a:rPr lang="cs-CZ" dirty="0"/>
              <a:t>využívající plazmové technologie pro depozici tenkých vrstev;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0000CC"/>
                </a:solidFill>
              </a:rPr>
              <a:t>Chemické technologie</a:t>
            </a:r>
            <a:r>
              <a:rPr lang="cs-CZ" dirty="0">
                <a:solidFill>
                  <a:srgbClr val="0000CC"/>
                </a:solidFill>
              </a:rPr>
              <a:t> </a:t>
            </a:r>
            <a:r>
              <a:rPr lang="cs-CZ" dirty="0"/>
              <a:t>pro vytváření funkčních </a:t>
            </a:r>
            <a:r>
              <a:rPr lang="cs-CZ" dirty="0" err="1"/>
              <a:t>nanovrstev</a:t>
            </a:r>
            <a:r>
              <a:rPr lang="cs-CZ" dirty="0"/>
              <a:t>, </a:t>
            </a:r>
            <a:r>
              <a:rPr lang="cs-CZ" dirty="0" err="1"/>
              <a:t>nanopovrchů</a:t>
            </a:r>
            <a:r>
              <a:rPr lang="cs-CZ" dirty="0"/>
              <a:t>, nanočástic  a nových lékových forem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0000CC"/>
                </a:solidFill>
              </a:rPr>
              <a:t>Zvlákňující zařízení </a:t>
            </a:r>
            <a:r>
              <a:rPr lang="cs-CZ" dirty="0"/>
              <a:t>pro tvorbu </a:t>
            </a:r>
            <a:r>
              <a:rPr lang="cs-CZ" dirty="0" err="1"/>
              <a:t>chem</a:t>
            </a:r>
            <a:r>
              <a:rPr lang="cs-CZ" dirty="0"/>
              <a:t>. modifikovaných </a:t>
            </a:r>
            <a:r>
              <a:rPr lang="cs-CZ" dirty="0" err="1"/>
              <a:t>nanovlákenných</a:t>
            </a:r>
            <a:r>
              <a:rPr lang="cs-CZ" dirty="0"/>
              <a:t> membrán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dirty="0"/>
          </a:p>
        </p:txBody>
      </p:sp>
      <p:grpSp>
        <p:nvGrpSpPr>
          <p:cNvPr id="30" name="Skupina 29"/>
          <p:cNvGrpSpPr/>
          <p:nvPr/>
        </p:nvGrpSpPr>
        <p:grpSpPr>
          <a:xfrm>
            <a:off x="741038" y="4766032"/>
            <a:ext cx="10062666" cy="1402669"/>
            <a:chOff x="750807" y="4882395"/>
            <a:chExt cx="10147348" cy="1402669"/>
          </a:xfrm>
        </p:grpSpPr>
        <p:sp>
          <p:nvSpPr>
            <p:cNvPr id="20" name="Obdélník 19"/>
            <p:cNvSpPr/>
            <p:nvPr/>
          </p:nvSpPr>
          <p:spPr>
            <a:xfrm>
              <a:off x="774391" y="4882395"/>
              <a:ext cx="10123764" cy="1402669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750807" y="4882395"/>
              <a:ext cx="5031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5113" indent="-265113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00CC"/>
                  </a:solidFill>
                </a:rPr>
                <a:t>Unikátní technologie vývoje </a:t>
              </a:r>
              <a:r>
                <a:rPr lang="cs-CZ" b="1" dirty="0" err="1">
                  <a:solidFill>
                    <a:srgbClr val="0000CC"/>
                  </a:solidFill>
                </a:rPr>
                <a:t>biosenzorů</a:t>
              </a:r>
              <a:r>
                <a:rPr lang="cs-CZ" b="1" dirty="0"/>
                <a:t>:</a:t>
              </a:r>
            </a:p>
            <a:p>
              <a:pPr marL="265113"/>
              <a:r>
                <a:rPr lang="cs-CZ" dirty="0"/>
                <a:t>Komplexní vývoj </a:t>
              </a:r>
              <a:r>
                <a:rPr lang="cs-CZ" b="1" dirty="0">
                  <a:solidFill>
                    <a:srgbClr val="0000CC"/>
                  </a:solidFill>
                </a:rPr>
                <a:t>od molekulárních </a:t>
              </a:r>
              <a:r>
                <a:rPr lang="cs-CZ" b="1" dirty="0" err="1">
                  <a:solidFill>
                    <a:srgbClr val="0000CC"/>
                  </a:solidFill>
                </a:rPr>
                <a:t>nanostruktur</a:t>
              </a:r>
              <a:r>
                <a:rPr lang="cs-CZ" b="1" dirty="0">
                  <a:solidFill>
                    <a:srgbClr val="0000CC"/>
                  </a:solidFill>
                </a:rPr>
                <a:t> </a:t>
              </a:r>
              <a:r>
                <a:rPr lang="cs-CZ" dirty="0"/>
                <a:t>přes fluidní mikročipy až </a:t>
              </a:r>
              <a:r>
                <a:rPr lang="cs-CZ" b="1" dirty="0">
                  <a:solidFill>
                    <a:srgbClr val="0000CC"/>
                  </a:solidFill>
                </a:rPr>
                <a:t>k fungujícímu zařízení</a:t>
              </a: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71739" t="55914" r="3261" b="8408"/>
            <a:stretch>
              <a:fillRect/>
            </a:stretch>
          </p:blipFill>
          <p:spPr bwMode="auto">
            <a:xfrm>
              <a:off x="9611488" y="5077368"/>
              <a:ext cx="1284272" cy="94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25892" y="4997093"/>
              <a:ext cx="716501" cy="1075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0CC0D99F-6116-40B8-8F17-8869D47CD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4740" t="9464" r="75395" b="29303"/>
            <a:stretch/>
          </p:blipFill>
          <p:spPr>
            <a:xfrm>
              <a:off x="5847941" y="4917033"/>
              <a:ext cx="1144794" cy="1281587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A49AB7DB-0083-419D-A318-6B9523E8B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4710" r="64881" b="44671"/>
            <a:stretch/>
          </p:blipFill>
          <p:spPr>
            <a:xfrm>
              <a:off x="7303702" y="5431008"/>
              <a:ext cx="741489" cy="611226"/>
            </a:xfrm>
            <a:prstGeom prst="rect">
              <a:avLst/>
            </a:prstGeom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78419" y="4995861"/>
              <a:ext cx="933559" cy="539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Šipka doprava 16"/>
            <p:cNvSpPr/>
            <p:nvPr/>
          </p:nvSpPr>
          <p:spPr>
            <a:xfrm>
              <a:off x="7008502" y="5650099"/>
              <a:ext cx="269195" cy="173043"/>
            </a:xfrm>
            <a:prstGeom prst="rightArrow">
              <a:avLst/>
            </a:prstGeom>
            <a:solidFill>
              <a:srgbClr val="CC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Šipka doprava 17"/>
            <p:cNvSpPr/>
            <p:nvPr/>
          </p:nvSpPr>
          <p:spPr>
            <a:xfrm>
              <a:off x="8237552" y="5680632"/>
              <a:ext cx="269195" cy="173043"/>
            </a:xfrm>
            <a:prstGeom prst="rightArrow">
              <a:avLst/>
            </a:prstGeom>
            <a:solidFill>
              <a:srgbClr val="CC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Šipka doprava 18"/>
            <p:cNvSpPr/>
            <p:nvPr/>
          </p:nvSpPr>
          <p:spPr>
            <a:xfrm>
              <a:off x="9316288" y="5752048"/>
              <a:ext cx="269195" cy="173043"/>
            </a:xfrm>
            <a:prstGeom prst="rightArrow">
              <a:avLst/>
            </a:prstGeom>
            <a:solidFill>
              <a:srgbClr val="CC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321" y="2066160"/>
            <a:ext cx="1485383" cy="120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Šipka doprava se zářezem 25"/>
          <p:cNvSpPr/>
          <p:nvPr/>
        </p:nvSpPr>
        <p:spPr>
          <a:xfrm>
            <a:off x="8835293" y="2726939"/>
            <a:ext cx="483028" cy="18547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8"/>
          <a:srcRect l="32521" t="11804" r="28238"/>
          <a:stretch/>
        </p:blipFill>
        <p:spPr>
          <a:xfrm>
            <a:off x="9261368" y="3596592"/>
            <a:ext cx="1542336" cy="1142112"/>
          </a:xfrm>
          <a:prstGeom prst="rect">
            <a:avLst/>
          </a:prstGeom>
        </p:spPr>
      </p:pic>
      <p:sp>
        <p:nvSpPr>
          <p:cNvPr id="29" name="Šipka doprava se zářezem 28"/>
          <p:cNvSpPr/>
          <p:nvPr/>
        </p:nvSpPr>
        <p:spPr>
          <a:xfrm>
            <a:off x="8752010" y="4309112"/>
            <a:ext cx="483028" cy="18547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21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6112" y="472932"/>
            <a:ext cx="6960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9900CC"/>
                </a:solidFill>
              </a:rPr>
              <a:t>Specifické techniky charakterizace a diagnostiky </a:t>
            </a:r>
            <a:r>
              <a:rPr lang="cs-CZ" sz="2000" b="1" dirty="0" err="1">
                <a:solidFill>
                  <a:srgbClr val="9900CC"/>
                </a:solidFill>
              </a:rPr>
              <a:t>nanomateriálů</a:t>
            </a:r>
            <a:r>
              <a:rPr lang="cs-CZ" sz="2000" b="1" dirty="0">
                <a:solidFill>
                  <a:srgbClr val="9900CC"/>
                </a:solidFill>
              </a:rPr>
              <a:t>:</a:t>
            </a:r>
          </a:p>
          <a:p>
            <a:endParaRPr lang="cs-CZ" sz="2000" b="1" dirty="0">
              <a:solidFill>
                <a:srgbClr val="9900CC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32688" y="1014984"/>
            <a:ext cx="7050024" cy="369332"/>
          </a:xfrm>
          <a:prstGeom prst="rect">
            <a:avLst/>
          </a:prstGeom>
          <a:noFill/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>
                <a:solidFill>
                  <a:srgbClr val="9900CC"/>
                </a:solidFill>
              </a:rPr>
              <a:t>Analýza povrchové chemie:  </a:t>
            </a:r>
            <a:r>
              <a:rPr lang="cs-CZ" b="1" dirty="0">
                <a:solidFill>
                  <a:srgbClr val="9900CC"/>
                </a:solidFill>
                <a:sym typeface="Symbol" panose="05050102010706020507" pitchFamily="18" charset="2"/>
              </a:rPr>
              <a:t>  </a:t>
            </a:r>
            <a:r>
              <a:rPr lang="cs-CZ" dirty="0">
                <a:solidFill>
                  <a:srgbClr val="9900CC"/>
                </a:solidFill>
              </a:rPr>
              <a:t>XPS spektroskopie;  </a:t>
            </a:r>
            <a:r>
              <a:rPr lang="cs-CZ" b="1" dirty="0">
                <a:solidFill>
                  <a:srgbClr val="9900CC"/>
                </a:solidFill>
                <a:sym typeface="Symbol" panose="05050102010706020507" pitchFamily="18" charset="2"/>
              </a:rPr>
              <a:t></a:t>
            </a:r>
            <a:r>
              <a:rPr lang="cs-CZ" dirty="0">
                <a:solidFill>
                  <a:srgbClr val="9900CC"/>
                </a:solidFill>
              </a:rPr>
              <a:t> zeta potenciál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96112" y="1522156"/>
            <a:ext cx="3858768" cy="1692771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6600"/>
                </a:solidFill>
              </a:rPr>
              <a:t>Laboratoř </a:t>
            </a:r>
            <a:r>
              <a:rPr lang="cs-CZ" sz="2000" b="1" dirty="0" err="1">
                <a:solidFill>
                  <a:srgbClr val="006600"/>
                </a:solidFill>
              </a:rPr>
              <a:t>nanovlákenných</a:t>
            </a:r>
            <a:r>
              <a:rPr lang="cs-CZ" sz="2000" b="1" dirty="0">
                <a:solidFill>
                  <a:srgbClr val="006600"/>
                </a:solidFill>
              </a:rPr>
              <a:t> materiálů: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006600"/>
                </a:solidFill>
              </a:rPr>
              <a:t>Vzdušná permeabilita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006600"/>
                </a:solidFill>
              </a:rPr>
              <a:t>Kapalinová permeabilita </a:t>
            </a:r>
            <a:r>
              <a:rPr lang="cs-CZ" b="1" dirty="0" err="1">
                <a:solidFill>
                  <a:srgbClr val="006600"/>
                </a:solidFill>
              </a:rPr>
              <a:t>nanovlákenných</a:t>
            </a:r>
            <a:r>
              <a:rPr lang="cs-CZ" b="1" dirty="0">
                <a:solidFill>
                  <a:srgbClr val="006600"/>
                </a:solidFill>
              </a:rPr>
              <a:t> membrán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96112" y="3379448"/>
            <a:ext cx="2852928" cy="64633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CC"/>
                </a:solidFill>
              </a:rPr>
              <a:t>Čisté prostory laboratoře </a:t>
            </a:r>
            <a:r>
              <a:rPr lang="cs-CZ" b="1" dirty="0" err="1">
                <a:solidFill>
                  <a:srgbClr val="0000CC"/>
                </a:solidFill>
              </a:rPr>
              <a:t>biosenzorů</a:t>
            </a:r>
            <a:r>
              <a:rPr lang="cs-CZ" b="1" dirty="0">
                <a:solidFill>
                  <a:srgbClr val="0000CC"/>
                </a:solidFill>
              </a:rPr>
              <a:t>: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33" y="1553914"/>
            <a:ext cx="6705546" cy="2213116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25779"/>
            <a:ext cx="3137916" cy="20919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76" y="4025779"/>
            <a:ext cx="3137916" cy="209194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52" y="4025779"/>
            <a:ext cx="3137916" cy="209194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914400" y="4025779"/>
            <a:ext cx="9840468" cy="209194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63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EA54D54E-E13B-4D86-8F8A-7757164D48C1}"/>
              </a:ext>
            </a:extLst>
          </p:cNvPr>
          <p:cNvSpPr txBox="1"/>
          <p:nvPr/>
        </p:nvSpPr>
        <p:spPr>
          <a:xfrm>
            <a:off x="566797" y="437541"/>
            <a:ext cx="10895207" cy="1508105"/>
          </a:xfrm>
          <a:prstGeom prst="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9900CC"/>
                </a:solidFill>
              </a:rPr>
              <a:t>Partneři a spolupráce: </a:t>
            </a:r>
          </a:p>
          <a:p>
            <a:r>
              <a:rPr lang="cs-CZ" sz="1700" b="1" dirty="0">
                <a:solidFill>
                  <a:srgbClr val="0033CC"/>
                </a:solidFill>
              </a:rPr>
              <a:t>Ústavy</a:t>
            </a:r>
            <a:r>
              <a:rPr lang="cs-CZ" sz="1700" dirty="0">
                <a:solidFill>
                  <a:srgbClr val="0033CC"/>
                </a:solidFill>
              </a:rPr>
              <a:t> AVČR: Ústav fyzikální chemie JH; Ústav experimentální medicíny; Ústav anorganické chemie;  Ústav chemických procesů; </a:t>
            </a:r>
            <a:r>
              <a:rPr lang="en-US" sz="1700" dirty="0">
                <a:solidFill>
                  <a:srgbClr val="0033CC"/>
                </a:solidFill>
              </a:rPr>
              <a:t>Leibniz Institute of Polymer Research Dresden</a:t>
            </a:r>
            <a:r>
              <a:rPr lang="cs-CZ" sz="1700" dirty="0">
                <a:solidFill>
                  <a:srgbClr val="0033CC"/>
                </a:solidFill>
              </a:rPr>
              <a:t>; </a:t>
            </a:r>
            <a:r>
              <a:rPr lang="cs-CZ" sz="1700" b="1" dirty="0">
                <a:solidFill>
                  <a:srgbClr val="0033CC"/>
                </a:solidFill>
              </a:rPr>
              <a:t>Vysoké školy: </a:t>
            </a:r>
            <a:r>
              <a:rPr lang="cs-CZ" sz="1700" dirty="0">
                <a:solidFill>
                  <a:srgbClr val="0033CC"/>
                </a:solidFill>
              </a:rPr>
              <a:t>TUL Liberec; VŠCHT Praha; VŠB TU Ostrava; TU </a:t>
            </a:r>
            <a:r>
              <a:rPr lang="cs-CZ" sz="1700" dirty="0" err="1">
                <a:solidFill>
                  <a:srgbClr val="0033CC"/>
                </a:solidFill>
              </a:rPr>
              <a:t>Dresden</a:t>
            </a:r>
            <a:r>
              <a:rPr lang="cs-CZ" sz="1700" dirty="0">
                <a:solidFill>
                  <a:srgbClr val="0033CC"/>
                </a:solidFill>
              </a:rPr>
              <a:t>; </a:t>
            </a:r>
            <a:r>
              <a:rPr lang="cs-CZ" sz="1700" dirty="0" err="1">
                <a:solidFill>
                  <a:srgbClr val="0033CC"/>
                </a:solidFill>
              </a:rPr>
              <a:t>Univerrsidád</a:t>
            </a:r>
            <a:r>
              <a:rPr lang="cs-CZ" sz="1700" dirty="0">
                <a:solidFill>
                  <a:srgbClr val="0033CC"/>
                </a:solidFill>
              </a:rPr>
              <a:t> de </a:t>
            </a:r>
            <a:r>
              <a:rPr lang="cs-CZ" sz="1700" dirty="0" err="1">
                <a:solidFill>
                  <a:srgbClr val="0033CC"/>
                </a:solidFill>
              </a:rPr>
              <a:t>Alcalá</a:t>
            </a:r>
            <a:r>
              <a:rPr lang="cs-CZ" sz="1700" dirty="0">
                <a:solidFill>
                  <a:srgbClr val="0033CC"/>
                </a:solidFill>
              </a:rPr>
              <a:t>, Madrid, </a:t>
            </a:r>
            <a:r>
              <a:rPr lang="cs-CZ" sz="1700" dirty="0" err="1">
                <a:solidFill>
                  <a:srgbClr val="0033CC"/>
                </a:solidFill>
              </a:rPr>
              <a:t>Spain</a:t>
            </a:r>
            <a:r>
              <a:rPr lang="cs-CZ" sz="1700" dirty="0">
                <a:solidFill>
                  <a:srgbClr val="0033CC"/>
                </a:solidFill>
              </a:rPr>
              <a:t>; University </a:t>
            </a:r>
            <a:r>
              <a:rPr lang="cs-CZ" sz="1700" dirty="0" err="1">
                <a:solidFill>
                  <a:srgbClr val="0033CC"/>
                </a:solidFill>
              </a:rPr>
              <a:t>of</a:t>
            </a:r>
            <a:r>
              <a:rPr lang="cs-CZ" sz="1700" dirty="0">
                <a:solidFill>
                  <a:srgbClr val="0033CC"/>
                </a:solidFill>
              </a:rPr>
              <a:t> Ruse, </a:t>
            </a:r>
            <a:r>
              <a:rPr lang="cs-CZ" sz="1700" dirty="0" err="1">
                <a:solidFill>
                  <a:srgbClr val="0033CC"/>
                </a:solidFill>
              </a:rPr>
              <a:t>Bulgaria</a:t>
            </a:r>
            <a:r>
              <a:rPr lang="cs-CZ" sz="1700" dirty="0">
                <a:solidFill>
                  <a:srgbClr val="0033CC"/>
                </a:solidFill>
              </a:rPr>
              <a:t>; University </a:t>
            </a:r>
            <a:r>
              <a:rPr lang="cs-CZ" sz="1700" dirty="0" err="1">
                <a:solidFill>
                  <a:srgbClr val="0033CC"/>
                </a:solidFill>
              </a:rPr>
              <a:t>of</a:t>
            </a:r>
            <a:r>
              <a:rPr lang="cs-CZ" sz="1700" dirty="0">
                <a:solidFill>
                  <a:srgbClr val="0033CC"/>
                </a:solidFill>
              </a:rPr>
              <a:t> </a:t>
            </a:r>
            <a:r>
              <a:rPr lang="cs-CZ" sz="1700" dirty="0" err="1">
                <a:solidFill>
                  <a:srgbClr val="0033CC"/>
                </a:solidFill>
              </a:rPr>
              <a:t>Lodz</a:t>
            </a:r>
            <a:r>
              <a:rPr lang="cs-CZ" sz="1700" dirty="0">
                <a:solidFill>
                  <a:srgbClr val="0033CC"/>
                </a:solidFill>
              </a:rPr>
              <a:t>, </a:t>
            </a:r>
            <a:r>
              <a:rPr lang="cs-CZ" sz="1700" dirty="0" err="1">
                <a:solidFill>
                  <a:srgbClr val="0033CC"/>
                </a:solidFill>
              </a:rPr>
              <a:t>Poland</a:t>
            </a:r>
            <a:r>
              <a:rPr lang="cs-CZ" sz="1700" dirty="0">
                <a:solidFill>
                  <a:srgbClr val="0033CC"/>
                </a:solidFill>
              </a:rPr>
              <a:t>; </a:t>
            </a:r>
            <a:r>
              <a:rPr lang="cs-CZ" sz="1700" dirty="0" err="1">
                <a:solidFill>
                  <a:srgbClr val="0033CC"/>
                </a:solidFill>
              </a:rPr>
              <a:t>Universidad</a:t>
            </a:r>
            <a:r>
              <a:rPr lang="cs-CZ" sz="1700" dirty="0">
                <a:solidFill>
                  <a:srgbClr val="0033CC"/>
                </a:solidFill>
              </a:rPr>
              <a:t> de </a:t>
            </a:r>
            <a:r>
              <a:rPr lang="cs-CZ" sz="1700" dirty="0" err="1">
                <a:solidFill>
                  <a:srgbClr val="0033CC"/>
                </a:solidFill>
              </a:rPr>
              <a:t>Alcalá</a:t>
            </a:r>
            <a:r>
              <a:rPr lang="cs-CZ" sz="1700" dirty="0">
                <a:solidFill>
                  <a:srgbClr val="0033CC"/>
                </a:solidFill>
              </a:rPr>
              <a:t>, </a:t>
            </a:r>
            <a:r>
              <a:rPr lang="cs-CZ" sz="1700" dirty="0" err="1">
                <a:solidFill>
                  <a:srgbClr val="0033CC"/>
                </a:solidFill>
              </a:rPr>
              <a:t>Spain</a:t>
            </a:r>
            <a:r>
              <a:rPr lang="cs-CZ" sz="1700" dirty="0">
                <a:solidFill>
                  <a:srgbClr val="0033CC"/>
                </a:solidFill>
              </a:rPr>
              <a:t>; </a:t>
            </a:r>
            <a:r>
              <a:rPr lang="en-US" sz="1700" dirty="0">
                <a:solidFill>
                  <a:srgbClr val="0033CC"/>
                </a:solidFill>
              </a:rPr>
              <a:t>Laboratory of Appl</a:t>
            </a:r>
            <a:r>
              <a:rPr lang="cs-CZ" sz="1700" dirty="0">
                <a:solidFill>
                  <a:srgbClr val="0033CC"/>
                </a:solidFill>
              </a:rPr>
              <a:t>.</a:t>
            </a:r>
            <a:r>
              <a:rPr lang="en-US" sz="1700" dirty="0">
                <a:solidFill>
                  <a:srgbClr val="0033CC"/>
                </a:solidFill>
              </a:rPr>
              <a:t>Phys</a:t>
            </a:r>
            <a:r>
              <a:rPr lang="cs-CZ" sz="1700" dirty="0">
                <a:solidFill>
                  <a:srgbClr val="0033CC"/>
                </a:solidFill>
              </a:rPr>
              <a:t>. Plovdiv </a:t>
            </a:r>
            <a:r>
              <a:rPr lang="cs-CZ" sz="1700" dirty="0" err="1">
                <a:solidFill>
                  <a:srgbClr val="0033CC"/>
                </a:solidFill>
              </a:rPr>
              <a:t>Bulgaria</a:t>
            </a:r>
            <a:r>
              <a:rPr lang="cs-CZ" sz="1700" dirty="0">
                <a:solidFill>
                  <a:srgbClr val="0033CC"/>
                </a:solidFill>
              </a:rPr>
              <a:t>…..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566797" y="1975104"/>
            <a:ext cx="10895207" cy="446600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848730" y="2115366"/>
            <a:ext cx="10460257" cy="4309308"/>
            <a:chOff x="1156458" y="2215220"/>
            <a:chExt cx="10507492" cy="4309308"/>
          </a:xfrm>
        </p:grpSpPr>
        <p:sp>
          <p:nvSpPr>
            <p:cNvPr id="3" name="TextovéPole 2"/>
            <p:cNvSpPr txBox="1"/>
            <p:nvPr/>
          </p:nvSpPr>
          <p:spPr>
            <a:xfrm>
              <a:off x="1156458" y="2740189"/>
              <a:ext cx="3370830" cy="2062103"/>
            </a:xfrm>
            <a:prstGeom prst="rect">
              <a:avLst/>
            </a:prstGeom>
            <a:solidFill>
              <a:srgbClr val="FFE5FF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PARDAM NANO4FIBERS Ltd/Vodní sklo </a:t>
              </a:r>
            </a:p>
            <a:p>
              <a:r>
                <a:rPr lang="cs-CZ" sz="1600" b="1" i="1" dirty="0"/>
                <a:t>Roudnice nad Labem </a:t>
              </a:r>
            </a:p>
            <a:p>
              <a:r>
                <a:rPr lang="cs-CZ" dirty="0" err="1"/>
                <a:t>Nanovlákenné</a:t>
              </a:r>
              <a:r>
                <a:rPr lang="cs-CZ" dirty="0"/>
                <a:t> materiály pro záchyt a zpětné využití odpadních plynů- technologie odstředivého zvláknění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4735607" y="4476112"/>
              <a:ext cx="2919875" cy="1015663"/>
            </a:xfrm>
            <a:prstGeom prst="rect">
              <a:avLst/>
            </a:prstGeom>
            <a:solidFill>
              <a:srgbClr val="EBFFEB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 err="1"/>
                <a:t>InoCure</a:t>
              </a:r>
              <a:r>
                <a:rPr lang="cs-CZ" sz="2400" b="1" dirty="0"/>
                <a:t> Ltd, </a:t>
              </a:r>
              <a:r>
                <a:rPr lang="cs-CZ" sz="1600" b="1" i="1" dirty="0"/>
                <a:t>Praha</a:t>
              </a:r>
            </a:p>
            <a:p>
              <a:r>
                <a:rPr lang="cs-CZ" dirty="0" err="1"/>
                <a:t>Nanovlákenné</a:t>
              </a:r>
              <a:r>
                <a:rPr lang="cs-CZ" dirty="0"/>
                <a:t> materiály pro záchyt CO</a:t>
              </a:r>
              <a:r>
                <a:rPr lang="cs-CZ" baseline="-25000" dirty="0"/>
                <a:t>2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8199495" y="2215220"/>
              <a:ext cx="3344212" cy="1261884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 err="1"/>
                <a:t>Nanomedical</a:t>
              </a:r>
              <a:r>
                <a:rPr lang="cs-CZ" sz="2400" b="1" dirty="0"/>
                <a:t> Ltd,</a:t>
              </a:r>
            </a:p>
            <a:p>
              <a:r>
                <a:rPr lang="cs-CZ" sz="1600" b="1" i="1" dirty="0"/>
                <a:t>Horní Jiřetín/Liberec</a:t>
              </a:r>
            </a:p>
            <a:p>
              <a:r>
                <a:rPr lang="cs-CZ" dirty="0" err="1"/>
                <a:t>Nanovlákenné</a:t>
              </a:r>
              <a:r>
                <a:rPr lang="cs-CZ" dirty="0"/>
                <a:t> materiály pro medicínské aplikace</a:t>
              </a:r>
            </a:p>
          </p:txBody>
        </p:sp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520" y="2385251"/>
              <a:ext cx="2383119" cy="1787339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7" name="Picture 2" descr="Severočeské nanofirmy posilují, brzy chtějí rouškami zásobit i běžný trh -  iDNES.cz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6" t="-312" r="13791" b="312"/>
            <a:stretch/>
          </p:blipFill>
          <p:spPr bwMode="auto">
            <a:xfrm>
              <a:off x="1419837" y="4802292"/>
              <a:ext cx="1911651" cy="15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Linka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4"/>
            <a:stretch/>
          </p:blipFill>
          <p:spPr bwMode="auto">
            <a:xfrm>
              <a:off x="8409185" y="3506562"/>
              <a:ext cx="2203378" cy="1264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A7805DFE-8AF1-43EC-ADB9-4D50BB8CB9D7}"/>
                </a:ext>
              </a:extLst>
            </p:cNvPr>
            <p:cNvSpPr txBox="1"/>
            <p:nvPr/>
          </p:nvSpPr>
          <p:spPr>
            <a:xfrm>
              <a:off x="3447984" y="5614373"/>
              <a:ext cx="4207497" cy="646331"/>
            </a:xfrm>
            <a:prstGeom prst="rect">
              <a:avLst/>
            </a:prstGeom>
            <a:noFill/>
            <a:ln w="28575">
              <a:solidFill>
                <a:srgbClr val="A5002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Nanotex</a:t>
              </a:r>
              <a:r>
                <a:rPr lang="cs-CZ" dirty="0"/>
                <a:t> Group s.r.o. Litvínov; </a:t>
              </a:r>
            </a:p>
            <a:p>
              <a:r>
                <a:rPr lang="cs-CZ" dirty="0" err="1"/>
                <a:t>Nanoindustry</a:t>
              </a:r>
              <a:r>
                <a:rPr lang="cs-CZ" dirty="0"/>
                <a:t>; RESPILON </a:t>
              </a:r>
              <a:r>
                <a:rPr lang="cs-CZ" dirty="0" err="1"/>
                <a:t>group</a:t>
              </a:r>
              <a:r>
                <a:rPr lang="cs-CZ" dirty="0"/>
                <a:t> s.r.o. Brno  </a:t>
              </a:r>
            </a:p>
          </p:txBody>
        </p: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8F3D0EB4-ED0A-47E1-97DF-1BA2E8FFB2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4674" y="2946631"/>
              <a:ext cx="430748" cy="236022"/>
            </a:xfrm>
            <a:prstGeom prst="straightConnector1">
              <a:avLst/>
            </a:prstGeom>
            <a:ln w="28575">
              <a:solidFill>
                <a:srgbClr val="A500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90A603A5-1401-4082-B661-46196CD4C9C4}"/>
                </a:ext>
              </a:extLst>
            </p:cNvPr>
            <p:cNvCxnSpPr>
              <a:cxnSpLocks/>
            </p:cNvCxnSpPr>
            <p:nvPr/>
          </p:nvCxnSpPr>
          <p:spPr>
            <a:xfrm>
              <a:off x="6151122" y="4232228"/>
              <a:ext cx="0" cy="262287"/>
            </a:xfrm>
            <a:prstGeom prst="straightConnector1">
              <a:avLst/>
            </a:prstGeom>
            <a:ln w="28575">
              <a:solidFill>
                <a:srgbClr val="A500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CBAB8582-479A-4E69-9598-1934863DCABF}"/>
                </a:ext>
              </a:extLst>
            </p:cNvPr>
            <p:cNvCxnSpPr>
              <a:cxnSpLocks/>
            </p:cNvCxnSpPr>
            <p:nvPr/>
          </p:nvCxnSpPr>
          <p:spPr>
            <a:xfrm>
              <a:off x="7428734" y="3055215"/>
              <a:ext cx="793128" cy="265812"/>
            </a:xfrm>
            <a:prstGeom prst="straightConnector1">
              <a:avLst/>
            </a:prstGeom>
            <a:ln w="28575">
              <a:solidFill>
                <a:srgbClr val="A500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5C5F6C08-6750-4595-AD29-9EA4CCABE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6349" y="3903862"/>
              <a:ext cx="956461" cy="1745264"/>
            </a:xfrm>
            <a:prstGeom prst="straightConnector1">
              <a:avLst/>
            </a:prstGeom>
            <a:ln w="28575">
              <a:solidFill>
                <a:srgbClr val="A500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0EC8CC95-1000-42A7-902F-22BBAF04CC9C}"/>
                </a:ext>
              </a:extLst>
            </p:cNvPr>
            <p:cNvCxnSpPr>
              <a:cxnSpLocks/>
            </p:cNvCxnSpPr>
            <p:nvPr/>
          </p:nvCxnSpPr>
          <p:spPr>
            <a:xfrm>
              <a:off x="7430639" y="3756011"/>
              <a:ext cx="542457" cy="2087697"/>
            </a:xfrm>
            <a:prstGeom prst="straightConnector1">
              <a:avLst/>
            </a:prstGeom>
            <a:ln w="28575">
              <a:solidFill>
                <a:srgbClr val="A500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5F58B935-598A-4EF4-904F-08457A3F83A4}"/>
                </a:ext>
              </a:extLst>
            </p:cNvPr>
            <p:cNvSpPr txBox="1"/>
            <p:nvPr/>
          </p:nvSpPr>
          <p:spPr>
            <a:xfrm>
              <a:off x="8298422" y="5924458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2B15AB4A-0CC7-4FE2-8105-E656677ADBF9}"/>
                </a:ext>
              </a:extLst>
            </p:cNvPr>
            <p:cNvSpPr txBox="1"/>
            <p:nvPr/>
          </p:nvSpPr>
          <p:spPr>
            <a:xfrm>
              <a:off x="8089592" y="4853093"/>
              <a:ext cx="3574358" cy="954107"/>
            </a:xfrm>
            <a:prstGeom prst="rect">
              <a:avLst/>
            </a:prstGeom>
            <a:noFill/>
            <a:ln w="28575">
              <a:solidFill>
                <a:srgbClr val="A5002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Krajská zdravotní a.s</a:t>
              </a:r>
              <a:r>
                <a:rPr lang="cs-CZ" dirty="0"/>
                <a:t>., Nemocnice v Ústí </a:t>
              </a:r>
              <a:r>
                <a:rPr lang="cs-CZ" dirty="0" err="1"/>
                <a:t>n.L</a:t>
              </a:r>
              <a:r>
                <a:rPr lang="cs-CZ" dirty="0"/>
                <a:t>; Testování </a:t>
              </a:r>
              <a:r>
                <a:rPr lang="cs-CZ" dirty="0" err="1"/>
                <a:t>biosenzorů</a:t>
              </a:r>
              <a:r>
                <a:rPr lang="cs-CZ" dirty="0"/>
                <a:t> pro diagnostiku z tělových tekutin)</a:t>
              </a:r>
            </a:p>
          </p:txBody>
        </p:sp>
        <p:cxnSp>
          <p:nvCxnSpPr>
            <p:cNvPr id="39" name="Přímá spojnice se šipkou 38">
              <a:extLst>
                <a:ext uri="{FF2B5EF4-FFF2-40B4-BE49-F238E27FC236}">
                  <a16:creationId xmlns:a16="http://schemas.microsoft.com/office/drawing/2014/main" id="{9718F240-6FB4-4732-BE28-404FFC30D456}"/>
                </a:ext>
              </a:extLst>
            </p:cNvPr>
            <p:cNvCxnSpPr>
              <a:cxnSpLocks/>
            </p:cNvCxnSpPr>
            <p:nvPr/>
          </p:nvCxnSpPr>
          <p:spPr>
            <a:xfrm>
              <a:off x="7483638" y="3443625"/>
              <a:ext cx="793128" cy="1409468"/>
            </a:xfrm>
            <a:prstGeom prst="straightConnector1">
              <a:avLst/>
            </a:prstGeom>
            <a:ln w="28575">
              <a:solidFill>
                <a:srgbClr val="A500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A1499140-9E76-4150-8796-D076447E7895}"/>
                </a:ext>
              </a:extLst>
            </p:cNvPr>
            <p:cNvSpPr txBox="1"/>
            <p:nvPr/>
          </p:nvSpPr>
          <p:spPr>
            <a:xfrm>
              <a:off x="7544752" y="5862808"/>
              <a:ext cx="4074150" cy="661720"/>
            </a:xfrm>
            <a:prstGeom prst="rect">
              <a:avLst/>
            </a:prstGeom>
            <a:noFill/>
            <a:ln w="28575">
              <a:solidFill>
                <a:srgbClr val="A5002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2000" b="1" dirty="0" err="1"/>
                <a:t>Orlen</a:t>
              </a:r>
              <a:r>
                <a:rPr lang="cs-CZ" sz="2000" b="1" dirty="0"/>
                <a:t>; </a:t>
              </a:r>
              <a:r>
                <a:rPr lang="cs-CZ" sz="2000" b="1" dirty="0" err="1"/>
                <a:t>Unicre</a:t>
              </a:r>
              <a:r>
                <a:rPr lang="cs-CZ" sz="2000" b="1" dirty="0"/>
                <a:t> </a:t>
              </a:r>
              <a:r>
                <a:rPr lang="cs-CZ" sz="1700" dirty="0"/>
                <a:t>(</a:t>
              </a:r>
              <a:r>
                <a:rPr lang="cs-CZ" sz="1700" dirty="0" err="1"/>
                <a:t>nanovlákenné</a:t>
              </a:r>
              <a:r>
                <a:rPr lang="cs-CZ" sz="1700" dirty="0"/>
                <a:t> membrány pro separace odpadních plynů – testy)</a:t>
              </a: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777199" y="2081182"/>
            <a:ext cx="328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6600"/>
                </a:solidFill>
              </a:rPr>
              <a:t>Partneři z aplikační sféry</a:t>
            </a:r>
          </a:p>
        </p:txBody>
      </p:sp>
    </p:spTree>
    <p:extLst>
      <p:ext uri="{BB962C8B-B14F-4D97-AF65-F5344CB8AC3E}">
        <p14:creationId xmlns:p14="http://schemas.microsoft.com/office/powerpoint/2010/main" val="370255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669EFA-50A1-40CA-857E-ECEA27094032}"/>
              </a:ext>
            </a:extLst>
          </p:cNvPr>
          <p:cNvSpPr txBox="1"/>
          <p:nvPr/>
        </p:nvSpPr>
        <p:spPr>
          <a:xfrm>
            <a:off x="1525385" y="577010"/>
            <a:ext cx="7918589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66CC"/>
                </a:solidFill>
              </a:rPr>
              <a:t>Potenciál výzkumu a vzdělávání UJEP v oblasti dekarbonizace 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DF9D03C-E2B2-45AF-9C80-7ADEDB4AFA65}"/>
              </a:ext>
            </a:extLst>
          </p:cNvPr>
          <p:cNvGrpSpPr/>
          <p:nvPr/>
        </p:nvGrpSpPr>
        <p:grpSpPr>
          <a:xfrm>
            <a:off x="690554" y="1658868"/>
            <a:ext cx="5189909" cy="4647426"/>
            <a:chOff x="653761" y="1658868"/>
            <a:chExt cx="5189909" cy="4647426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898D62C6-E9BC-4076-839B-13AFE2A03A2E}"/>
                </a:ext>
              </a:extLst>
            </p:cNvPr>
            <p:cNvSpPr txBox="1"/>
            <p:nvPr/>
          </p:nvSpPr>
          <p:spPr>
            <a:xfrm>
              <a:off x="653761" y="1658868"/>
              <a:ext cx="5189909" cy="4647426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endParaRPr lang="cs-CZ" sz="2400" b="1" dirty="0">
                <a:solidFill>
                  <a:srgbClr val="0066CC"/>
                </a:solidFill>
              </a:endParaRPr>
            </a:p>
            <a:p>
              <a:endParaRPr lang="cs-CZ" sz="2400" b="1" dirty="0">
                <a:solidFill>
                  <a:srgbClr val="0066CC"/>
                </a:solidFill>
              </a:endParaRPr>
            </a:p>
            <a:p>
              <a:endParaRPr lang="cs-CZ" sz="2400" b="1" dirty="0">
                <a:solidFill>
                  <a:srgbClr val="0066CC"/>
                </a:solidFill>
              </a:endParaRPr>
            </a:p>
            <a:p>
              <a:pPr algn="ctr"/>
              <a:endParaRPr lang="cs-CZ" dirty="0">
                <a:solidFill>
                  <a:srgbClr val="0066CC"/>
                </a:solidFill>
                <a:hlinkClick r:id="rId2"/>
              </a:endParaRPr>
            </a:p>
            <a:p>
              <a:pPr algn="ctr"/>
              <a:endParaRPr lang="cs-CZ" dirty="0">
                <a:solidFill>
                  <a:srgbClr val="0066CC"/>
                </a:solidFill>
              </a:endParaRPr>
            </a:p>
            <a:p>
              <a:pPr algn="ctr"/>
              <a:endParaRPr lang="cs-CZ" sz="1200" dirty="0">
                <a:solidFill>
                  <a:srgbClr val="0066CC"/>
                </a:solidFill>
              </a:endParaRPr>
            </a:p>
            <a:p>
              <a:pPr marL="176213"/>
              <a:r>
                <a:rPr lang="cs-CZ" sz="2000" i="1" dirty="0">
                  <a:solidFill>
                    <a:srgbClr val="0066CC"/>
                  </a:solidFill>
                </a:rPr>
                <a:t>UJEP je člen konsorcia Velké výzkumné infrastruktury </a:t>
              </a:r>
              <a:r>
                <a:rPr lang="cs-CZ" sz="2000" b="1" i="1" dirty="0" err="1">
                  <a:solidFill>
                    <a:srgbClr val="0066CC"/>
                  </a:solidFill>
                </a:rPr>
                <a:t>NanoEnviCz</a:t>
              </a:r>
              <a:r>
                <a:rPr lang="cs-CZ" sz="2000" i="1" dirty="0">
                  <a:solidFill>
                    <a:srgbClr val="0066CC"/>
                  </a:solidFill>
                </a:rPr>
                <a:t> </a:t>
              </a:r>
              <a:r>
                <a:rPr lang="cs-CZ" sz="2000" b="1" i="1" dirty="0">
                  <a:solidFill>
                    <a:srgbClr val="0066CC"/>
                  </a:solidFill>
                </a:rPr>
                <a:t>–„</a:t>
              </a:r>
              <a:r>
                <a:rPr lang="cs-CZ" sz="2000" b="1" i="1" dirty="0" err="1">
                  <a:solidFill>
                    <a:srgbClr val="0066CC"/>
                  </a:solidFill>
                </a:rPr>
                <a:t>Nanomateriály</a:t>
              </a:r>
              <a:r>
                <a:rPr lang="cs-CZ" sz="2000" b="1" i="1" dirty="0">
                  <a:solidFill>
                    <a:srgbClr val="0066CC"/>
                  </a:solidFill>
                </a:rPr>
                <a:t> a nanotechnologie pro ochranu životního prostředí a udržitelnou budoucnost“</a:t>
              </a:r>
            </a:p>
            <a:p>
              <a:pPr marL="176213"/>
              <a:endParaRPr lang="cs-CZ" sz="800" b="1" i="1" dirty="0">
                <a:solidFill>
                  <a:srgbClr val="0066CC"/>
                </a:solidFill>
              </a:endParaRPr>
            </a:p>
            <a:p>
              <a:r>
                <a:rPr lang="cs-CZ" dirty="0" err="1"/>
                <a:t>NanoEnviCz</a:t>
              </a:r>
              <a:r>
                <a:rPr lang="cs-CZ" dirty="0"/>
                <a:t> p</a:t>
              </a:r>
              <a:r>
                <a:rPr lang="cs-CZ" sz="1600" dirty="0"/>
                <a:t>ropojila kapacity 6ti vědeckých organizací ČR v oblasti výzkumu </a:t>
              </a:r>
              <a:r>
                <a:rPr lang="cs-CZ" sz="1600" dirty="0" err="1"/>
                <a:t>nanomateriálů</a:t>
              </a:r>
              <a:r>
                <a:rPr lang="cs-CZ" sz="1600" dirty="0"/>
                <a:t> a nanotechnologií pro environmentální aplikace a poskytuje otevřený přístup k využívání svého experimentálního zázemí a k odbornému kvalifikovanému servisu. </a:t>
              </a:r>
            </a:p>
          </p:txBody>
        </p:sp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634CD86-0EEE-4425-B99D-7FD235835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9" t="16239" r="6864" b="14487"/>
            <a:stretch/>
          </p:blipFill>
          <p:spPr>
            <a:xfrm>
              <a:off x="1929678" y="2436313"/>
              <a:ext cx="2230035" cy="72320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960160E-5677-4928-8512-8164523DF6E8}"/>
                </a:ext>
              </a:extLst>
            </p:cNvPr>
            <p:cNvSpPr txBox="1"/>
            <p:nvPr/>
          </p:nvSpPr>
          <p:spPr>
            <a:xfrm>
              <a:off x="1759353" y="1945222"/>
              <a:ext cx="28157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>
                  <a:solidFill>
                    <a:srgbClr val="0066CC"/>
                  </a:solidFill>
                </a:rPr>
                <a:t>Výzkumná infrastruktura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318DB1FC-EC5B-4C1D-8EE2-D619758AE495}"/>
                </a:ext>
              </a:extLst>
            </p:cNvPr>
            <p:cNvSpPr txBox="1"/>
            <p:nvPr/>
          </p:nvSpPr>
          <p:spPr>
            <a:xfrm>
              <a:off x="1759353" y="3250500"/>
              <a:ext cx="29787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66CC"/>
                  </a:solidFill>
                  <a:hlinkClick r:id="rId2"/>
                </a:rPr>
                <a:t>https://www.nanoenvicz.cz/</a:t>
              </a:r>
              <a:endParaRPr lang="cs-CZ" dirty="0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BC3B6D9F-0680-4C61-A62A-F37D4BBE6310}"/>
              </a:ext>
            </a:extLst>
          </p:cNvPr>
          <p:cNvSpPr txBox="1"/>
          <p:nvPr/>
        </p:nvSpPr>
        <p:spPr>
          <a:xfrm>
            <a:off x="6357228" y="1689646"/>
            <a:ext cx="5062861" cy="461664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176213"/>
            <a:r>
              <a:rPr lang="cs-CZ" b="1" dirty="0">
                <a:solidFill>
                  <a:srgbClr val="006666"/>
                </a:solidFill>
              </a:rPr>
              <a:t>Vzdělávací infrastruktura na UJEP</a:t>
            </a:r>
          </a:p>
          <a:p>
            <a:pPr marL="176213"/>
            <a:endParaRPr lang="cs-CZ" sz="800" b="1" dirty="0">
              <a:solidFill>
                <a:srgbClr val="006666"/>
              </a:solidFill>
            </a:endParaRPr>
          </a:p>
          <a:p>
            <a:pPr marL="176213"/>
            <a:r>
              <a:rPr lang="cs-CZ" i="1" dirty="0">
                <a:solidFill>
                  <a:srgbClr val="006666"/>
                </a:solidFill>
              </a:rPr>
              <a:t>Máme akreditovaný </a:t>
            </a:r>
            <a:r>
              <a:rPr lang="cs-CZ" b="1" i="1" dirty="0">
                <a:solidFill>
                  <a:srgbClr val="006666"/>
                </a:solidFill>
              </a:rPr>
              <a:t>mezioborový studijní program: „Aplikované nanotechnologie“: </a:t>
            </a: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pPr marL="4846638" indent="-2066925"/>
            <a:endParaRPr lang="cs-CZ" sz="1600" b="1" i="1" dirty="0">
              <a:solidFill>
                <a:srgbClr val="006666"/>
              </a:solidFill>
            </a:endParaRP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pPr marL="4846638" indent="-2066925"/>
            <a:endParaRPr lang="cs-CZ" b="1" i="1" dirty="0">
              <a:solidFill>
                <a:srgbClr val="006666"/>
              </a:solidFill>
            </a:endParaRPr>
          </a:p>
          <a:p>
            <a:endParaRPr lang="cs-CZ" b="1" dirty="0">
              <a:solidFill>
                <a:srgbClr val="006666"/>
              </a:solidFill>
            </a:endParaRPr>
          </a:p>
          <a:p>
            <a:endParaRPr lang="cs-CZ" b="1" dirty="0">
              <a:solidFill>
                <a:srgbClr val="006666"/>
              </a:solidFill>
            </a:endParaRPr>
          </a:p>
          <a:p>
            <a:endParaRPr lang="cs-CZ" b="1" dirty="0">
              <a:solidFill>
                <a:srgbClr val="006666"/>
              </a:solidFill>
            </a:endParaRPr>
          </a:p>
          <a:p>
            <a:endParaRPr lang="cs-CZ" b="1" dirty="0">
              <a:solidFill>
                <a:srgbClr val="006666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0D2382-90C4-445D-9277-B91A415511AF}"/>
              </a:ext>
            </a:extLst>
          </p:cNvPr>
          <p:cNvSpPr txBox="1"/>
          <p:nvPr/>
        </p:nvSpPr>
        <p:spPr>
          <a:xfrm>
            <a:off x="6631937" y="3003884"/>
            <a:ext cx="137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46638" indent="-4848225"/>
            <a:r>
              <a:rPr lang="cs-CZ" b="1" i="1" dirty="0">
                <a:solidFill>
                  <a:srgbClr val="006666"/>
                </a:solidFill>
              </a:rPr>
              <a:t>Bakalářský,       </a:t>
            </a:r>
          </a:p>
          <a:p>
            <a:pPr marL="4846638" indent="-4848225"/>
            <a:r>
              <a:rPr lang="cs-CZ" b="1" i="1" dirty="0">
                <a:solidFill>
                  <a:srgbClr val="006666"/>
                </a:solidFill>
              </a:rPr>
              <a:t>Magisterský</a:t>
            </a:r>
          </a:p>
          <a:p>
            <a:pPr marL="4846638" indent="-4848225"/>
            <a:r>
              <a:rPr lang="cs-CZ" b="1" i="1" dirty="0">
                <a:solidFill>
                  <a:srgbClr val="006666"/>
                </a:solidFill>
              </a:rPr>
              <a:t>Doktorský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682B14C-CF81-463E-8B83-35D61F70B301}"/>
              </a:ext>
            </a:extLst>
          </p:cNvPr>
          <p:cNvSpPr txBox="1"/>
          <p:nvPr/>
        </p:nvSpPr>
        <p:spPr>
          <a:xfrm>
            <a:off x="8524611" y="2826726"/>
            <a:ext cx="2356702" cy="132343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i="1" dirty="0">
                <a:solidFill>
                  <a:srgbClr val="006666"/>
                </a:solidFill>
              </a:rPr>
              <a:t>Mezioborový studijní program. Kombinuje </a:t>
            </a:r>
            <a:r>
              <a:rPr lang="cs-CZ" sz="1600" b="1" i="1" dirty="0">
                <a:solidFill>
                  <a:srgbClr val="006666"/>
                </a:solidFill>
              </a:rPr>
              <a:t>chemické a fyzikální přístupy při vytváření </a:t>
            </a:r>
            <a:r>
              <a:rPr lang="cs-CZ" sz="1600" b="1" i="1" dirty="0" err="1">
                <a:solidFill>
                  <a:srgbClr val="006666"/>
                </a:solidFill>
              </a:rPr>
              <a:t>nanomateriálů</a:t>
            </a:r>
            <a:r>
              <a:rPr lang="cs-CZ" sz="1600" b="1" i="1" dirty="0">
                <a:solidFill>
                  <a:srgbClr val="006666"/>
                </a:solidFill>
              </a:rPr>
              <a:t>;</a:t>
            </a:r>
          </a:p>
        </p:txBody>
      </p:sp>
      <p:sp>
        <p:nvSpPr>
          <p:cNvPr id="11" name="Pravá složená závorka 10">
            <a:extLst>
              <a:ext uri="{FF2B5EF4-FFF2-40B4-BE49-F238E27FC236}">
                <a16:creationId xmlns:a16="http://schemas.microsoft.com/office/drawing/2014/main" id="{44D2DA19-D0C6-4B6F-935C-CAA0071121E7}"/>
              </a:ext>
            </a:extLst>
          </p:cNvPr>
          <p:cNvSpPr/>
          <p:nvPr/>
        </p:nvSpPr>
        <p:spPr>
          <a:xfrm>
            <a:off x="8114672" y="3112524"/>
            <a:ext cx="197709" cy="708855"/>
          </a:xfrm>
          <a:prstGeom prst="rightBrace">
            <a:avLst/>
          </a:prstGeom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FEAD2E1-A067-4044-8550-3974658FC3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94" y="4901958"/>
            <a:ext cx="1935017" cy="137987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9C7755E-4013-4202-BF9B-92BE9EFAF409}"/>
              </a:ext>
            </a:extLst>
          </p:cNvPr>
          <p:cNvSpPr txBox="1"/>
          <p:nvPr/>
        </p:nvSpPr>
        <p:spPr>
          <a:xfrm>
            <a:off x="6357229" y="4205556"/>
            <a:ext cx="50628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6213"/>
            <a:r>
              <a:rPr lang="cs-CZ" sz="1600" b="1" dirty="0">
                <a:solidFill>
                  <a:srgbClr val="006666"/>
                </a:solidFill>
              </a:rPr>
              <a:t>Cena ministra školství v r. 2014 a 2015 pro studenty</a:t>
            </a:r>
          </a:p>
          <a:p>
            <a:pPr marL="176213"/>
            <a:r>
              <a:rPr lang="cs-CZ" sz="1600" b="1" dirty="0">
                <a:solidFill>
                  <a:srgbClr val="006666"/>
                </a:solidFill>
              </a:rPr>
              <a:t>Nanotechnologií </a:t>
            </a:r>
            <a:r>
              <a:rPr lang="cs-CZ" sz="1600" b="1" dirty="0" err="1">
                <a:solidFill>
                  <a:srgbClr val="006666"/>
                </a:solidFill>
              </a:rPr>
              <a:t>PřF</a:t>
            </a:r>
            <a:r>
              <a:rPr lang="cs-CZ" sz="1600" b="1" dirty="0">
                <a:solidFill>
                  <a:srgbClr val="006666"/>
                </a:solidFill>
              </a:rPr>
              <a:t> UJEP </a:t>
            </a:r>
            <a:r>
              <a:rPr lang="cs-CZ" sz="1600" dirty="0">
                <a:solidFill>
                  <a:srgbClr val="006666"/>
                </a:solidFill>
              </a:rPr>
              <a:t>Antonína Čajku a Jakuba </a:t>
            </a:r>
            <a:r>
              <a:rPr lang="cs-CZ" sz="1600" dirty="0" err="1">
                <a:solidFill>
                  <a:srgbClr val="006666"/>
                </a:solidFill>
              </a:rPr>
              <a:t>Braborce</a:t>
            </a:r>
            <a:endParaRPr lang="cs-CZ" sz="1600" dirty="0">
              <a:solidFill>
                <a:srgbClr val="006666"/>
              </a:solidFill>
            </a:endParaRPr>
          </a:p>
          <a:p>
            <a:endParaRPr lang="cs-CZ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7A080A8-7AA8-470B-9146-FEDF57E8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2312" y="5074082"/>
            <a:ext cx="1740021" cy="124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Bublinový popisek: se šipkou dolů 15">
            <a:extLst>
              <a:ext uri="{FF2B5EF4-FFF2-40B4-BE49-F238E27FC236}">
                <a16:creationId xmlns:a16="http://schemas.microsoft.com/office/drawing/2014/main" id="{3A7D4A62-C933-40CC-95AD-19CC62BCD018}"/>
              </a:ext>
            </a:extLst>
          </p:cNvPr>
          <p:cNvSpPr/>
          <p:nvPr/>
        </p:nvSpPr>
        <p:spPr>
          <a:xfrm>
            <a:off x="3081488" y="1023646"/>
            <a:ext cx="286327" cy="62019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Bublinový popisek: se šipkou dolů 16">
            <a:extLst>
              <a:ext uri="{FF2B5EF4-FFF2-40B4-BE49-F238E27FC236}">
                <a16:creationId xmlns:a16="http://schemas.microsoft.com/office/drawing/2014/main" id="{2B79D6B2-EBAB-4D83-8E1C-102FBC1FF135}"/>
              </a:ext>
            </a:extLst>
          </p:cNvPr>
          <p:cNvSpPr/>
          <p:nvPr/>
        </p:nvSpPr>
        <p:spPr>
          <a:xfrm>
            <a:off x="8602332" y="1038675"/>
            <a:ext cx="286327" cy="62019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90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499CC55-986E-403F-884A-965AEE81DE25}"/>
              </a:ext>
            </a:extLst>
          </p:cNvPr>
          <p:cNvSpPr txBox="1"/>
          <p:nvPr/>
        </p:nvSpPr>
        <p:spPr>
          <a:xfrm>
            <a:off x="797329" y="557784"/>
            <a:ext cx="10182813" cy="572464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cs-CZ" sz="2200" b="1" dirty="0">
              <a:solidFill>
                <a:srgbClr val="990099"/>
              </a:solidFill>
            </a:endParaRPr>
          </a:p>
          <a:p>
            <a:endParaRPr lang="cs-CZ" sz="2200" b="1" dirty="0">
              <a:solidFill>
                <a:srgbClr val="990099"/>
              </a:solidFill>
            </a:endParaRPr>
          </a:p>
          <a:p>
            <a:endParaRPr lang="cs-CZ" sz="2200" b="1" dirty="0">
              <a:solidFill>
                <a:srgbClr val="990099"/>
              </a:solidFill>
            </a:endParaRPr>
          </a:p>
          <a:p>
            <a:endParaRPr lang="cs-CZ" sz="2200" b="1" dirty="0">
              <a:solidFill>
                <a:srgbClr val="990099"/>
              </a:solidFill>
            </a:endParaRPr>
          </a:p>
          <a:p>
            <a:endParaRPr lang="cs-CZ" sz="2200" b="1" dirty="0">
              <a:solidFill>
                <a:srgbClr val="990099"/>
              </a:solidFill>
            </a:endParaRPr>
          </a:p>
          <a:p>
            <a:pPr marL="92075"/>
            <a:r>
              <a:rPr lang="cs-CZ" sz="2200" b="1" dirty="0" err="1">
                <a:solidFill>
                  <a:srgbClr val="990099"/>
                </a:solidFill>
              </a:rPr>
              <a:t>Nanomateriály</a:t>
            </a:r>
            <a:r>
              <a:rPr lang="cs-CZ" sz="2200" b="1" dirty="0">
                <a:solidFill>
                  <a:srgbClr val="990099"/>
                </a:solidFill>
              </a:rPr>
              <a:t> pro ochranu životního prostředí </a:t>
            </a:r>
            <a:r>
              <a:rPr lang="cs-CZ" sz="2200" dirty="0">
                <a:solidFill>
                  <a:srgbClr val="990099"/>
                </a:solidFill>
              </a:rPr>
              <a:t>-</a:t>
            </a:r>
            <a:r>
              <a:rPr lang="cs-CZ" sz="2400" dirty="0">
                <a:solidFill>
                  <a:srgbClr val="990099"/>
                </a:solidFill>
              </a:rPr>
              <a:t> </a:t>
            </a:r>
            <a:r>
              <a:rPr lang="cs-CZ" dirty="0">
                <a:solidFill>
                  <a:srgbClr val="990099"/>
                </a:solidFill>
              </a:rPr>
              <a:t>prostor pro spolupráci v oblasti filtračních </a:t>
            </a:r>
            <a:r>
              <a:rPr lang="cs-CZ" dirty="0" err="1">
                <a:solidFill>
                  <a:srgbClr val="990099"/>
                </a:solidFill>
              </a:rPr>
              <a:t>mediií</a:t>
            </a:r>
            <a:r>
              <a:rPr lang="cs-CZ" dirty="0">
                <a:solidFill>
                  <a:srgbClr val="990099"/>
                </a:solidFill>
              </a:rPr>
              <a:t> a membrán pro záchyt CO</a:t>
            </a:r>
            <a:r>
              <a:rPr lang="cs-CZ" baseline="-25000" dirty="0">
                <a:solidFill>
                  <a:srgbClr val="990099"/>
                </a:solidFill>
              </a:rPr>
              <a:t>2  </a:t>
            </a:r>
            <a:r>
              <a:rPr lang="cs-CZ" dirty="0">
                <a:solidFill>
                  <a:srgbClr val="990099"/>
                </a:solidFill>
              </a:rPr>
              <a:t>a vodíku z odpadních plynů a degradaci toxických polutantů (zvlášť obtížně degradovatelných). </a:t>
            </a:r>
          </a:p>
          <a:p>
            <a:endParaRPr lang="cs-CZ" baseline="-25000" dirty="0">
              <a:solidFill>
                <a:srgbClr val="990099"/>
              </a:solidFill>
            </a:endParaRPr>
          </a:p>
          <a:p>
            <a:r>
              <a:rPr lang="cs-CZ" i="1" dirty="0">
                <a:solidFill>
                  <a:srgbClr val="660066"/>
                </a:solidFill>
              </a:rPr>
              <a:t>  Žádosti o výzkumný servis při řešení problému a seznam zařízení na :</a:t>
            </a:r>
          </a:p>
          <a:p>
            <a:endParaRPr lang="cs-CZ" i="1" dirty="0">
              <a:solidFill>
                <a:srgbClr val="660066"/>
              </a:solidFill>
            </a:endParaRPr>
          </a:p>
          <a:p>
            <a:pPr marL="182563"/>
            <a:r>
              <a:rPr lang="cs-CZ" b="1" i="1" dirty="0">
                <a:solidFill>
                  <a:srgbClr val="660066"/>
                </a:solidFill>
              </a:rPr>
              <a:t>Členové konsorcia </a:t>
            </a:r>
            <a:r>
              <a:rPr lang="cs-CZ" b="1" i="1" dirty="0" err="1">
                <a:solidFill>
                  <a:srgbClr val="660066"/>
                </a:solidFill>
              </a:rPr>
              <a:t>NanoEnviCz</a:t>
            </a:r>
            <a:r>
              <a:rPr lang="cs-CZ" b="1" i="1" dirty="0">
                <a:solidFill>
                  <a:srgbClr val="660066"/>
                </a:solidFill>
              </a:rPr>
              <a:t>: </a:t>
            </a:r>
          </a:p>
          <a:p>
            <a:pPr marL="182563"/>
            <a:r>
              <a:rPr lang="cs-CZ" i="1" dirty="0">
                <a:solidFill>
                  <a:srgbClr val="660066"/>
                </a:solidFill>
              </a:rPr>
              <a:t>Ústav fyzikální chemie J. Heyrovského AVČR – koordinátor; </a:t>
            </a:r>
          </a:p>
          <a:p>
            <a:pPr marL="182563"/>
            <a:r>
              <a:rPr lang="cs-CZ" i="1" dirty="0">
                <a:solidFill>
                  <a:srgbClr val="660066"/>
                </a:solidFill>
              </a:rPr>
              <a:t>UJEP – </a:t>
            </a:r>
            <a:r>
              <a:rPr lang="cs-CZ" i="1" dirty="0" err="1">
                <a:solidFill>
                  <a:srgbClr val="660066"/>
                </a:solidFill>
              </a:rPr>
              <a:t>PřF</a:t>
            </a:r>
            <a:r>
              <a:rPr lang="cs-CZ" i="1" dirty="0">
                <a:solidFill>
                  <a:srgbClr val="660066"/>
                </a:solidFill>
              </a:rPr>
              <a:t> a FŽP;</a:t>
            </a:r>
          </a:p>
          <a:p>
            <a:pPr marL="182563"/>
            <a:r>
              <a:rPr lang="cs-CZ" i="1" dirty="0">
                <a:solidFill>
                  <a:srgbClr val="660066"/>
                </a:solidFill>
              </a:rPr>
              <a:t>TU – Liberec;</a:t>
            </a:r>
          </a:p>
          <a:p>
            <a:pPr marL="182563"/>
            <a:r>
              <a:rPr lang="cs-CZ" i="1" dirty="0">
                <a:solidFill>
                  <a:srgbClr val="660066"/>
                </a:solidFill>
              </a:rPr>
              <a:t>Univerzita Palackého Olomouc;</a:t>
            </a:r>
          </a:p>
          <a:p>
            <a:pPr marL="182563"/>
            <a:r>
              <a:rPr lang="cs-CZ" i="1" dirty="0">
                <a:solidFill>
                  <a:srgbClr val="660066"/>
                </a:solidFill>
              </a:rPr>
              <a:t>Ústav anorganické chemie AVČR v Řeži;</a:t>
            </a:r>
          </a:p>
          <a:p>
            <a:pPr marL="182563"/>
            <a:r>
              <a:rPr lang="cs-CZ" i="1" dirty="0">
                <a:solidFill>
                  <a:srgbClr val="660066"/>
                </a:solidFill>
              </a:rPr>
              <a:t>Ústav experimentální medicíny  AVČR;</a:t>
            </a:r>
          </a:p>
          <a:p>
            <a:endParaRPr lang="cs-CZ" i="1" dirty="0">
              <a:solidFill>
                <a:srgbClr val="660066"/>
              </a:solidFill>
            </a:endParaRPr>
          </a:p>
          <a:p>
            <a:pPr algn="ctr"/>
            <a:endParaRPr lang="cs-CZ" sz="400" i="1" dirty="0">
              <a:solidFill>
                <a:srgbClr val="9900CC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7A125E1-3D16-4266-B520-9A527951F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16239" r="6864" b="14487"/>
          <a:stretch/>
        </p:blipFill>
        <p:spPr>
          <a:xfrm>
            <a:off x="4108093" y="923544"/>
            <a:ext cx="2783910" cy="945678"/>
          </a:xfrm>
          <a:prstGeom prst="rect">
            <a:avLst/>
          </a:prstGeom>
          <a:solidFill>
            <a:schemeClr val="bg1"/>
          </a:solidFill>
          <a:ln w="57150">
            <a:solidFill>
              <a:srgbClr val="006666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7251192" y="3273540"/>
            <a:ext cx="313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66CC"/>
                </a:solidFill>
                <a:hlinkClick r:id="rId3"/>
              </a:rPr>
              <a:t>https://www.nanoenvicz.cz/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031735" y="4028837"/>
            <a:ext cx="3423337" cy="1754326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Pokud v žádosti o servis není specifikovaná instituce řeší koordinátor v dohodě se členy konsorcia, který člen konsorcia (resp. více členů)  se ujme výzkumného servisu </a:t>
            </a:r>
          </a:p>
        </p:txBody>
      </p:sp>
    </p:spTree>
    <p:extLst>
      <p:ext uri="{BB962C8B-B14F-4D97-AF65-F5344CB8AC3E}">
        <p14:creationId xmlns:p14="http://schemas.microsoft.com/office/powerpoint/2010/main" val="145095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230">
            <a:off x="8047228" y="4395289"/>
            <a:ext cx="3064646" cy="170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06CAE63-F962-444E-9C7E-07299BC16A7D}"/>
              </a:ext>
            </a:extLst>
          </p:cNvPr>
          <p:cNvSpPr txBox="1"/>
          <p:nvPr/>
        </p:nvSpPr>
        <p:spPr>
          <a:xfrm>
            <a:off x="1200214" y="1374882"/>
            <a:ext cx="72795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/>
              <a:t>Typy </a:t>
            </a:r>
            <a:r>
              <a:rPr lang="cs-CZ" sz="2000" b="1" dirty="0" err="1"/>
              <a:t>nanomateriálů</a:t>
            </a:r>
            <a:r>
              <a:rPr lang="cs-CZ" sz="2000" b="1" dirty="0"/>
              <a:t>:</a:t>
            </a:r>
          </a:p>
          <a:p>
            <a:pPr marL="534988" lvl="2" indent="-5349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dirty="0"/>
              <a:t>nanočástice  + </a:t>
            </a:r>
            <a:r>
              <a:rPr lang="cs-CZ" dirty="0" err="1"/>
              <a:t>nanovlákna</a:t>
            </a:r>
            <a:r>
              <a:rPr lang="cs-CZ" dirty="0"/>
              <a:t> + </a:t>
            </a:r>
            <a:r>
              <a:rPr lang="cs-CZ" dirty="0" err="1"/>
              <a:t>nanovrstvy</a:t>
            </a:r>
            <a:r>
              <a:rPr lang="cs-CZ" dirty="0"/>
              <a:t> </a:t>
            </a:r>
          </a:p>
          <a:p>
            <a:pPr marL="534988" lvl="2" indent="-5349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990099"/>
                </a:solidFill>
              </a:rPr>
              <a:t>Chemicky upravené </a:t>
            </a:r>
            <a:r>
              <a:rPr lang="cs-CZ" b="1" dirty="0" err="1">
                <a:solidFill>
                  <a:srgbClr val="990099"/>
                </a:solidFill>
              </a:rPr>
              <a:t>nanovlákenné</a:t>
            </a:r>
            <a:r>
              <a:rPr lang="cs-CZ" b="1" dirty="0">
                <a:solidFill>
                  <a:srgbClr val="990099"/>
                </a:solidFill>
              </a:rPr>
              <a:t> materiály pro specifické funkce</a:t>
            </a:r>
          </a:p>
          <a:p>
            <a:pPr marL="534988" indent="-5349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990099"/>
                </a:solidFill>
              </a:rPr>
              <a:t>Chemicky upravené polymerní </a:t>
            </a:r>
            <a:r>
              <a:rPr lang="cs-CZ" b="1" dirty="0" err="1">
                <a:solidFill>
                  <a:srgbClr val="990099"/>
                </a:solidFill>
              </a:rPr>
              <a:t>nanovrstvy</a:t>
            </a:r>
            <a:r>
              <a:rPr lang="cs-CZ" b="1" dirty="0">
                <a:solidFill>
                  <a:srgbClr val="990099"/>
                </a:solidFill>
              </a:rPr>
              <a:t> a </a:t>
            </a:r>
            <a:r>
              <a:rPr lang="cs-CZ" b="1" dirty="0" err="1">
                <a:solidFill>
                  <a:srgbClr val="990099"/>
                </a:solidFill>
              </a:rPr>
              <a:t>nanopovrchy</a:t>
            </a:r>
            <a:endParaRPr lang="cs-CZ" b="1" dirty="0">
              <a:solidFill>
                <a:srgbClr val="990099"/>
              </a:solidFill>
            </a:endParaRPr>
          </a:p>
          <a:p>
            <a:pPr marL="534988" lvl="2" indent="-5349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b="1" dirty="0" err="1">
                <a:solidFill>
                  <a:srgbClr val="990099"/>
                </a:solidFill>
              </a:rPr>
              <a:t>Nanokompozity</a:t>
            </a:r>
            <a:r>
              <a:rPr lang="cs-CZ" b="1" dirty="0">
                <a:solidFill>
                  <a:srgbClr val="990099"/>
                </a:solidFill>
              </a:rPr>
              <a:t> – kompozity  s </a:t>
            </a:r>
            <a:r>
              <a:rPr lang="cs-CZ" b="1" dirty="0" err="1">
                <a:solidFill>
                  <a:srgbClr val="990099"/>
                </a:solidFill>
              </a:rPr>
              <a:t>nanovrstvami</a:t>
            </a:r>
            <a:r>
              <a:rPr lang="cs-CZ" b="1" dirty="0">
                <a:solidFill>
                  <a:srgbClr val="990099"/>
                </a:solidFill>
              </a:rPr>
              <a:t>, </a:t>
            </a:r>
            <a:r>
              <a:rPr lang="cs-CZ" b="1" dirty="0" err="1">
                <a:solidFill>
                  <a:srgbClr val="990099"/>
                </a:solidFill>
              </a:rPr>
              <a:t>nanovlákny</a:t>
            </a:r>
            <a:r>
              <a:rPr lang="cs-CZ" b="1" dirty="0">
                <a:solidFill>
                  <a:srgbClr val="990099"/>
                </a:solidFill>
              </a:rPr>
              <a:t> a nanočásticemi + 3D </a:t>
            </a:r>
            <a:r>
              <a:rPr lang="cs-CZ" b="1" dirty="0" err="1">
                <a:solidFill>
                  <a:srgbClr val="990099"/>
                </a:solidFill>
              </a:rPr>
              <a:t>supramolekulární</a:t>
            </a:r>
            <a:r>
              <a:rPr lang="cs-CZ" b="1" dirty="0">
                <a:solidFill>
                  <a:srgbClr val="990099"/>
                </a:solidFill>
              </a:rPr>
              <a:t> </a:t>
            </a:r>
            <a:r>
              <a:rPr lang="cs-CZ" b="1" dirty="0" err="1">
                <a:solidFill>
                  <a:srgbClr val="990099"/>
                </a:solidFill>
              </a:rPr>
              <a:t>nanostruktury</a:t>
            </a:r>
            <a:r>
              <a:rPr lang="cs-CZ" b="1" dirty="0">
                <a:solidFill>
                  <a:srgbClr val="990099"/>
                </a:solidFill>
              </a:rPr>
              <a:t> </a:t>
            </a:r>
          </a:p>
          <a:p>
            <a:pPr marL="534988" indent="-534988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cs-CZ" b="1" dirty="0">
              <a:solidFill>
                <a:srgbClr val="990099"/>
              </a:solidFill>
            </a:endParaRPr>
          </a:p>
        </p:txBody>
      </p:sp>
      <p:sp>
        <p:nvSpPr>
          <p:cNvPr id="39" name="Pravá složená závorka 38">
            <a:extLst>
              <a:ext uri="{FF2B5EF4-FFF2-40B4-BE49-F238E27FC236}">
                <a16:creationId xmlns:a16="http://schemas.microsoft.com/office/drawing/2014/main" id="{4169548B-147B-4214-8533-367519AE23EB}"/>
              </a:ext>
            </a:extLst>
          </p:cNvPr>
          <p:cNvSpPr/>
          <p:nvPr/>
        </p:nvSpPr>
        <p:spPr>
          <a:xfrm>
            <a:off x="8479743" y="2395729"/>
            <a:ext cx="265740" cy="1586236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E1E68CF-8D35-4EA8-94EB-D01BC4EE4EB7}"/>
              </a:ext>
            </a:extLst>
          </p:cNvPr>
          <p:cNvSpPr txBox="1"/>
          <p:nvPr/>
        </p:nvSpPr>
        <p:spPr>
          <a:xfrm flipH="1">
            <a:off x="9137539" y="2219028"/>
            <a:ext cx="2058335" cy="2062103"/>
          </a:xfrm>
          <a:prstGeom prst="rect">
            <a:avLst/>
          </a:prstGeom>
          <a:solidFill>
            <a:srgbClr val="FFFFCC"/>
          </a:solidFill>
          <a:ln w="38100">
            <a:solidFill>
              <a:srgbClr val="990099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Aplikační potenciál –</a:t>
            </a:r>
          </a:p>
          <a:p>
            <a:r>
              <a:rPr lang="cs-CZ" sz="1600" dirty="0"/>
              <a:t>Vytváření funkčností</a:t>
            </a:r>
          </a:p>
          <a:p>
            <a:r>
              <a:rPr lang="cs-CZ" sz="1600" dirty="0"/>
              <a:t>pro nejrůznější funkce: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ochrana životního prostřední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biomedicínské aplikace</a:t>
            </a:r>
            <a:endParaRPr lang="cs-CZ" sz="1400" dirty="0"/>
          </a:p>
        </p:txBody>
      </p:sp>
      <p:sp>
        <p:nvSpPr>
          <p:cNvPr id="5" name="Šipka doprava 4"/>
          <p:cNvSpPr/>
          <p:nvPr/>
        </p:nvSpPr>
        <p:spPr>
          <a:xfrm flipV="1">
            <a:off x="8653279" y="3062464"/>
            <a:ext cx="434870" cy="252764"/>
          </a:xfrm>
          <a:prstGeom prst="rightArrow">
            <a:avLst/>
          </a:prstGeom>
          <a:solidFill>
            <a:srgbClr val="9900CC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31CEC2FD-BC53-4B06-89DA-D242691150EB}"/>
              </a:ext>
            </a:extLst>
          </p:cNvPr>
          <p:cNvGrpSpPr/>
          <p:nvPr/>
        </p:nvGrpSpPr>
        <p:grpSpPr>
          <a:xfrm>
            <a:off x="591808" y="4171264"/>
            <a:ext cx="2362177" cy="1541794"/>
            <a:chOff x="2282088" y="1392382"/>
            <a:chExt cx="2738789" cy="1831109"/>
          </a:xfrm>
        </p:grpSpPr>
        <p:pic>
          <p:nvPicPr>
            <p:cNvPr id="43" name="Obrázek 42">
              <a:extLst>
                <a:ext uri="{FF2B5EF4-FFF2-40B4-BE49-F238E27FC236}">
                  <a16:creationId xmlns:a16="http://schemas.microsoft.com/office/drawing/2014/main" id="{E3706BEB-734A-446B-BE41-CC2626A0C115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67858"/>
            <a:stretch/>
          </p:blipFill>
          <p:spPr bwMode="auto">
            <a:xfrm>
              <a:off x="2282088" y="1392382"/>
              <a:ext cx="2730661" cy="1831109"/>
            </a:xfrm>
            <a:prstGeom prst="rect">
              <a:avLst/>
            </a:prstGeom>
            <a:noFill/>
          </p:spPr>
        </p:pic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0F0B31B7-7D79-4198-A197-99B83FD42458}"/>
                </a:ext>
              </a:extLst>
            </p:cNvPr>
            <p:cNvSpPr txBox="1"/>
            <p:nvPr/>
          </p:nvSpPr>
          <p:spPr>
            <a:xfrm>
              <a:off x="4136534" y="1631748"/>
              <a:ext cx="884343" cy="447125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solidFill>
                    <a:schemeClr val="bg1"/>
                  </a:solidFill>
                </a:rPr>
                <a:t>PVDF</a:t>
              </a:r>
            </a:p>
          </p:txBody>
        </p:sp>
      </p:grpSp>
      <p:pic>
        <p:nvPicPr>
          <p:cNvPr id="36" name="Picture 2" descr="C:\Users\pavla\AppData\Local\Temp\SALE89.tmp\PVDF_plasma_CeO2_006.tif">
            <a:extLst>
              <a:ext uri="{FF2B5EF4-FFF2-40B4-BE49-F238E27FC236}">
                <a16:creationId xmlns:a16="http://schemas.microsoft.com/office/drawing/2014/main" id="{EB2BB1F5-E126-4413-BCA4-218495B6A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1316" t="18198" r="48106" b="48616"/>
          <a:stretch/>
        </p:blipFill>
        <p:spPr bwMode="auto">
          <a:xfrm>
            <a:off x="5316658" y="4105799"/>
            <a:ext cx="2698632" cy="2062103"/>
          </a:xfrm>
          <a:prstGeom prst="rect">
            <a:avLst/>
          </a:prstGeom>
          <a:noFill/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F1788E26-B7C3-4BAB-9B27-662EE53CC571}"/>
              </a:ext>
            </a:extLst>
          </p:cNvPr>
          <p:cNvGrpSpPr/>
          <p:nvPr/>
        </p:nvGrpSpPr>
        <p:grpSpPr>
          <a:xfrm>
            <a:off x="2928633" y="4073966"/>
            <a:ext cx="2579416" cy="1639092"/>
            <a:chOff x="5938983" y="3429000"/>
            <a:chExt cx="2949513" cy="1838036"/>
          </a:xfrm>
        </p:grpSpPr>
        <p:pic>
          <p:nvPicPr>
            <p:cNvPr id="38" name="Obrázek 37">
              <a:extLst>
                <a:ext uri="{FF2B5EF4-FFF2-40B4-BE49-F238E27FC236}">
                  <a16:creationId xmlns:a16="http://schemas.microsoft.com/office/drawing/2014/main" id="{CAEA06A0-C9D9-4F98-83F2-F79F4D6C6B7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2263" b="35474"/>
            <a:stretch/>
          </p:blipFill>
          <p:spPr bwMode="auto">
            <a:xfrm>
              <a:off x="5938983" y="3429000"/>
              <a:ext cx="2730661" cy="1838036"/>
            </a:xfrm>
            <a:prstGeom prst="rect">
              <a:avLst/>
            </a:prstGeom>
            <a:noFill/>
          </p:spPr>
        </p:pic>
        <p:sp>
          <p:nvSpPr>
            <p:cNvPr id="41" name="Obdélník 40">
              <a:extLst>
                <a:ext uri="{FF2B5EF4-FFF2-40B4-BE49-F238E27FC236}">
                  <a16:creationId xmlns:a16="http://schemas.microsoft.com/office/drawing/2014/main" id="{1AB64FEC-69CC-41A4-BF2A-AA1A2791E5FB}"/>
                </a:ext>
              </a:extLst>
            </p:cNvPr>
            <p:cNvSpPr/>
            <p:nvPr/>
          </p:nvSpPr>
          <p:spPr>
            <a:xfrm>
              <a:off x="7746965" y="3661309"/>
              <a:ext cx="1141531" cy="338554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cs-CZ" sz="1600" b="1" dirty="0">
                  <a:solidFill>
                    <a:schemeClr val="bg1"/>
                  </a:solidFill>
                </a:rPr>
                <a:t>PVDF/CeO</a:t>
              </a:r>
              <a:r>
                <a:rPr lang="cs-CZ" sz="16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9699" y="685361"/>
            <a:ext cx="6079741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 err="1">
                <a:solidFill>
                  <a:srgbClr val="006666"/>
                </a:solidFill>
              </a:rPr>
              <a:t>Nanomateriály</a:t>
            </a:r>
            <a:r>
              <a:rPr lang="cs-CZ" sz="2000" b="1" dirty="0">
                <a:solidFill>
                  <a:srgbClr val="006666"/>
                </a:solidFill>
              </a:rPr>
              <a:t> pro ochranu životního prostředí na UJEP</a:t>
            </a:r>
          </a:p>
        </p:txBody>
      </p:sp>
    </p:spTree>
    <p:extLst>
      <p:ext uri="{BB962C8B-B14F-4D97-AF65-F5344CB8AC3E}">
        <p14:creationId xmlns:p14="http://schemas.microsoft.com/office/powerpoint/2010/main" val="322448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DB1E6E7-5415-4793-8B97-56231327EE03}"/>
              </a:ext>
            </a:extLst>
          </p:cNvPr>
          <p:cNvSpPr txBox="1"/>
          <p:nvPr/>
        </p:nvSpPr>
        <p:spPr>
          <a:xfrm>
            <a:off x="1002766" y="572306"/>
            <a:ext cx="71200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err="1">
                <a:solidFill>
                  <a:srgbClr val="CC00CC"/>
                </a:solidFill>
              </a:rPr>
              <a:t>Funkcionalizace</a:t>
            </a:r>
            <a:r>
              <a:rPr lang="cs-CZ" sz="2600" b="1" dirty="0">
                <a:solidFill>
                  <a:srgbClr val="CC00CC"/>
                </a:solidFill>
              </a:rPr>
              <a:t> </a:t>
            </a:r>
            <a:r>
              <a:rPr lang="cs-CZ" sz="2600" b="1" dirty="0" err="1">
                <a:solidFill>
                  <a:srgbClr val="CC00CC"/>
                </a:solidFill>
              </a:rPr>
              <a:t>nanovláken</a:t>
            </a:r>
            <a:r>
              <a:rPr lang="cs-CZ" sz="2600" b="1" dirty="0">
                <a:solidFill>
                  <a:srgbClr val="CC00CC"/>
                </a:solidFill>
              </a:rPr>
              <a:t>  a </a:t>
            </a:r>
            <a:r>
              <a:rPr lang="cs-CZ" sz="2600" b="1" dirty="0" err="1">
                <a:solidFill>
                  <a:srgbClr val="CC00CC"/>
                </a:solidFill>
              </a:rPr>
              <a:t>nanovrstev</a:t>
            </a:r>
            <a:r>
              <a:rPr lang="cs-CZ" sz="2600" b="1" dirty="0">
                <a:solidFill>
                  <a:srgbClr val="CC00CC"/>
                </a:solidFill>
              </a:rPr>
              <a:t>:</a:t>
            </a:r>
          </a:p>
          <a:p>
            <a:endParaRPr lang="cs-CZ" sz="2400" b="1" dirty="0">
              <a:solidFill>
                <a:srgbClr val="CC00CC"/>
              </a:solidFill>
            </a:endParaRPr>
          </a:p>
          <a:p>
            <a:endParaRPr lang="cs-CZ" sz="2400" b="1" dirty="0">
              <a:solidFill>
                <a:srgbClr val="CC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sz="2000" b="1" dirty="0">
              <a:solidFill>
                <a:srgbClr val="CC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sz="2000" b="1" dirty="0">
              <a:solidFill>
                <a:srgbClr val="CC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sz="2000" b="1" dirty="0">
              <a:solidFill>
                <a:srgbClr val="CC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sz="2000" b="1" dirty="0">
              <a:solidFill>
                <a:srgbClr val="CC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sz="2000" b="1" dirty="0">
              <a:solidFill>
                <a:srgbClr val="CC00CC"/>
              </a:solidFill>
            </a:endParaRPr>
          </a:p>
          <a:p>
            <a:endParaRPr lang="cs-CZ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2282" y="1275599"/>
            <a:ext cx="4003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C00CC"/>
                </a:solidFill>
              </a:rPr>
              <a:t>Chemická modifikace povrchů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02766" y="1977626"/>
            <a:ext cx="93613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Funkčnost </a:t>
            </a:r>
            <a:r>
              <a:rPr lang="cs-CZ" sz="2000" b="1" dirty="0" err="1"/>
              <a:t>nanomateriálů</a:t>
            </a:r>
            <a:r>
              <a:rPr lang="cs-CZ" sz="2000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Biomedicínské aplikace (antimikrobiální, léčivé)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CC0099"/>
                </a:solidFill>
              </a:rPr>
              <a:t>Nanofiltrace</a:t>
            </a:r>
            <a:r>
              <a:rPr lang="cs-CZ" sz="2000" b="1" dirty="0">
                <a:solidFill>
                  <a:srgbClr val="CC0099"/>
                </a:solidFill>
              </a:rPr>
              <a:t> a </a:t>
            </a:r>
            <a:r>
              <a:rPr lang="cs-CZ" sz="2000" b="1" dirty="0" err="1">
                <a:solidFill>
                  <a:srgbClr val="CC0099"/>
                </a:solidFill>
              </a:rPr>
              <a:t>selektívní</a:t>
            </a:r>
            <a:r>
              <a:rPr lang="cs-CZ" sz="2000" b="1" dirty="0">
                <a:solidFill>
                  <a:srgbClr val="CC0099"/>
                </a:solidFill>
              </a:rPr>
              <a:t> záchyt plynů a jejich zpětné využití; současné zaměření na záchyt CO</a:t>
            </a:r>
            <a:r>
              <a:rPr lang="cs-CZ" sz="2000" b="1" baseline="-25000" dirty="0">
                <a:solidFill>
                  <a:srgbClr val="CC0099"/>
                </a:solidFill>
              </a:rPr>
              <a:t>2</a:t>
            </a:r>
            <a:r>
              <a:rPr lang="cs-CZ" sz="2000" b="1" dirty="0">
                <a:solidFill>
                  <a:srgbClr val="CC0099"/>
                </a:solidFill>
              </a:rPr>
              <a:t> a vodíku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230">
            <a:off x="6858425" y="1303000"/>
            <a:ext cx="1978249" cy="87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820330" y="3597813"/>
            <a:ext cx="6220220" cy="461665"/>
          </a:xfrm>
          <a:prstGeom prst="rect">
            <a:avLst/>
          </a:prstGeom>
          <a:solidFill>
            <a:srgbClr val="CCECFF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Chemická modifikace </a:t>
            </a:r>
            <a:r>
              <a:rPr lang="cs-CZ" sz="2400" b="1" dirty="0" err="1"/>
              <a:t>nanovláken</a:t>
            </a:r>
            <a:r>
              <a:rPr lang="cs-CZ" sz="2400" b="1" dirty="0"/>
              <a:t> :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2352733" y="4096841"/>
            <a:ext cx="446691" cy="5030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602081" y="4009969"/>
            <a:ext cx="372262" cy="5671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016004" y="4595405"/>
            <a:ext cx="3120151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66CC"/>
                </a:solidFill>
              </a:rPr>
              <a:t>Jednokroková technologie </a:t>
            </a:r>
            <a:r>
              <a:rPr lang="cs-CZ" sz="1600" dirty="0">
                <a:solidFill>
                  <a:srgbClr val="0066CC"/>
                </a:solidFill>
              </a:rPr>
              <a:t>„</a:t>
            </a:r>
            <a:r>
              <a:rPr lang="cs-CZ" sz="1600" dirty="0" err="1">
                <a:solidFill>
                  <a:srgbClr val="0066CC"/>
                </a:solidFill>
              </a:rPr>
              <a:t>One</a:t>
            </a:r>
            <a:r>
              <a:rPr lang="cs-CZ" sz="1600" dirty="0">
                <a:solidFill>
                  <a:srgbClr val="0066CC"/>
                </a:solidFill>
              </a:rPr>
              <a:t> pot </a:t>
            </a:r>
            <a:r>
              <a:rPr lang="cs-CZ" sz="1600" dirty="0" err="1">
                <a:solidFill>
                  <a:srgbClr val="0066CC"/>
                </a:solidFill>
              </a:rPr>
              <a:t>preparation</a:t>
            </a:r>
            <a:r>
              <a:rPr lang="cs-CZ" sz="1600" dirty="0">
                <a:solidFill>
                  <a:srgbClr val="0066CC"/>
                </a:solidFill>
              </a:rPr>
              <a:t>“ - </a:t>
            </a:r>
            <a:r>
              <a:rPr lang="cs-CZ" sz="1600" b="1" dirty="0">
                <a:solidFill>
                  <a:srgbClr val="0066CC"/>
                </a:solidFill>
              </a:rPr>
              <a:t>aditiva přímo ve zvlákňujícím polymerním roztoku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4572972" y="4585748"/>
            <a:ext cx="2741733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66CC"/>
                </a:solidFill>
              </a:rPr>
              <a:t>Zvláknění polymerů s </a:t>
            </a:r>
            <a:r>
              <a:rPr lang="cs-CZ" sz="1600" b="1" dirty="0">
                <a:solidFill>
                  <a:srgbClr val="0066CC"/>
                </a:solidFill>
              </a:rPr>
              <a:t>následnou chemickou resp. plazmo-chemickou úpravou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4747127" y="5531777"/>
            <a:ext cx="1660469" cy="841398"/>
            <a:chOff x="5947339" y="3626605"/>
            <a:chExt cx="1889633" cy="841398"/>
          </a:xfrm>
        </p:grpSpPr>
        <p:sp>
          <p:nvSpPr>
            <p:cNvPr id="24" name="Vývojový diagram: paměť s přímým přístupem 23"/>
            <p:cNvSpPr/>
            <p:nvPr/>
          </p:nvSpPr>
          <p:spPr>
            <a:xfrm>
              <a:off x="5947339" y="3785616"/>
              <a:ext cx="1889633" cy="530352"/>
            </a:xfrm>
            <a:prstGeom prst="flowChartMagneticDrum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Dvaatřiceticípá hvězda 24"/>
            <p:cNvSpPr/>
            <p:nvPr/>
          </p:nvSpPr>
          <p:spPr>
            <a:xfrm>
              <a:off x="6144190" y="3626605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Dvaatřiceticípá hvězda 25"/>
            <p:cNvSpPr/>
            <p:nvPr/>
          </p:nvSpPr>
          <p:spPr>
            <a:xfrm>
              <a:off x="6248195" y="4312394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Dvaatřiceticípá hvězda 26"/>
            <p:cNvSpPr/>
            <p:nvPr/>
          </p:nvSpPr>
          <p:spPr>
            <a:xfrm>
              <a:off x="6517104" y="4302934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Dvaatřiceticípá hvězda 27"/>
            <p:cNvSpPr/>
            <p:nvPr/>
          </p:nvSpPr>
          <p:spPr>
            <a:xfrm>
              <a:off x="6786013" y="4318073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Dvaatřiceticípá hvězda 28"/>
            <p:cNvSpPr/>
            <p:nvPr/>
          </p:nvSpPr>
          <p:spPr>
            <a:xfrm>
              <a:off x="7069654" y="3663497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Dvaatřiceticípá hvězda 29"/>
            <p:cNvSpPr/>
            <p:nvPr/>
          </p:nvSpPr>
          <p:spPr>
            <a:xfrm>
              <a:off x="7343923" y="3648456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Dvaatřiceticípá hvězda 30"/>
            <p:cNvSpPr/>
            <p:nvPr/>
          </p:nvSpPr>
          <p:spPr>
            <a:xfrm>
              <a:off x="6214951" y="3882905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Dvaatřiceticípá hvězda 31"/>
            <p:cNvSpPr/>
            <p:nvPr/>
          </p:nvSpPr>
          <p:spPr>
            <a:xfrm>
              <a:off x="6517104" y="3879867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Dvaatřiceticípá hvězda 32"/>
            <p:cNvSpPr/>
            <p:nvPr/>
          </p:nvSpPr>
          <p:spPr>
            <a:xfrm>
              <a:off x="6789243" y="3922895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Dvaatřiceticípá hvězda 33"/>
            <p:cNvSpPr/>
            <p:nvPr/>
          </p:nvSpPr>
          <p:spPr>
            <a:xfrm>
              <a:off x="7074809" y="3947448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Dvaatřiceticípá hvězda 34"/>
            <p:cNvSpPr/>
            <p:nvPr/>
          </p:nvSpPr>
          <p:spPr>
            <a:xfrm>
              <a:off x="6387677" y="3648455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Dvaatřiceticípá hvězda 35"/>
            <p:cNvSpPr/>
            <p:nvPr/>
          </p:nvSpPr>
          <p:spPr>
            <a:xfrm>
              <a:off x="6658116" y="3656143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Dvaatřiceticípá hvězda 36"/>
            <p:cNvSpPr/>
            <p:nvPr/>
          </p:nvSpPr>
          <p:spPr>
            <a:xfrm>
              <a:off x="6945269" y="4115027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Dvaatřiceticípá hvězda 37"/>
            <p:cNvSpPr/>
            <p:nvPr/>
          </p:nvSpPr>
          <p:spPr>
            <a:xfrm>
              <a:off x="6595117" y="4076921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Dvaatřiceticípá hvězda 38"/>
            <p:cNvSpPr/>
            <p:nvPr/>
          </p:nvSpPr>
          <p:spPr>
            <a:xfrm>
              <a:off x="6313347" y="4085802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Dvaatřiceticípá hvězda 39"/>
            <p:cNvSpPr/>
            <p:nvPr/>
          </p:nvSpPr>
          <p:spPr>
            <a:xfrm>
              <a:off x="7083276" y="4332840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Dvaatřiceticípá hvězda 40"/>
            <p:cNvSpPr/>
            <p:nvPr/>
          </p:nvSpPr>
          <p:spPr>
            <a:xfrm>
              <a:off x="6076784" y="4315968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Dvaatřiceticípá hvězda 41"/>
            <p:cNvSpPr/>
            <p:nvPr/>
          </p:nvSpPr>
          <p:spPr>
            <a:xfrm>
              <a:off x="5981736" y="3950639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Dvaatřiceticípá hvězda 42"/>
            <p:cNvSpPr/>
            <p:nvPr/>
          </p:nvSpPr>
          <p:spPr>
            <a:xfrm>
              <a:off x="6115785" y="4116171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Dvaatřiceticípá hvězda 43"/>
            <p:cNvSpPr/>
            <p:nvPr/>
          </p:nvSpPr>
          <p:spPr>
            <a:xfrm>
              <a:off x="6910636" y="3674097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Dvaatřiceticípá hvězda 44"/>
            <p:cNvSpPr/>
            <p:nvPr/>
          </p:nvSpPr>
          <p:spPr>
            <a:xfrm>
              <a:off x="6759198" y="4090513"/>
              <a:ext cx="156026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2152683" y="5646198"/>
            <a:ext cx="1755366" cy="758983"/>
            <a:chOff x="7912365" y="3557023"/>
            <a:chExt cx="1617094" cy="740021"/>
          </a:xfrm>
        </p:grpSpPr>
        <p:sp>
          <p:nvSpPr>
            <p:cNvPr id="47" name="Vývojový diagram: paměť s přímým přístupem 46"/>
            <p:cNvSpPr/>
            <p:nvPr/>
          </p:nvSpPr>
          <p:spPr>
            <a:xfrm>
              <a:off x="7912365" y="3652261"/>
              <a:ext cx="1617094" cy="551561"/>
            </a:xfrm>
            <a:prstGeom prst="flowChartMagneticDrum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Dvaatřiceticípá hvězda 47"/>
            <p:cNvSpPr/>
            <p:nvPr/>
          </p:nvSpPr>
          <p:spPr>
            <a:xfrm>
              <a:off x="9054033" y="3811001"/>
              <a:ext cx="137104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Dvaatřiceticípá hvězda 48"/>
            <p:cNvSpPr/>
            <p:nvPr/>
          </p:nvSpPr>
          <p:spPr>
            <a:xfrm>
              <a:off x="9306542" y="3855649"/>
              <a:ext cx="137104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Dvaatřiceticípá hvězda 49"/>
            <p:cNvSpPr/>
            <p:nvPr/>
          </p:nvSpPr>
          <p:spPr>
            <a:xfrm>
              <a:off x="9098775" y="4014607"/>
              <a:ext cx="137104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Dvaatřiceticípá hvězda 50"/>
            <p:cNvSpPr/>
            <p:nvPr/>
          </p:nvSpPr>
          <p:spPr>
            <a:xfrm>
              <a:off x="9229525" y="3713602"/>
              <a:ext cx="137104" cy="135163"/>
            </a:xfrm>
            <a:prstGeom prst="star32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2" name="Přímá spojnice 51"/>
            <p:cNvCxnSpPr/>
            <p:nvPr/>
          </p:nvCxnSpPr>
          <p:spPr>
            <a:xfrm>
              <a:off x="8381461" y="3586099"/>
              <a:ext cx="486259" cy="71094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 flipV="1">
              <a:off x="8250711" y="3557023"/>
              <a:ext cx="669765" cy="74002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/>
          <p:cNvCxnSpPr/>
          <p:nvPr/>
        </p:nvCxnSpPr>
        <p:spPr>
          <a:xfrm>
            <a:off x="3145652" y="5299718"/>
            <a:ext cx="34928" cy="76546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6211470" y="5289442"/>
            <a:ext cx="12506" cy="6737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CB78F81B-35B2-4E73-B562-A4C2FBA9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4676" t="26085" r="39556" b="47033"/>
          <a:stretch>
            <a:fillRect/>
          </a:stretch>
        </p:blipFill>
        <p:spPr bwMode="auto">
          <a:xfrm>
            <a:off x="5287737" y="1248931"/>
            <a:ext cx="1669259" cy="80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8578770" y="998698"/>
            <a:ext cx="2529838" cy="1323439"/>
          </a:xfrm>
          <a:prstGeom prst="rect">
            <a:avLst/>
          </a:prstGeom>
          <a:solidFill>
            <a:schemeClr val="bg1"/>
          </a:solidFill>
          <a:ln>
            <a:solidFill>
              <a:srgbClr val="990099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Počítačový design </a:t>
            </a:r>
          </a:p>
          <a:p>
            <a:r>
              <a:rPr lang="cs-CZ" sz="1600" dirty="0"/>
              <a:t>- výpočet interakční energie </a:t>
            </a:r>
          </a:p>
          <a:p>
            <a:r>
              <a:rPr lang="cs-CZ" sz="1600" dirty="0"/>
              <a:t>vrstva aditivum </a:t>
            </a:r>
            <a:r>
              <a:rPr lang="cs-CZ" sz="1600" dirty="0">
                <a:sym typeface="Symbol" panose="05050102010706020507" pitchFamily="18" charset="2"/>
              </a:rPr>
              <a:t> Predikce stability a volba vhodných aditiv.</a:t>
            </a:r>
            <a:endParaRPr lang="cs-CZ" sz="1600" dirty="0"/>
          </a:p>
        </p:txBody>
      </p:sp>
      <p:grpSp>
        <p:nvGrpSpPr>
          <p:cNvPr id="85" name="Skupina 84"/>
          <p:cNvGrpSpPr/>
          <p:nvPr/>
        </p:nvGrpSpPr>
        <p:grpSpPr>
          <a:xfrm>
            <a:off x="9365314" y="4016033"/>
            <a:ext cx="2005764" cy="2243189"/>
            <a:chOff x="9457440" y="3806486"/>
            <a:chExt cx="2005764" cy="2243189"/>
          </a:xfrm>
        </p:grpSpPr>
        <p:sp>
          <p:nvSpPr>
            <p:cNvPr id="61" name="TextovéPole 60"/>
            <p:cNvSpPr txBox="1"/>
            <p:nvPr/>
          </p:nvSpPr>
          <p:spPr>
            <a:xfrm>
              <a:off x="9457440" y="3806486"/>
              <a:ext cx="20057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Technologie </a:t>
              </a:r>
              <a:r>
                <a:rPr lang="cs-CZ" sz="1600" b="1" dirty="0" err="1"/>
                <a:t>nanospider</a:t>
              </a:r>
              <a:r>
                <a:rPr lang="cs-CZ" sz="1600" b="1" dirty="0"/>
                <a:t>:   </a:t>
              </a: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Zvláknění z </a:t>
              </a:r>
              <a:r>
                <a:rPr lang="cs-CZ" sz="1600" b="1" dirty="0" err="1">
                  <a:solidFill>
                    <a:srgbClr val="FF0000"/>
                  </a:solidFill>
                </a:rPr>
                <a:t>t.zv</a:t>
              </a:r>
              <a:r>
                <a:rPr lang="cs-CZ" sz="1600" b="1" dirty="0">
                  <a:solidFill>
                    <a:srgbClr val="FF0000"/>
                  </a:solidFill>
                </a:rPr>
                <a:t>. volné hladiny</a:t>
              </a:r>
            </a:p>
          </p:txBody>
        </p:sp>
        <p:grpSp>
          <p:nvGrpSpPr>
            <p:cNvPr id="62" name="Skupina 61"/>
            <p:cNvGrpSpPr/>
            <p:nvPr/>
          </p:nvGrpSpPr>
          <p:grpSpPr>
            <a:xfrm>
              <a:off x="9701822" y="4934697"/>
              <a:ext cx="874781" cy="1114978"/>
              <a:chOff x="1445485" y="3037680"/>
              <a:chExt cx="1163765" cy="1733648"/>
            </a:xfrm>
          </p:grpSpPr>
          <p:grpSp>
            <p:nvGrpSpPr>
              <p:cNvPr id="63" name="Skupina 62"/>
              <p:cNvGrpSpPr/>
              <p:nvPr/>
            </p:nvGrpSpPr>
            <p:grpSpPr>
              <a:xfrm>
                <a:off x="1445485" y="3037680"/>
                <a:ext cx="1163765" cy="1698912"/>
                <a:chOff x="1280893" y="3247992"/>
                <a:chExt cx="1163765" cy="1698912"/>
              </a:xfrm>
            </p:grpSpPr>
            <p:grpSp>
              <p:nvGrpSpPr>
                <p:cNvPr id="67" name="Skupina 66"/>
                <p:cNvGrpSpPr/>
                <p:nvPr/>
              </p:nvGrpSpPr>
              <p:grpSpPr>
                <a:xfrm>
                  <a:off x="1280893" y="3913632"/>
                  <a:ext cx="1163765" cy="1033272"/>
                  <a:chOff x="1030795" y="3063240"/>
                  <a:chExt cx="1163765" cy="1033272"/>
                </a:xfrm>
              </p:grpSpPr>
              <p:sp>
                <p:nvSpPr>
                  <p:cNvPr id="69" name="Vývojový diagram: paměť s přímým přístupem 68"/>
                  <p:cNvSpPr/>
                  <p:nvPr/>
                </p:nvSpPr>
                <p:spPr>
                  <a:xfrm rot="10800000">
                    <a:off x="1128205" y="3403643"/>
                    <a:ext cx="1066355" cy="692869"/>
                  </a:xfrm>
                  <a:prstGeom prst="flowChartMagneticDrum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0" name="Ohnutý pruh 69"/>
                  <p:cNvSpPr/>
                  <p:nvPr/>
                </p:nvSpPr>
                <p:spPr>
                  <a:xfrm rot="11771800" flipV="1">
                    <a:off x="1030795" y="3224144"/>
                    <a:ext cx="780160" cy="814459"/>
                  </a:xfrm>
                  <a:prstGeom prst="blockArc">
                    <a:avLst/>
                  </a:prstGeom>
                  <a:solidFill>
                    <a:srgbClr val="FFCCFF"/>
                  </a:solidFill>
                  <a:ln>
                    <a:solidFill>
                      <a:srgbClr val="FF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ovnoramenný trojúhelník 70"/>
                  <p:cNvSpPr/>
                  <p:nvPr/>
                </p:nvSpPr>
                <p:spPr>
                  <a:xfrm rot="635185">
                    <a:off x="1391172" y="3063240"/>
                    <a:ext cx="309612" cy="231397"/>
                  </a:xfrm>
                  <a:prstGeom prst="triangle">
                    <a:avLst/>
                  </a:prstGeom>
                  <a:solidFill>
                    <a:srgbClr val="FFCCFF"/>
                  </a:solidFill>
                  <a:ln>
                    <a:solidFill>
                      <a:srgbClr val="FF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cxnSp>
              <p:nvCxnSpPr>
                <p:cNvPr id="68" name="Přímá spojnice se šipkou 67"/>
                <p:cNvCxnSpPr/>
                <p:nvPr/>
              </p:nvCxnSpPr>
              <p:spPr>
                <a:xfrm flipV="1">
                  <a:off x="1804770" y="3247992"/>
                  <a:ext cx="4139" cy="877441"/>
                </a:xfrm>
                <a:prstGeom prst="straightConnector1">
                  <a:avLst/>
                </a:prstGeom>
                <a:ln w="76200">
                  <a:solidFill>
                    <a:srgbClr val="FFCC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Oblouk 63"/>
              <p:cNvSpPr/>
              <p:nvPr/>
            </p:nvSpPr>
            <p:spPr>
              <a:xfrm>
                <a:off x="1996579" y="3851336"/>
                <a:ext cx="611470" cy="919992"/>
              </a:xfrm>
              <a:prstGeom prst="arc">
                <a:avLst>
                  <a:gd name="adj1" fmla="val 15371708"/>
                  <a:gd name="adj2" fmla="val 0"/>
                </a:avLst>
              </a:prstGeom>
              <a:solidFill>
                <a:srgbClr val="FFCCFF"/>
              </a:solidFill>
              <a:ln>
                <a:solidFill>
                  <a:srgbClr val="FF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65" name="Přímá spojnice 64"/>
              <p:cNvCxnSpPr/>
              <p:nvPr/>
            </p:nvCxnSpPr>
            <p:spPr>
              <a:xfrm flipV="1">
                <a:off x="2054398" y="3850480"/>
                <a:ext cx="289035" cy="19593"/>
              </a:xfrm>
              <a:prstGeom prst="line">
                <a:avLst/>
              </a:prstGeom>
              <a:ln>
                <a:solidFill>
                  <a:srgbClr val="FF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Vývojový diagram: paměť s přímým přístupem 65"/>
              <p:cNvSpPr/>
              <p:nvPr/>
            </p:nvSpPr>
            <p:spPr>
              <a:xfrm>
                <a:off x="2058379" y="3850478"/>
                <a:ext cx="265376" cy="475715"/>
              </a:xfrm>
              <a:prstGeom prst="flowChartMagneticDrum">
                <a:avLst/>
              </a:prstGeom>
              <a:solidFill>
                <a:srgbClr val="FFCCFF"/>
              </a:solidFill>
              <a:ln>
                <a:solidFill>
                  <a:srgbClr val="FF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84" name="Skupina 83"/>
          <p:cNvGrpSpPr/>
          <p:nvPr/>
        </p:nvGrpSpPr>
        <p:grpSpPr>
          <a:xfrm>
            <a:off x="7481085" y="3972315"/>
            <a:ext cx="1859531" cy="2302791"/>
            <a:chOff x="7298721" y="3589184"/>
            <a:chExt cx="1859531" cy="2302791"/>
          </a:xfrm>
        </p:grpSpPr>
        <p:sp>
          <p:nvSpPr>
            <p:cNvPr id="72" name="TextovéPole 71"/>
            <p:cNvSpPr txBox="1"/>
            <p:nvPr/>
          </p:nvSpPr>
          <p:spPr>
            <a:xfrm>
              <a:off x="7298721" y="3880381"/>
              <a:ext cx="18595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FF0000"/>
                  </a:solidFill>
                </a:rPr>
                <a:t>Polymerní roztok je pod tlakem protlačován kapilárou</a:t>
              </a:r>
            </a:p>
          </p:txBody>
        </p:sp>
        <p:grpSp>
          <p:nvGrpSpPr>
            <p:cNvPr id="73" name="Skupina 72"/>
            <p:cNvGrpSpPr/>
            <p:nvPr/>
          </p:nvGrpSpPr>
          <p:grpSpPr>
            <a:xfrm rot="5400000">
              <a:off x="7837040" y="4797667"/>
              <a:ext cx="1711323" cy="477294"/>
              <a:chOff x="5360336" y="2924595"/>
              <a:chExt cx="3255349" cy="860296"/>
            </a:xfrm>
          </p:grpSpPr>
          <p:cxnSp>
            <p:nvCxnSpPr>
              <p:cNvPr id="74" name="Přímá spojnice se šipkou 73"/>
              <p:cNvCxnSpPr/>
              <p:nvPr/>
            </p:nvCxnSpPr>
            <p:spPr>
              <a:xfrm flipV="1">
                <a:off x="5813342" y="2924595"/>
                <a:ext cx="612875" cy="24075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" name="Skupina 74"/>
              <p:cNvGrpSpPr/>
              <p:nvPr/>
            </p:nvGrpSpPr>
            <p:grpSpPr>
              <a:xfrm rot="16200000">
                <a:off x="6731343" y="1900548"/>
                <a:ext cx="513336" cy="3255349"/>
                <a:chOff x="7003618" y="1664095"/>
                <a:chExt cx="473901" cy="3620035"/>
              </a:xfrm>
            </p:grpSpPr>
            <p:grpSp>
              <p:nvGrpSpPr>
                <p:cNvPr id="77" name="Skupina 76"/>
                <p:cNvGrpSpPr/>
                <p:nvPr/>
              </p:nvGrpSpPr>
              <p:grpSpPr>
                <a:xfrm>
                  <a:off x="7070967" y="2360169"/>
                  <a:ext cx="393752" cy="2923961"/>
                  <a:chOff x="7062770" y="1867813"/>
                  <a:chExt cx="393752" cy="2923961"/>
                </a:xfrm>
              </p:grpSpPr>
              <p:sp>
                <p:nvSpPr>
                  <p:cNvPr id="79" name="Srdce 78"/>
                  <p:cNvSpPr/>
                  <p:nvPr/>
                </p:nvSpPr>
                <p:spPr>
                  <a:xfrm>
                    <a:off x="7062770" y="3848659"/>
                    <a:ext cx="393752" cy="411481"/>
                  </a:xfrm>
                  <a:prstGeom prst="heart">
                    <a:avLst/>
                  </a:prstGeom>
                  <a:solidFill>
                    <a:srgbClr val="FFCCFF"/>
                  </a:solidFill>
                  <a:ln>
                    <a:solidFill>
                      <a:srgbClr val="FF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0" name="Válec 79"/>
                  <p:cNvSpPr/>
                  <p:nvPr/>
                </p:nvSpPr>
                <p:spPr>
                  <a:xfrm>
                    <a:off x="7067496" y="1867813"/>
                    <a:ext cx="384048" cy="2061864"/>
                  </a:xfrm>
                  <a:prstGeom prst="can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81" name="Přímá spojnice se šipkou 80"/>
                  <p:cNvCxnSpPr/>
                  <p:nvPr/>
                </p:nvCxnSpPr>
                <p:spPr>
                  <a:xfrm>
                    <a:off x="7244431" y="4160837"/>
                    <a:ext cx="0" cy="630937"/>
                  </a:xfrm>
                  <a:prstGeom prst="straightConnector1">
                    <a:avLst/>
                  </a:prstGeom>
                  <a:ln w="57150">
                    <a:solidFill>
                      <a:srgbClr val="FFCC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8" name="Šipka doprava 77"/>
                <p:cNvSpPr/>
                <p:nvPr/>
              </p:nvSpPr>
              <p:spPr>
                <a:xfrm rot="5400000">
                  <a:off x="6765555" y="1902158"/>
                  <a:ext cx="950028" cy="473901"/>
                </a:xfrm>
                <a:prstGeom prst="rightArrow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82" name="TextovéPole 81"/>
            <p:cNvSpPr txBox="1"/>
            <p:nvPr/>
          </p:nvSpPr>
          <p:spPr>
            <a:xfrm>
              <a:off x="7405895" y="3589184"/>
              <a:ext cx="16698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/>
                <a:t>Jehlové zvláknění</a:t>
              </a:r>
            </a:p>
          </p:txBody>
        </p:sp>
      </p:grpSp>
      <p:sp>
        <p:nvSpPr>
          <p:cNvPr id="86" name="TextovéPole 85"/>
          <p:cNvSpPr txBox="1"/>
          <p:nvPr/>
        </p:nvSpPr>
        <p:spPr>
          <a:xfrm>
            <a:off x="7562524" y="3118206"/>
            <a:ext cx="3494331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Chemická modifikace </a:t>
            </a:r>
            <a:r>
              <a:rPr lang="cs-CZ" sz="1600" b="1" dirty="0" err="1"/>
              <a:t>nanovláken</a:t>
            </a:r>
            <a:endParaRPr lang="cs-CZ" sz="1600" b="1" dirty="0"/>
          </a:p>
          <a:p>
            <a:r>
              <a:rPr lang="cs-CZ" sz="1600" b="1" dirty="0"/>
              <a:t>připravených </a:t>
            </a:r>
            <a:r>
              <a:rPr lang="cs-CZ" sz="1600" b="1" dirty="0" err="1"/>
              <a:t>elektrospinningem</a:t>
            </a:r>
            <a:r>
              <a:rPr lang="cs-CZ" sz="1600" b="1" dirty="0"/>
              <a:t> „</a:t>
            </a:r>
            <a:r>
              <a:rPr lang="cs-CZ" sz="1600" b="1" i="1" dirty="0" err="1"/>
              <a:t>one</a:t>
            </a:r>
            <a:r>
              <a:rPr lang="cs-CZ" sz="1600" b="1" i="1" dirty="0"/>
              <a:t> pot </a:t>
            </a:r>
            <a:r>
              <a:rPr lang="cs-CZ" sz="1600" b="1" i="1" dirty="0" err="1"/>
              <a:t>prepar</a:t>
            </a:r>
            <a:r>
              <a:rPr lang="cs-CZ" sz="1600" b="1" i="1" dirty="0"/>
              <a:t>. „ aditiva v </a:t>
            </a:r>
            <a:r>
              <a:rPr lang="cs-CZ" sz="1600" b="1" i="1" dirty="0" err="1"/>
              <a:t>polym</a:t>
            </a:r>
            <a:r>
              <a:rPr lang="cs-CZ" sz="1600" b="1" i="1" dirty="0"/>
              <a:t>. roztoku.</a:t>
            </a:r>
          </a:p>
        </p:txBody>
      </p:sp>
      <p:sp>
        <p:nvSpPr>
          <p:cNvPr id="87" name="Obdélník 86"/>
          <p:cNvSpPr/>
          <p:nvPr/>
        </p:nvSpPr>
        <p:spPr>
          <a:xfrm>
            <a:off x="7410809" y="2993308"/>
            <a:ext cx="3697799" cy="3379868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73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D57349D4-2C26-4C45-B461-C7B396978429}"/>
              </a:ext>
            </a:extLst>
          </p:cNvPr>
          <p:cNvGrpSpPr/>
          <p:nvPr/>
        </p:nvGrpSpPr>
        <p:grpSpPr>
          <a:xfrm>
            <a:off x="621792" y="3428999"/>
            <a:ext cx="6784848" cy="2880361"/>
            <a:chOff x="6197599" y="3657653"/>
            <a:chExt cx="7120092" cy="2438739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4DE0FA3B-A4BA-467C-A45F-BB816C3276A5}"/>
                </a:ext>
              </a:extLst>
            </p:cNvPr>
            <p:cNvPicPr/>
            <p:nvPr/>
          </p:nvPicPr>
          <p:blipFill rotWithShape="1">
            <a:blip r:embed="rId2"/>
            <a:srcRect l="7245" t="7017" r="10757" b="23609"/>
            <a:stretch/>
          </p:blipFill>
          <p:spPr>
            <a:xfrm>
              <a:off x="6197599" y="3657653"/>
              <a:ext cx="7120092" cy="2438739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A576EEA7-3FD3-4806-8009-0075063AB05E}"/>
                </a:ext>
              </a:extLst>
            </p:cNvPr>
            <p:cNvSpPr txBox="1"/>
            <p:nvPr/>
          </p:nvSpPr>
          <p:spPr>
            <a:xfrm>
              <a:off x="6310855" y="4472942"/>
              <a:ext cx="782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002060"/>
                  </a:solidFill>
                </a:rPr>
                <a:t>PVDF</a:t>
              </a:r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C2D6EE-ED93-4DC7-90E3-968EDDB32181}"/>
              </a:ext>
            </a:extLst>
          </p:cNvPr>
          <p:cNvSpPr txBox="1"/>
          <p:nvPr/>
        </p:nvSpPr>
        <p:spPr>
          <a:xfrm>
            <a:off x="832414" y="1310493"/>
            <a:ext cx="9715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000" b="1" dirty="0">
                <a:solidFill>
                  <a:srgbClr val="CC00CC"/>
                </a:solidFill>
              </a:rPr>
              <a:t>Depozice aditiv v chemické lázni; </a:t>
            </a:r>
          </a:p>
          <a:p>
            <a:pPr marL="268288" indent="-2682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000" b="1" dirty="0">
                <a:solidFill>
                  <a:srgbClr val="CC00CC"/>
                </a:solidFill>
              </a:rPr>
              <a:t>Plazmo-chemická modifikace; tj. plazmová aktivace s následnou chemickou modifikací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E2594B9-CBD0-4D49-9886-2C1F88BD3816}"/>
              </a:ext>
            </a:extLst>
          </p:cNvPr>
          <p:cNvSpPr txBox="1"/>
          <p:nvPr/>
        </p:nvSpPr>
        <p:spPr>
          <a:xfrm>
            <a:off x="1275244" y="557302"/>
            <a:ext cx="8829853" cy="70788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endParaRPr lang="cs-CZ" sz="800" b="1" dirty="0">
              <a:solidFill>
                <a:srgbClr val="CC00CC"/>
              </a:solidFill>
            </a:endParaRPr>
          </a:p>
          <a:p>
            <a:r>
              <a:rPr lang="cs-CZ" sz="2400" b="1" dirty="0">
                <a:solidFill>
                  <a:srgbClr val="CC00CC"/>
                </a:solidFill>
              </a:rPr>
              <a:t>Následná chemická modifikace povrchů </a:t>
            </a:r>
            <a:r>
              <a:rPr lang="cs-CZ" sz="2400" b="1" dirty="0" err="1">
                <a:solidFill>
                  <a:srgbClr val="CC00CC"/>
                </a:solidFill>
              </a:rPr>
              <a:t>nanovlákenných</a:t>
            </a:r>
            <a:r>
              <a:rPr lang="cs-CZ" sz="2400" b="1" dirty="0">
                <a:solidFill>
                  <a:srgbClr val="CC00CC"/>
                </a:solidFill>
              </a:rPr>
              <a:t> materiálů: </a:t>
            </a:r>
            <a:endParaRPr lang="cs-CZ" sz="2400" dirty="0"/>
          </a:p>
          <a:p>
            <a:endParaRPr lang="cs-CZ" sz="800" dirty="0">
              <a:highlight>
                <a:srgbClr val="FFFFCC"/>
              </a:highligh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3290" y="2529180"/>
            <a:ext cx="1094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Výhody plazmové aktivace: odstraní adsorbované nečistoty na povrchu a vytváří funkční skupiny na povrchu, na které snadno navážeme aditiva. </a:t>
            </a:r>
            <a:r>
              <a:rPr lang="cs-CZ" dirty="0">
                <a:sym typeface="Symbol" panose="05050102010706020507" pitchFamily="18" charset="2"/>
              </a:rPr>
              <a:t> </a:t>
            </a:r>
            <a:r>
              <a:rPr lang="cs-CZ" dirty="0"/>
              <a:t>Stabilnější složení, vyšší obsah aditiva 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488" y="3059651"/>
            <a:ext cx="2133696" cy="153220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488" y="4666581"/>
            <a:ext cx="2133696" cy="153220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425026" y="3298908"/>
            <a:ext cx="148346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Neplazmovaný</a:t>
            </a:r>
            <a:endParaRPr lang="cs-CZ" sz="1600" b="1" dirty="0"/>
          </a:p>
          <a:p>
            <a:r>
              <a:rPr lang="cs-CZ" sz="1600" b="1" dirty="0"/>
              <a:t>PVDF/CeO</a:t>
            </a:r>
            <a:r>
              <a:rPr lang="cs-CZ" sz="1600" b="1" baseline="-25000" dirty="0"/>
              <a:t>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705210" y="4791787"/>
            <a:ext cx="12032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b="1" dirty="0" err="1"/>
              <a:t>Plazmovaný</a:t>
            </a:r>
            <a:endParaRPr lang="cs-CZ" sz="1600" b="1" dirty="0"/>
          </a:p>
          <a:p>
            <a:r>
              <a:rPr lang="cs-CZ" sz="1600" b="1" dirty="0"/>
              <a:t>PVDF/CeO</a:t>
            </a:r>
            <a:r>
              <a:rPr lang="cs-CZ" sz="1600" b="1" baseline="-25000" dirty="0"/>
              <a:t>2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3391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135527" y="3204243"/>
            <a:ext cx="5449664" cy="2898624"/>
            <a:chOff x="142349" y="2960247"/>
            <a:chExt cx="4727865" cy="2796793"/>
          </a:xfrm>
        </p:grpSpPr>
        <p:grpSp>
          <p:nvGrpSpPr>
            <p:cNvPr id="4" name="Skupina 3"/>
            <p:cNvGrpSpPr/>
            <p:nvPr/>
          </p:nvGrpSpPr>
          <p:grpSpPr>
            <a:xfrm>
              <a:off x="142349" y="3619420"/>
              <a:ext cx="4155331" cy="2137620"/>
              <a:chOff x="-381599" y="1533227"/>
              <a:chExt cx="6169536" cy="3311452"/>
            </a:xfrm>
          </p:grpSpPr>
          <p:sp>
            <p:nvSpPr>
              <p:cNvPr id="9" name="Obdélník 8"/>
              <p:cNvSpPr/>
              <p:nvPr/>
            </p:nvSpPr>
            <p:spPr>
              <a:xfrm rot="21384044">
                <a:off x="1760883" y="4019640"/>
                <a:ext cx="4027054" cy="825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" name="Obdélník 9"/>
              <p:cNvSpPr/>
              <p:nvPr/>
            </p:nvSpPr>
            <p:spPr>
              <a:xfrm rot="21397144">
                <a:off x="1310142" y="1808475"/>
                <a:ext cx="2870665" cy="6852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27230">
                <a:off x="-381599" y="1533227"/>
                <a:ext cx="4804876" cy="2788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ovéPole 5"/>
            <p:cNvSpPr txBox="1"/>
            <p:nvPr/>
          </p:nvSpPr>
          <p:spPr>
            <a:xfrm>
              <a:off x="539503" y="2960247"/>
              <a:ext cx="43307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cs-CZ" sz="1600" b="1" dirty="0">
                <a:solidFill>
                  <a:srgbClr val="003399"/>
                </a:solidFill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657343" y="3799945"/>
              <a:ext cx="1652694" cy="6236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99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err="1">
                  <a:solidFill>
                    <a:srgbClr val="003399"/>
                  </a:solidFill>
                </a:rPr>
                <a:t>Interaction</a:t>
              </a:r>
              <a:r>
                <a:rPr lang="cs-CZ" dirty="0">
                  <a:solidFill>
                    <a:srgbClr val="003399"/>
                  </a:solidFill>
                </a:rPr>
                <a:t> </a:t>
              </a:r>
              <a:r>
                <a:rPr lang="cs-CZ" dirty="0" err="1">
                  <a:solidFill>
                    <a:srgbClr val="003399"/>
                  </a:solidFill>
                </a:rPr>
                <a:t>energy</a:t>
              </a:r>
              <a:endParaRPr lang="cs-CZ" dirty="0">
                <a:solidFill>
                  <a:srgbClr val="003399"/>
                </a:solidFill>
              </a:endParaRPr>
            </a:p>
            <a:p>
              <a:pPr algn="ctr"/>
              <a:r>
                <a:rPr lang="cs-CZ" b="1" dirty="0">
                  <a:solidFill>
                    <a:srgbClr val="003399"/>
                  </a:solidFill>
                </a:rPr>
                <a:t>-43 kcal/mol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545039" y="4498086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sz="160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6712516" y="3740424"/>
            <a:ext cx="4056450" cy="2072439"/>
            <a:chOff x="6598507" y="3845168"/>
            <a:chExt cx="3131808" cy="1363521"/>
          </a:xfrm>
        </p:grpSpPr>
        <p:grpSp>
          <p:nvGrpSpPr>
            <p:cNvPr id="13" name="Skupina 12"/>
            <p:cNvGrpSpPr/>
            <p:nvPr/>
          </p:nvGrpSpPr>
          <p:grpSpPr>
            <a:xfrm>
              <a:off x="6598507" y="3845168"/>
              <a:ext cx="3131808" cy="1363521"/>
              <a:chOff x="6598507" y="3845168"/>
              <a:chExt cx="3131808" cy="1363521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1" t="18731" r="59394"/>
              <a:stretch/>
            </p:blipFill>
            <p:spPr bwMode="auto">
              <a:xfrm>
                <a:off x="6598507" y="3845168"/>
                <a:ext cx="1799603" cy="1363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ovéPole 17"/>
              <p:cNvSpPr txBox="1"/>
              <p:nvPr/>
            </p:nvSpPr>
            <p:spPr>
              <a:xfrm>
                <a:off x="8259541" y="4230812"/>
                <a:ext cx="1470774" cy="42524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3399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dirty="0" err="1">
                    <a:solidFill>
                      <a:srgbClr val="003399"/>
                    </a:solidFill>
                  </a:rPr>
                  <a:t>Interaction</a:t>
                </a:r>
                <a:r>
                  <a:rPr lang="cs-CZ" dirty="0">
                    <a:solidFill>
                      <a:srgbClr val="003399"/>
                    </a:solidFill>
                  </a:rPr>
                  <a:t> </a:t>
                </a:r>
                <a:r>
                  <a:rPr lang="cs-CZ" dirty="0" err="1">
                    <a:solidFill>
                      <a:srgbClr val="003399"/>
                    </a:solidFill>
                  </a:rPr>
                  <a:t>energy</a:t>
                </a:r>
                <a:endParaRPr lang="cs-CZ" dirty="0">
                  <a:solidFill>
                    <a:srgbClr val="003399"/>
                  </a:solidFill>
                </a:endParaRPr>
              </a:p>
              <a:p>
                <a:pPr algn="ctr"/>
                <a:r>
                  <a:rPr lang="cs-CZ" b="1" dirty="0">
                    <a:solidFill>
                      <a:srgbClr val="003399"/>
                    </a:solidFill>
                  </a:rPr>
                  <a:t>-31 kcal/mol</a:t>
                </a:r>
                <a:endParaRPr lang="cs-CZ" dirty="0"/>
              </a:p>
            </p:txBody>
          </p:sp>
        </p:grpSp>
        <p:sp>
          <p:nvSpPr>
            <p:cNvPr id="14" name="Obdélník 13"/>
            <p:cNvSpPr/>
            <p:nvPr/>
          </p:nvSpPr>
          <p:spPr>
            <a:xfrm>
              <a:off x="8575159" y="4408002"/>
              <a:ext cx="276025" cy="496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cs-CZ" sz="1600" b="1" dirty="0">
                <a:solidFill>
                  <a:srgbClr val="003399"/>
                </a:solidFill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1082040" y="780580"/>
            <a:ext cx="101193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Počítačový design </a:t>
            </a:r>
            <a:r>
              <a:rPr lang="cs-CZ" sz="2400" b="1" dirty="0" err="1">
                <a:solidFill>
                  <a:srgbClr val="C00000"/>
                </a:solidFill>
              </a:rPr>
              <a:t>nanomateriálů</a:t>
            </a:r>
            <a:r>
              <a:rPr lang="cs-CZ" sz="2400" b="1" dirty="0">
                <a:solidFill>
                  <a:srgbClr val="C00000"/>
                </a:solidFill>
              </a:rPr>
              <a:t> – 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- </a:t>
            </a:r>
            <a:r>
              <a:rPr lang="cs-CZ" sz="2400" i="1" dirty="0">
                <a:solidFill>
                  <a:srgbClr val="C00000"/>
                </a:solidFill>
              </a:rPr>
              <a:t>výpočetní chemie  založená na empirických silových polích </a:t>
            </a:r>
          </a:p>
          <a:p>
            <a:endParaRPr lang="cs-CZ" sz="800" i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Þ"/>
            </a:pPr>
            <a:r>
              <a:rPr lang="cs-CZ" sz="2000" b="1" dirty="0">
                <a:solidFill>
                  <a:srgbClr val="C00000"/>
                </a:solidFill>
                <a:sym typeface="Symbol" panose="05050102010706020507" pitchFamily="18" charset="2"/>
              </a:rPr>
              <a:t> P</a:t>
            </a:r>
            <a:r>
              <a:rPr lang="cs-CZ" sz="2000" b="1" dirty="0">
                <a:solidFill>
                  <a:srgbClr val="C00000"/>
                </a:solidFill>
              </a:rPr>
              <a:t>redikce struktury, stability a chování 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nanostruktur</a:t>
            </a:r>
            <a:r>
              <a:rPr lang="cs-CZ" sz="2000" dirty="0">
                <a:solidFill>
                  <a:srgbClr val="C00000"/>
                </a:solidFill>
              </a:rPr>
              <a:t> a </a:t>
            </a:r>
            <a:r>
              <a:rPr lang="cs-CZ" sz="2000" dirty="0" err="1">
                <a:solidFill>
                  <a:srgbClr val="C00000"/>
                </a:solidFill>
              </a:rPr>
              <a:t>nankompozitů</a:t>
            </a:r>
            <a:r>
              <a:rPr lang="cs-CZ" sz="2000" dirty="0">
                <a:solidFill>
                  <a:srgbClr val="C00000"/>
                </a:solidFill>
              </a:rPr>
              <a:t>  </a:t>
            </a:r>
            <a:r>
              <a:rPr lang="cs-CZ" sz="2000" dirty="0">
                <a:solidFill>
                  <a:srgbClr val="C00000"/>
                </a:solidFill>
                <a:sym typeface="Symbol" panose="05050102010706020507" pitchFamily="18" charset="2"/>
              </a:rPr>
              <a:t> Úspora času, </a:t>
            </a:r>
            <a:r>
              <a:rPr lang="cs-CZ" sz="2000" dirty="0" err="1">
                <a:solidFill>
                  <a:srgbClr val="C00000"/>
                </a:solidFill>
                <a:sym typeface="Symbol" panose="05050102010706020507" pitchFamily="18" charset="2"/>
              </a:rPr>
              <a:t>enegie</a:t>
            </a:r>
            <a:r>
              <a:rPr lang="cs-CZ" sz="2000" dirty="0">
                <a:solidFill>
                  <a:srgbClr val="C00000"/>
                </a:solidFill>
                <a:sym typeface="Symbol" panose="05050102010706020507" pitchFamily="18" charset="2"/>
              </a:rPr>
              <a:t> a materiálu pro technology</a:t>
            </a: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Þ"/>
            </a:pPr>
            <a:r>
              <a:rPr lang="cs-CZ" sz="20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>
                <a:solidFill>
                  <a:srgbClr val="C00000"/>
                </a:solidFill>
                <a:sym typeface="Symbol" panose="05050102010706020507" pitchFamily="18" charset="2"/>
              </a:rPr>
              <a:t>Dopředu vyloučí slepé cesty v technologii </a:t>
            </a:r>
            <a:r>
              <a:rPr lang="cs-CZ" sz="2000" dirty="0">
                <a:solidFill>
                  <a:srgbClr val="C00000"/>
                </a:solidFill>
                <a:sym typeface="Symbol" panose="05050102010706020507" pitchFamily="18" charset="2"/>
              </a:rPr>
              <a:t>!!!!!!!!</a:t>
            </a:r>
          </a:p>
        </p:txBody>
      </p:sp>
    </p:spTree>
    <p:extLst>
      <p:ext uri="{BB962C8B-B14F-4D97-AF65-F5344CB8AC3E}">
        <p14:creationId xmlns:p14="http://schemas.microsoft.com/office/powerpoint/2010/main" val="3813408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7018527" y="1421047"/>
            <a:ext cx="1856982" cy="2171975"/>
            <a:chOff x="8757279" y="1252728"/>
            <a:chExt cx="2249423" cy="265176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l="21728" b="6737"/>
            <a:stretch/>
          </p:blipFill>
          <p:spPr>
            <a:xfrm rot="5400000">
              <a:off x="8556111" y="1453896"/>
              <a:ext cx="2651760" cy="2249423"/>
            </a:xfrm>
            <a:prstGeom prst="rect">
              <a:avLst/>
            </a:prstGeom>
          </p:spPr>
        </p:pic>
        <p:cxnSp>
          <p:nvCxnSpPr>
            <p:cNvPr id="7" name="Přímá spojnice se šipkou 6"/>
            <p:cNvCxnSpPr/>
            <p:nvPr/>
          </p:nvCxnSpPr>
          <p:spPr>
            <a:xfrm flipH="1">
              <a:off x="9076072" y="3587996"/>
              <a:ext cx="1601449" cy="14936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9496821" y="3128993"/>
              <a:ext cx="461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1</a:t>
              </a:r>
              <a:r>
                <a:rPr lang="cs-CZ" sz="2000" b="1" dirty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endParaRPr lang="cs-CZ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B85DE6-E965-4C5E-9301-D8915D6853CF}"/>
              </a:ext>
            </a:extLst>
          </p:cNvPr>
          <p:cNvSpPr txBox="1"/>
          <p:nvPr/>
        </p:nvSpPr>
        <p:spPr>
          <a:xfrm>
            <a:off x="696018" y="1421047"/>
            <a:ext cx="5888612" cy="453970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6600"/>
                </a:solidFill>
              </a:rPr>
              <a:t>V ochraně životního prostředí: </a:t>
            </a:r>
            <a:endParaRPr lang="en-US" sz="2000" b="1" dirty="0">
              <a:solidFill>
                <a:srgbClr val="006600"/>
              </a:solidFill>
            </a:endParaRPr>
          </a:p>
          <a:p>
            <a:pPr algn="ctr"/>
            <a:r>
              <a:rPr lang="cs-CZ" sz="2000" b="1" dirty="0">
                <a:solidFill>
                  <a:srgbClr val="006600"/>
                </a:solidFill>
              </a:rPr>
              <a:t> </a:t>
            </a:r>
            <a:r>
              <a:rPr lang="cs-CZ" sz="1600" i="1" dirty="0">
                <a:solidFill>
                  <a:srgbClr val="006600"/>
                </a:solidFill>
              </a:rPr>
              <a:t>Prof. P. Čapková </a:t>
            </a:r>
            <a:r>
              <a:rPr lang="en-US" sz="1600" i="1" dirty="0">
                <a:solidFill>
                  <a:srgbClr val="006600"/>
                </a:solidFill>
              </a:rPr>
              <a:t>&amp;</a:t>
            </a:r>
            <a:r>
              <a:rPr lang="cs-CZ" sz="1600" i="1" dirty="0">
                <a:solidFill>
                  <a:srgbClr val="006600"/>
                </a:solidFill>
              </a:rPr>
              <a:t> RNDr. Petr Ryšánek, PhD</a:t>
            </a:r>
          </a:p>
          <a:p>
            <a:endParaRPr lang="cs-CZ" sz="800" b="1" dirty="0">
              <a:solidFill>
                <a:srgbClr val="0099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006600"/>
                </a:solidFill>
              </a:rPr>
              <a:t>Filtrační media: </a:t>
            </a:r>
            <a:r>
              <a:rPr lang="cs-CZ" dirty="0"/>
              <a:t>Stabilní </a:t>
            </a:r>
            <a:r>
              <a:rPr lang="cs-CZ" b="1" dirty="0">
                <a:solidFill>
                  <a:srgbClr val="006600"/>
                </a:solidFill>
              </a:rPr>
              <a:t>antimikrobiální </a:t>
            </a:r>
            <a:r>
              <a:rPr lang="cs-CZ" b="1" dirty="0" err="1">
                <a:solidFill>
                  <a:srgbClr val="006600"/>
                </a:solidFill>
              </a:rPr>
              <a:t>nanovlákenné</a:t>
            </a:r>
            <a:r>
              <a:rPr lang="cs-CZ" b="1" dirty="0">
                <a:solidFill>
                  <a:srgbClr val="006600"/>
                </a:solidFill>
              </a:rPr>
              <a:t> membrány </a:t>
            </a:r>
            <a:r>
              <a:rPr lang="cs-CZ" dirty="0"/>
              <a:t>pro čističky vzduchu </a:t>
            </a:r>
            <a:r>
              <a:rPr lang="cs-CZ" dirty="0" err="1"/>
              <a:t>nanovlákenné</a:t>
            </a:r>
            <a:r>
              <a:rPr lang="cs-CZ" dirty="0"/>
              <a:t> membrány; patent: CZ 306831 B6 „Vícevrstvé filtrační medium pro filtraci vzduchu“  testováno na stabilitu a antimikrobiální účinnost na 7 typů bakteriálních kmenů; </a:t>
            </a:r>
            <a:r>
              <a:rPr lang="cs-CZ" i="1" dirty="0"/>
              <a:t>ukončený projekt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 chemicky modifikované </a:t>
            </a:r>
            <a:r>
              <a:rPr lang="cs-CZ" dirty="0" err="1"/>
              <a:t>nanovlákenné</a:t>
            </a:r>
            <a:r>
              <a:rPr lang="cs-CZ" dirty="0"/>
              <a:t> </a:t>
            </a:r>
            <a:r>
              <a:rPr lang="cs-CZ" b="1" dirty="0">
                <a:solidFill>
                  <a:srgbClr val="006600"/>
                </a:solidFill>
              </a:rPr>
              <a:t>membrány a polymerní vrstvy pro záchyt CO</a:t>
            </a:r>
            <a:r>
              <a:rPr lang="cs-CZ" b="1" baseline="-25000" dirty="0">
                <a:solidFill>
                  <a:srgbClr val="006600"/>
                </a:solidFill>
              </a:rPr>
              <a:t>2</a:t>
            </a:r>
            <a:r>
              <a:rPr lang="cs-CZ" b="1" dirty="0">
                <a:solidFill>
                  <a:srgbClr val="006600"/>
                </a:solidFill>
              </a:rPr>
              <a:t> a vodíku </a:t>
            </a:r>
            <a:r>
              <a:rPr lang="cs-CZ" dirty="0">
                <a:sym typeface="Symbol" panose="05050102010706020507" pitchFamily="18" charset="2"/>
              </a:rPr>
              <a:t> separace odpadních plynů – </a:t>
            </a:r>
            <a:r>
              <a:rPr lang="cs-CZ" i="1" dirty="0">
                <a:sym typeface="Symbol" panose="05050102010706020507" pitchFamily="18" charset="2"/>
              </a:rPr>
              <a:t>běžící projekt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b="1" dirty="0" err="1">
                <a:solidFill>
                  <a:srgbClr val="006600"/>
                </a:solidFill>
                <a:sym typeface="Symbol" panose="05050102010706020507" pitchFamily="18" charset="2"/>
              </a:rPr>
              <a:t>Nanovlákenné</a:t>
            </a:r>
            <a:r>
              <a:rPr lang="cs-CZ" b="1" dirty="0">
                <a:solidFill>
                  <a:srgbClr val="006600"/>
                </a:solidFill>
                <a:sym typeface="Symbol" panose="05050102010706020507" pitchFamily="18" charset="2"/>
              </a:rPr>
              <a:t> membrány </a:t>
            </a:r>
            <a:r>
              <a:rPr lang="cs-CZ" dirty="0">
                <a:solidFill>
                  <a:srgbClr val="006600"/>
                </a:solidFill>
                <a:sym typeface="Symbol" panose="05050102010706020507" pitchFamily="18" charset="2"/>
              </a:rPr>
              <a:t>dekorované NanoCeO</a:t>
            </a:r>
            <a:r>
              <a:rPr lang="cs-CZ" baseline="-25000" dirty="0">
                <a:solidFill>
                  <a:srgbClr val="006600"/>
                </a:solidFill>
                <a:sym typeface="Symbol" panose="05050102010706020507" pitchFamily="18" charset="2"/>
              </a:rPr>
              <a:t>2</a:t>
            </a:r>
            <a:r>
              <a:rPr lang="cs-CZ" dirty="0">
                <a:solidFill>
                  <a:srgbClr val="006600"/>
                </a:solidFill>
                <a:sym typeface="Symbol" panose="05050102010706020507" pitchFamily="18" charset="2"/>
              </a:rPr>
              <a:t> </a:t>
            </a:r>
            <a:r>
              <a:rPr lang="cs-CZ" b="1" dirty="0">
                <a:solidFill>
                  <a:srgbClr val="006600"/>
                </a:solidFill>
                <a:sym typeface="Symbol" panose="05050102010706020507" pitchFamily="18" charset="2"/>
              </a:rPr>
              <a:t>degradující nebezpečné a obtížně rozložitelné toxické látky,</a:t>
            </a:r>
            <a:r>
              <a:rPr lang="cs-CZ" dirty="0">
                <a:solidFill>
                  <a:srgbClr val="006600"/>
                </a:solidFill>
                <a:sym typeface="Symbol" panose="05050102010706020507" pitchFamily="18" charset="2"/>
              </a:rPr>
              <a:t> </a:t>
            </a:r>
            <a:r>
              <a:rPr lang="cs-CZ" dirty="0">
                <a:sym typeface="Symbol" panose="05050102010706020507" pitchFamily="18" charset="2"/>
              </a:rPr>
              <a:t>(pesticidy, cytostatika, nervově paralyzující látky…. )  ochranné masky </a:t>
            </a:r>
            <a:r>
              <a:rPr lang="cs-CZ" i="1" dirty="0">
                <a:sym typeface="Symbol" panose="05050102010706020507" pitchFamily="18" charset="2"/>
              </a:rPr>
              <a:t>běžící projekt</a:t>
            </a:r>
            <a:endParaRPr lang="cs-CZ" i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748B4E7-A421-49F9-ADFE-462622768244}"/>
              </a:ext>
            </a:extLst>
          </p:cNvPr>
          <p:cNvSpPr txBox="1"/>
          <p:nvPr/>
        </p:nvSpPr>
        <p:spPr>
          <a:xfrm>
            <a:off x="701800" y="721000"/>
            <a:ext cx="711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C00CC"/>
                </a:solidFill>
              </a:rPr>
              <a:t>Aplikace </a:t>
            </a:r>
            <a:r>
              <a:rPr lang="cs-CZ" sz="2400" b="1" dirty="0" err="1">
                <a:solidFill>
                  <a:srgbClr val="CC00CC"/>
                </a:solidFill>
              </a:rPr>
              <a:t>nanomateriálů</a:t>
            </a:r>
            <a:r>
              <a:rPr lang="cs-CZ" sz="2400" b="1" dirty="0">
                <a:solidFill>
                  <a:srgbClr val="CC00CC"/>
                </a:solidFill>
              </a:rPr>
              <a:t> připravených na </a:t>
            </a:r>
            <a:r>
              <a:rPr lang="cs-CZ" sz="2400" b="1" dirty="0" err="1">
                <a:solidFill>
                  <a:srgbClr val="CC00CC"/>
                </a:solidFill>
              </a:rPr>
              <a:t>PřF</a:t>
            </a:r>
            <a:r>
              <a:rPr lang="cs-CZ" sz="2400" b="1" dirty="0">
                <a:solidFill>
                  <a:srgbClr val="CC00CC"/>
                </a:solidFill>
              </a:rPr>
              <a:t> UJEP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810B2F-64B1-458B-A83F-3500121154B2}"/>
              </a:ext>
            </a:extLst>
          </p:cNvPr>
          <p:cNvSpPr txBox="1"/>
          <p:nvPr/>
        </p:nvSpPr>
        <p:spPr>
          <a:xfrm>
            <a:off x="7324627" y="1772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9224398" y="1374867"/>
            <a:ext cx="1510912" cy="2481951"/>
            <a:chOff x="9592782" y="1665591"/>
            <a:chExt cx="1645920" cy="2831422"/>
          </a:xfrm>
        </p:grpSpPr>
        <p:pic>
          <p:nvPicPr>
            <p:cNvPr id="14" name="obrázek 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68" b="31576"/>
            <a:stretch/>
          </p:blipFill>
          <p:spPr bwMode="auto">
            <a:xfrm>
              <a:off x="9592782" y="1665591"/>
              <a:ext cx="1645920" cy="2831422"/>
            </a:xfrm>
            <a:prstGeom prst="rect">
              <a:avLst/>
            </a:prstGeom>
            <a:noFill/>
          </p:spPr>
        </p:pic>
        <p:sp>
          <p:nvSpPr>
            <p:cNvPr id="17" name="TextovéPole 16"/>
            <p:cNvSpPr txBox="1"/>
            <p:nvPr/>
          </p:nvSpPr>
          <p:spPr>
            <a:xfrm>
              <a:off x="9592782" y="1665591"/>
              <a:ext cx="16243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nemodifikovaná</a:t>
              </a:r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592782" y="3065913"/>
              <a:ext cx="1347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b="1" dirty="0">
                  <a:solidFill>
                    <a:schemeClr val="bg1"/>
                  </a:solidFill>
                </a:rPr>
                <a:t>modifikovaná</a:t>
              </a: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7072757" y="1421046"/>
            <a:ext cx="115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PA6/DTAB</a:t>
            </a: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/>
          <a:srcRect b="5105"/>
          <a:stretch/>
        </p:blipFill>
        <p:spPr>
          <a:xfrm rot="10800000">
            <a:off x="6521573" y="4076009"/>
            <a:ext cx="2596335" cy="176924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5"/>
          <a:srcRect b="6645"/>
          <a:stretch/>
        </p:blipFill>
        <p:spPr>
          <a:xfrm>
            <a:off x="8470586" y="4311512"/>
            <a:ext cx="2605247" cy="1746504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 flipH="1">
            <a:off x="6647687" y="3770672"/>
            <a:ext cx="86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PVDF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384480" y="4008383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PVDF/nanoCeO</a:t>
            </a:r>
            <a:r>
              <a:rPr lang="cs-CZ" baseline="-25000" dirty="0"/>
              <a:t>2</a:t>
            </a:r>
          </a:p>
        </p:txBody>
      </p:sp>
      <p:sp>
        <p:nvSpPr>
          <p:cNvPr id="28" name="Šipka doprava se zářezem 27"/>
          <p:cNvSpPr/>
          <p:nvPr/>
        </p:nvSpPr>
        <p:spPr>
          <a:xfrm>
            <a:off x="5724940" y="4798931"/>
            <a:ext cx="742119" cy="231936"/>
          </a:xfrm>
          <a:prstGeom prst="notched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 doprava se zářezem 29"/>
          <p:cNvSpPr/>
          <p:nvPr/>
        </p:nvSpPr>
        <p:spPr>
          <a:xfrm>
            <a:off x="6305204" y="2369871"/>
            <a:ext cx="558851" cy="208579"/>
          </a:xfrm>
          <a:prstGeom prst="notchedRightArrow">
            <a:avLst>
              <a:gd name="adj1" fmla="val 42115"/>
              <a:gd name="adj2" fmla="val 50000"/>
            </a:avLst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Šipka doprava se zářezem 32"/>
          <p:cNvSpPr/>
          <p:nvPr/>
        </p:nvSpPr>
        <p:spPr>
          <a:xfrm>
            <a:off x="7343099" y="5912870"/>
            <a:ext cx="742119" cy="231936"/>
          </a:xfrm>
          <a:prstGeom prst="notched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Šipka doprava se zářezem 33"/>
          <p:cNvSpPr/>
          <p:nvPr/>
        </p:nvSpPr>
        <p:spPr>
          <a:xfrm>
            <a:off x="6316355" y="2783736"/>
            <a:ext cx="617165" cy="174102"/>
          </a:xfrm>
          <a:prstGeom prst="notched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32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5256" y="523886"/>
            <a:ext cx="433035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6666"/>
                </a:solidFill>
              </a:rPr>
              <a:t>Záchyt CO</a:t>
            </a:r>
            <a:r>
              <a:rPr lang="cs-CZ" sz="2400" b="1" baseline="-25000" dirty="0">
                <a:solidFill>
                  <a:srgbClr val="006666"/>
                </a:solidFill>
              </a:rPr>
              <a:t>2 </a:t>
            </a:r>
            <a:r>
              <a:rPr lang="cs-CZ" sz="2400" b="1" dirty="0">
                <a:solidFill>
                  <a:srgbClr val="006666"/>
                </a:solidFill>
              </a:rPr>
              <a:t>a jeho zpětné využití: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05256" y="341985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04673" y="1182001"/>
            <a:ext cx="1014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Projekt TAČR Kappa - Norské fondy, no. TO01000329</a:t>
            </a:r>
            <a:r>
              <a:rPr lang="cs-CZ" b="1" dirty="0"/>
              <a:t> </a:t>
            </a:r>
            <a:r>
              <a:rPr lang="cs-CZ" i="1" dirty="0"/>
              <a:t>:</a:t>
            </a:r>
            <a:r>
              <a:rPr lang="cs-CZ" dirty="0"/>
              <a:t> „</a:t>
            </a:r>
            <a:r>
              <a:rPr lang="cs-CZ" b="1" dirty="0"/>
              <a:t>METAMORPH - pokročilé hybridní </a:t>
            </a:r>
            <a:r>
              <a:rPr lang="cs-CZ" b="1" dirty="0" err="1"/>
              <a:t>nanovlákenné</a:t>
            </a:r>
            <a:r>
              <a:rPr lang="cs-CZ" b="1" dirty="0"/>
              <a:t> membrány pro záchyt a zpracování CO</a:t>
            </a:r>
            <a:r>
              <a:rPr lang="cs-CZ" b="1" baseline="-25000" dirty="0"/>
              <a:t>2</a:t>
            </a:r>
            <a:r>
              <a:rPr lang="cs-CZ" b="1" dirty="0"/>
              <a:t>“ ;</a:t>
            </a:r>
          </a:p>
          <a:p>
            <a:r>
              <a:rPr lang="cs-CZ" dirty="0"/>
              <a:t>Cíl: Vývoj a validace fotochemických reaktorů přizpůsobených pro zachycování CO</a:t>
            </a:r>
            <a:r>
              <a:rPr lang="cs-CZ" baseline="-25000" dirty="0"/>
              <a:t>2</a:t>
            </a:r>
            <a:r>
              <a:rPr lang="cs-CZ" dirty="0"/>
              <a:t> z průmyslových procesů;  Partner Norská výzkumná organizace SINTEFF, </a:t>
            </a:r>
            <a:r>
              <a:rPr lang="cs-CZ" dirty="0" err="1"/>
              <a:t>Trondheim</a:t>
            </a:r>
            <a:r>
              <a:rPr lang="cs-CZ" dirty="0"/>
              <a:t> a VŠCHT Praha a firma </a:t>
            </a:r>
            <a:r>
              <a:rPr lang="cs-CZ" dirty="0" err="1"/>
              <a:t>InoCure</a:t>
            </a:r>
            <a:r>
              <a:rPr lang="cs-CZ" dirty="0"/>
              <a:t>;</a:t>
            </a:r>
          </a:p>
          <a:p>
            <a:r>
              <a:rPr lang="cs-CZ" dirty="0"/>
              <a:t>Role UJEP – Chemicky modifikované </a:t>
            </a:r>
            <a:r>
              <a:rPr lang="cs-CZ" dirty="0" err="1"/>
              <a:t>nanovlákenné</a:t>
            </a:r>
            <a:r>
              <a:rPr lang="cs-CZ" dirty="0"/>
              <a:t> materiály pro záchyt CO</a:t>
            </a:r>
            <a:r>
              <a:rPr lang="cs-CZ" baseline="-25000" dirty="0"/>
              <a:t>2</a:t>
            </a:r>
            <a:r>
              <a:rPr lang="cs-CZ" dirty="0"/>
              <a:t>; spolupráce s </a:t>
            </a:r>
            <a:r>
              <a:rPr lang="cs-CZ" dirty="0" err="1"/>
              <a:t>OrlenUniCre</a:t>
            </a:r>
            <a:r>
              <a:rPr lang="cs-CZ" dirty="0"/>
              <a:t> a </a:t>
            </a:r>
            <a:r>
              <a:rPr lang="cs-CZ" dirty="0" err="1"/>
              <a:t>Nanotex</a:t>
            </a:r>
            <a:r>
              <a:rPr lang="cs-CZ" dirty="0"/>
              <a:t> a </a:t>
            </a:r>
            <a:r>
              <a:rPr lang="cs-CZ" dirty="0" err="1"/>
              <a:t>InoCure</a:t>
            </a:r>
            <a:endParaRPr lang="cs-CZ" baseline="-25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05256" y="3316633"/>
            <a:ext cx="7525512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6666"/>
                </a:solidFill>
              </a:rPr>
              <a:t>Záchyt vodíku z </a:t>
            </a:r>
            <a:r>
              <a:rPr lang="cs-CZ" sz="2400" b="1" dirty="0" err="1">
                <a:solidFill>
                  <a:srgbClr val="006666"/>
                </a:solidFill>
              </a:rPr>
              <a:t>pyrolýzních</a:t>
            </a:r>
            <a:r>
              <a:rPr lang="cs-CZ" sz="2400" b="1" dirty="0">
                <a:solidFill>
                  <a:srgbClr val="006666"/>
                </a:solidFill>
              </a:rPr>
              <a:t> procesů a jeho zpětné využití: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04673" y="4158604"/>
            <a:ext cx="10420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Cílem projektu je vývoj kompozitních </a:t>
            </a:r>
            <a:r>
              <a:rPr lang="cs-CZ" dirty="0" err="1"/>
              <a:t>organo</a:t>
            </a:r>
            <a:r>
              <a:rPr lang="cs-CZ" dirty="0"/>
              <a:t>/anorganických </a:t>
            </a:r>
            <a:r>
              <a:rPr lang="cs-CZ" dirty="0" err="1"/>
              <a:t>nanovlákenných</a:t>
            </a:r>
            <a:r>
              <a:rPr lang="cs-CZ" dirty="0"/>
              <a:t> membrán na bázi polymerních </a:t>
            </a:r>
            <a:r>
              <a:rPr lang="cs-CZ" dirty="0" err="1"/>
              <a:t>nanovlákenných</a:t>
            </a:r>
            <a:r>
              <a:rPr lang="cs-CZ" dirty="0"/>
              <a:t> membrán v kompozitu se nanočásticemi a </a:t>
            </a:r>
            <a:r>
              <a:rPr lang="cs-CZ" dirty="0" err="1"/>
              <a:t>nanovlákny</a:t>
            </a:r>
            <a:r>
              <a:rPr lang="cs-CZ" dirty="0"/>
              <a:t> přechodných kovů.</a:t>
            </a:r>
          </a:p>
          <a:p>
            <a:r>
              <a:rPr lang="cs-CZ" dirty="0"/>
              <a:t>Projekt v přípravě – předběžné experimenty s partnery - </a:t>
            </a:r>
            <a:r>
              <a:rPr lang="cs-CZ" dirty="0" err="1"/>
              <a:t>Pardam</a:t>
            </a:r>
            <a:r>
              <a:rPr lang="cs-CZ" dirty="0"/>
              <a:t> – výrobce anorganických </a:t>
            </a:r>
            <a:r>
              <a:rPr lang="cs-CZ" dirty="0" err="1"/>
              <a:t>nanovláken</a:t>
            </a:r>
            <a:r>
              <a:rPr lang="cs-CZ" dirty="0"/>
              <a:t>, </a:t>
            </a:r>
            <a:r>
              <a:rPr lang="cs-CZ" dirty="0" err="1"/>
              <a:t>Orlen</a:t>
            </a:r>
            <a:r>
              <a:rPr lang="cs-CZ" dirty="0"/>
              <a:t> </a:t>
            </a:r>
            <a:r>
              <a:rPr lang="cs-CZ" dirty="0" err="1"/>
              <a:t>UniCre</a:t>
            </a:r>
            <a:r>
              <a:rPr lang="cs-CZ" dirty="0"/>
              <a:t> jako potenciální uživatel vyvíjející </a:t>
            </a:r>
            <a:r>
              <a:rPr lang="cs-CZ" dirty="0" err="1"/>
              <a:t>pyrolýzní</a:t>
            </a:r>
            <a:r>
              <a:rPr lang="cs-CZ" dirty="0"/>
              <a:t> recyklační jednotky .</a:t>
            </a:r>
          </a:p>
        </p:txBody>
      </p:sp>
    </p:spTree>
    <p:extLst>
      <p:ext uri="{BB962C8B-B14F-4D97-AF65-F5344CB8AC3E}">
        <p14:creationId xmlns:p14="http://schemas.microsoft.com/office/powerpoint/2010/main" val="24511913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5211</TotalTime>
  <Words>1120</Words>
  <Application>Microsoft Office PowerPoint</Application>
  <PresentationFormat>Širokoúhlá obrazovka</PresentationFormat>
  <Paragraphs>161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Nanotechnologie na UJEP</dc:title>
  <dc:creator>Pavla Čapková</dc:creator>
  <cp:lastModifiedBy>Martina Francírková</cp:lastModifiedBy>
  <cp:revision>125</cp:revision>
  <dcterms:created xsi:type="dcterms:W3CDTF">2021-08-31T12:44:41Z</dcterms:created>
  <dcterms:modified xsi:type="dcterms:W3CDTF">2021-11-23T19:33:37Z</dcterms:modified>
</cp:coreProperties>
</file>