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5" r:id="rId5"/>
    <p:sldId id="317" r:id="rId6"/>
    <p:sldId id="456" r:id="rId7"/>
    <p:sldId id="455" r:id="rId8"/>
    <p:sldId id="454" r:id="rId9"/>
    <p:sldId id="450" r:id="rId10"/>
    <p:sldId id="357" r:id="rId11"/>
    <p:sldId id="457" r:id="rId12"/>
    <p:sldId id="458" r:id="rId13"/>
    <p:sldId id="459" r:id="rId14"/>
    <p:sldId id="316"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035"/>
    <a:srgbClr val="689425"/>
    <a:srgbClr val="C8D300"/>
    <a:srgbClr val="00779C"/>
    <a:srgbClr val="00B1EB"/>
    <a:srgbClr val="FBBA00"/>
    <a:srgbClr val="E84E0F"/>
    <a:srgbClr val="90A3B2"/>
    <a:srgbClr val="F8F6F6"/>
    <a:srgbClr val="163D1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098236775818639"/>
          <c:w val="0.8800461361014994"/>
          <c:h val="0.73803526448362722"/>
        </c:manualLayout>
      </c:layout>
      <c:barChart>
        <c:barDir val="bar"/>
        <c:grouping val="stacked"/>
        <c:varyColors val="0"/>
        <c:ser>
          <c:idx val="0"/>
          <c:order val="0"/>
          <c:spPr>
            <a:solidFill>
              <a:srgbClr val="C0C0C0"/>
            </a:solidFill>
            <a:ln>
              <a:noFill/>
            </a:ln>
          </c:spPr>
          <c:invertIfNegative val="0"/>
          <c:val>
            <c:numRef>
              <c:f>Sheet1!$A$1</c:f>
              <c:numCache>
                <c:formatCode>General</c:formatCode>
                <c:ptCount val="1"/>
                <c:pt idx="0">
                  <c:v>140</c:v>
                </c:pt>
              </c:numCache>
            </c:numRef>
          </c:val>
          <c:extLst>
            <c:ext xmlns:c16="http://schemas.microsoft.com/office/drawing/2014/chart" uri="{C3380CC4-5D6E-409C-BE32-E72D297353CC}">
              <c16:uniqueId val="{00000000-99F8-47F0-BD6B-9A2726CD966D}"/>
            </c:ext>
          </c:extLst>
        </c:ser>
        <c:ser>
          <c:idx val="1"/>
          <c:order val="1"/>
          <c:spPr>
            <a:pattFill prst="pct75">
              <a:fgClr>
                <a:schemeClr val="tx1"/>
              </a:fgClr>
              <a:bgClr>
                <a:schemeClr val="bg1"/>
              </a:bgClr>
            </a:pattFill>
            <a:ln>
              <a:noFill/>
            </a:ln>
          </c:spPr>
          <c:invertIfNegative val="0"/>
          <c:val>
            <c:numRef>
              <c:f>Sheet1!$A$2</c:f>
              <c:numCache>
                <c:formatCode>General</c:formatCode>
                <c:ptCount val="1"/>
                <c:pt idx="0">
                  <c:v>70</c:v>
                </c:pt>
              </c:numCache>
            </c:numRef>
          </c:val>
          <c:extLst>
            <c:ext xmlns:c16="http://schemas.microsoft.com/office/drawing/2014/chart" uri="{C3380CC4-5D6E-409C-BE32-E72D297353CC}">
              <c16:uniqueId val="{00000001-99F8-47F0-BD6B-9A2726CD966D}"/>
            </c:ext>
          </c:extLst>
        </c:ser>
        <c:dLbls>
          <c:showLegendKey val="0"/>
          <c:showVal val="0"/>
          <c:showCatName val="0"/>
          <c:showSerName val="0"/>
          <c:showPercent val="0"/>
          <c:showBubbleSize val="0"/>
        </c:dLbls>
        <c:gapWidth val="10"/>
        <c:overlap val="100"/>
        <c:axId val="825983120"/>
        <c:axId val="1"/>
      </c:barChart>
      <c:catAx>
        <c:axId val="825983120"/>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825983120"/>
        <c:crosses val="max"/>
        <c:crossBetween val="between"/>
        <c:majorUnit val="1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131313131313133"/>
          <c:w val="0.8800461361014994"/>
          <c:h val="0.73737373737373735"/>
        </c:manualLayout>
      </c:layout>
      <c:barChart>
        <c:barDir val="bar"/>
        <c:grouping val="stacked"/>
        <c:varyColors val="0"/>
        <c:ser>
          <c:idx val="0"/>
          <c:order val="0"/>
          <c:spPr>
            <a:solidFill>
              <a:srgbClr val="C0C0C0"/>
            </a:solidFill>
            <a:ln>
              <a:noFill/>
            </a:ln>
          </c:spPr>
          <c:invertIfNegative val="0"/>
          <c:val>
            <c:numRef>
              <c:f>Sheet1!$A$1</c:f>
              <c:numCache>
                <c:formatCode>General</c:formatCode>
                <c:ptCount val="1"/>
                <c:pt idx="0">
                  <c:v>10</c:v>
                </c:pt>
              </c:numCache>
            </c:numRef>
          </c:val>
          <c:extLst>
            <c:ext xmlns:c16="http://schemas.microsoft.com/office/drawing/2014/chart" uri="{C3380CC4-5D6E-409C-BE32-E72D297353CC}">
              <c16:uniqueId val="{00000000-6C3E-40B1-847E-DA1AFF5560B3}"/>
            </c:ext>
          </c:extLst>
        </c:ser>
        <c:ser>
          <c:idx val="1"/>
          <c:order val="1"/>
          <c:spPr>
            <a:pattFill prst="pct75">
              <a:fgClr>
                <a:schemeClr val="tx1"/>
              </a:fgClr>
              <a:bgClr>
                <a:schemeClr val="bg1"/>
              </a:bgClr>
            </a:pattFill>
            <a:ln>
              <a:noFill/>
            </a:ln>
          </c:spPr>
          <c:invertIfNegative val="0"/>
          <c:val>
            <c:numRef>
              <c:f>Sheet1!$A$2</c:f>
              <c:numCache>
                <c:formatCode>General</c:formatCode>
                <c:ptCount val="1"/>
                <c:pt idx="0">
                  <c:v>90</c:v>
                </c:pt>
              </c:numCache>
            </c:numRef>
          </c:val>
          <c:extLst>
            <c:ext xmlns:c16="http://schemas.microsoft.com/office/drawing/2014/chart" uri="{C3380CC4-5D6E-409C-BE32-E72D297353CC}">
              <c16:uniqueId val="{00000001-6C3E-40B1-847E-DA1AFF5560B3}"/>
            </c:ext>
          </c:extLst>
        </c:ser>
        <c:dLbls>
          <c:showLegendKey val="0"/>
          <c:showVal val="0"/>
          <c:showCatName val="0"/>
          <c:showSerName val="0"/>
          <c:showPercent val="0"/>
          <c:showBubbleSize val="0"/>
        </c:dLbls>
        <c:gapWidth val="10"/>
        <c:overlap val="100"/>
        <c:axId val="750859808"/>
        <c:axId val="1"/>
      </c:barChart>
      <c:catAx>
        <c:axId val="750859808"/>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750859808"/>
        <c:crosses val="max"/>
        <c:crossBetween val="between"/>
        <c:majorUnit val="1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131313131313133"/>
          <c:w val="0.8800461361014994"/>
          <c:h val="0.73737373737373735"/>
        </c:manualLayout>
      </c:layout>
      <c:barChart>
        <c:barDir val="bar"/>
        <c:grouping val="stacked"/>
        <c:varyColors val="0"/>
        <c:ser>
          <c:idx val="0"/>
          <c:order val="0"/>
          <c:spPr>
            <a:solidFill>
              <a:srgbClr val="C0C0C0"/>
            </a:solidFill>
            <a:ln>
              <a:noFill/>
            </a:ln>
          </c:spPr>
          <c:invertIfNegative val="0"/>
          <c:val>
            <c:numRef>
              <c:f>Sheet1!$A$1</c:f>
              <c:numCache>
                <c:formatCode>General</c:formatCode>
                <c:ptCount val="1"/>
                <c:pt idx="0">
                  <c:v>20</c:v>
                </c:pt>
              </c:numCache>
            </c:numRef>
          </c:val>
          <c:extLst>
            <c:ext xmlns:c16="http://schemas.microsoft.com/office/drawing/2014/chart" uri="{C3380CC4-5D6E-409C-BE32-E72D297353CC}">
              <c16:uniqueId val="{00000000-F561-4AEC-B944-61C372272C0B}"/>
            </c:ext>
          </c:extLst>
        </c:ser>
        <c:ser>
          <c:idx val="1"/>
          <c:order val="1"/>
          <c:spPr>
            <a:pattFill prst="pct75">
              <a:fgClr>
                <a:schemeClr val="tx1"/>
              </a:fgClr>
              <a:bgClr>
                <a:schemeClr val="bg1"/>
              </a:bgClr>
            </a:pattFill>
            <a:ln>
              <a:noFill/>
            </a:ln>
          </c:spPr>
          <c:invertIfNegative val="0"/>
          <c:val>
            <c:numRef>
              <c:f>Sheet1!$A$2</c:f>
              <c:numCache>
                <c:formatCode>General</c:formatCode>
                <c:ptCount val="1"/>
                <c:pt idx="0">
                  <c:v>100</c:v>
                </c:pt>
              </c:numCache>
            </c:numRef>
          </c:val>
          <c:extLst>
            <c:ext xmlns:c16="http://schemas.microsoft.com/office/drawing/2014/chart" uri="{C3380CC4-5D6E-409C-BE32-E72D297353CC}">
              <c16:uniqueId val="{00000001-F561-4AEC-B944-61C372272C0B}"/>
            </c:ext>
          </c:extLst>
        </c:ser>
        <c:dLbls>
          <c:showLegendKey val="0"/>
          <c:showVal val="0"/>
          <c:showCatName val="0"/>
          <c:showSerName val="0"/>
          <c:showPercent val="0"/>
          <c:showBubbleSize val="0"/>
        </c:dLbls>
        <c:gapWidth val="10"/>
        <c:overlap val="100"/>
        <c:axId val="1057701832"/>
        <c:axId val="1"/>
      </c:barChart>
      <c:catAx>
        <c:axId val="1057701832"/>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1057701832"/>
        <c:crosses val="max"/>
        <c:crossBetween val="between"/>
        <c:majorUnit val="1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098236775818639"/>
          <c:w val="0.8800461361014994"/>
          <c:h val="0.73803526448362722"/>
        </c:manualLayout>
      </c:layout>
      <c:barChart>
        <c:barDir val="bar"/>
        <c:grouping val="stacked"/>
        <c:varyColors val="0"/>
        <c:ser>
          <c:idx val="0"/>
          <c:order val="0"/>
          <c:spPr>
            <a:solidFill>
              <a:schemeClr val="accent1"/>
            </a:solidFill>
            <a:ln>
              <a:noFill/>
            </a:ln>
          </c:spPr>
          <c:invertIfNegative val="0"/>
          <c:val>
            <c:numRef>
              <c:f>Sheet1!$A$1</c:f>
              <c:numCache>
                <c:formatCode>General</c:formatCode>
                <c:ptCount val="1"/>
                <c:pt idx="0">
                  <c:v>180</c:v>
                </c:pt>
              </c:numCache>
            </c:numRef>
          </c:val>
          <c:extLst>
            <c:ext xmlns:c16="http://schemas.microsoft.com/office/drawing/2014/chart" uri="{C3380CC4-5D6E-409C-BE32-E72D297353CC}">
              <c16:uniqueId val="{00000000-FFF5-4427-8A5C-EDA76188C2F9}"/>
            </c:ext>
          </c:extLst>
        </c:ser>
        <c:ser>
          <c:idx val="1"/>
          <c:order val="1"/>
          <c:spPr>
            <a:pattFill prst="pct75">
              <a:fgClr>
                <a:schemeClr val="tx1"/>
              </a:fgClr>
              <a:bgClr>
                <a:schemeClr val="bg1"/>
              </a:bgClr>
            </a:pattFill>
            <a:ln>
              <a:noFill/>
            </a:ln>
          </c:spPr>
          <c:invertIfNegative val="0"/>
          <c:val>
            <c:numRef>
              <c:f>Sheet1!$A$2</c:f>
              <c:numCache>
                <c:formatCode>General</c:formatCode>
                <c:ptCount val="1"/>
                <c:pt idx="0">
                  <c:v>90</c:v>
                </c:pt>
              </c:numCache>
            </c:numRef>
          </c:val>
          <c:extLst>
            <c:ext xmlns:c16="http://schemas.microsoft.com/office/drawing/2014/chart" uri="{C3380CC4-5D6E-409C-BE32-E72D297353CC}">
              <c16:uniqueId val="{00000001-FFF5-4427-8A5C-EDA76188C2F9}"/>
            </c:ext>
          </c:extLst>
        </c:ser>
        <c:dLbls>
          <c:showLegendKey val="0"/>
          <c:showVal val="0"/>
          <c:showCatName val="0"/>
          <c:showSerName val="0"/>
          <c:showPercent val="0"/>
          <c:showBubbleSize val="0"/>
        </c:dLbls>
        <c:gapWidth val="10"/>
        <c:overlap val="100"/>
        <c:axId val="750858496"/>
        <c:axId val="1"/>
      </c:barChart>
      <c:catAx>
        <c:axId val="750858496"/>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750858496"/>
        <c:crosses val="max"/>
        <c:crossBetween val="between"/>
        <c:majorUnit val="1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131313131313133"/>
          <c:w val="0.8800461361014994"/>
          <c:h val="0.73737373737373735"/>
        </c:manualLayout>
      </c:layout>
      <c:barChart>
        <c:barDir val="bar"/>
        <c:grouping val="stacked"/>
        <c:varyColors val="0"/>
        <c:ser>
          <c:idx val="0"/>
          <c:order val="0"/>
          <c:spPr>
            <a:solidFill>
              <a:schemeClr val="accent1"/>
            </a:solidFill>
            <a:ln>
              <a:noFill/>
            </a:ln>
          </c:spPr>
          <c:invertIfNegative val="0"/>
          <c:val>
            <c:numRef>
              <c:f>Sheet1!$A$1</c:f>
              <c:numCache>
                <c:formatCode>General</c:formatCode>
                <c:ptCount val="1"/>
                <c:pt idx="0">
                  <c:v>160</c:v>
                </c:pt>
              </c:numCache>
            </c:numRef>
          </c:val>
          <c:extLst>
            <c:ext xmlns:c16="http://schemas.microsoft.com/office/drawing/2014/chart" uri="{C3380CC4-5D6E-409C-BE32-E72D297353CC}">
              <c16:uniqueId val="{00000000-A3A3-4CFD-8262-034108F8B4C0}"/>
            </c:ext>
          </c:extLst>
        </c:ser>
        <c:ser>
          <c:idx val="1"/>
          <c:order val="1"/>
          <c:spPr>
            <a:pattFill prst="pct75">
              <a:fgClr>
                <a:schemeClr val="tx1"/>
              </a:fgClr>
              <a:bgClr>
                <a:schemeClr val="bg1"/>
              </a:bgClr>
            </a:pattFill>
            <a:ln>
              <a:noFill/>
            </a:ln>
          </c:spPr>
          <c:invertIfNegative val="0"/>
          <c:val>
            <c:numRef>
              <c:f>Sheet1!$A$2</c:f>
              <c:numCache>
                <c:formatCode>General</c:formatCode>
                <c:ptCount val="1"/>
                <c:pt idx="0">
                  <c:v>110</c:v>
                </c:pt>
              </c:numCache>
            </c:numRef>
          </c:val>
          <c:extLst>
            <c:ext xmlns:c16="http://schemas.microsoft.com/office/drawing/2014/chart" uri="{C3380CC4-5D6E-409C-BE32-E72D297353CC}">
              <c16:uniqueId val="{00000001-A3A3-4CFD-8262-034108F8B4C0}"/>
            </c:ext>
          </c:extLst>
        </c:ser>
        <c:dLbls>
          <c:showLegendKey val="0"/>
          <c:showVal val="0"/>
          <c:showCatName val="0"/>
          <c:showSerName val="0"/>
          <c:showPercent val="0"/>
          <c:showBubbleSize val="0"/>
        </c:dLbls>
        <c:gapWidth val="10"/>
        <c:overlap val="100"/>
        <c:axId val="1095661168"/>
        <c:axId val="1"/>
      </c:barChart>
      <c:catAx>
        <c:axId val="1095661168"/>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1095661168"/>
        <c:crosses val="max"/>
        <c:crossBetween val="between"/>
        <c:majorUnit val="1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131313131313133"/>
          <c:w val="0.8800461361014994"/>
          <c:h val="0.73737373737373735"/>
        </c:manualLayout>
      </c:layout>
      <c:barChart>
        <c:barDir val="bar"/>
        <c:grouping val="stacked"/>
        <c:varyColors val="0"/>
        <c:ser>
          <c:idx val="0"/>
          <c:order val="0"/>
          <c:spPr>
            <a:solidFill>
              <a:schemeClr val="accent1"/>
            </a:solidFill>
            <a:ln>
              <a:noFill/>
            </a:ln>
          </c:spPr>
          <c:invertIfNegative val="0"/>
          <c:val>
            <c:numRef>
              <c:f>Sheet1!$A$1</c:f>
              <c:numCache>
                <c:formatCode>General</c:formatCode>
                <c:ptCount val="1"/>
                <c:pt idx="0">
                  <c:v>130</c:v>
                </c:pt>
              </c:numCache>
            </c:numRef>
          </c:val>
          <c:extLst>
            <c:ext xmlns:c16="http://schemas.microsoft.com/office/drawing/2014/chart" uri="{C3380CC4-5D6E-409C-BE32-E72D297353CC}">
              <c16:uniqueId val="{00000000-117C-48C5-A63F-0DA877D6E189}"/>
            </c:ext>
          </c:extLst>
        </c:ser>
        <c:ser>
          <c:idx val="1"/>
          <c:order val="1"/>
          <c:spPr>
            <a:pattFill prst="pct75">
              <a:fgClr>
                <a:schemeClr val="tx1"/>
              </a:fgClr>
              <a:bgClr>
                <a:schemeClr val="bg1"/>
              </a:bgClr>
            </a:pattFill>
            <a:ln>
              <a:noFill/>
            </a:ln>
          </c:spPr>
          <c:invertIfNegative val="0"/>
          <c:val>
            <c:numRef>
              <c:f>Sheet1!$A$2</c:f>
              <c:numCache>
                <c:formatCode>General</c:formatCode>
                <c:ptCount val="1"/>
                <c:pt idx="0">
                  <c:v>100</c:v>
                </c:pt>
              </c:numCache>
            </c:numRef>
          </c:val>
          <c:extLst>
            <c:ext xmlns:c16="http://schemas.microsoft.com/office/drawing/2014/chart" uri="{C3380CC4-5D6E-409C-BE32-E72D297353CC}">
              <c16:uniqueId val="{00000001-117C-48C5-A63F-0DA877D6E189}"/>
            </c:ext>
          </c:extLst>
        </c:ser>
        <c:dLbls>
          <c:showLegendKey val="0"/>
          <c:showVal val="0"/>
          <c:showCatName val="0"/>
          <c:showSerName val="0"/>
          <c:showPercent val="0"/>
          <c:showBubbleSize val="0"/>
        </c:dLbls>
        <c:gapWidth val="10"/>
        <c:overlap val="100"/>
        <c:axId val="616593816"/>
        <c:axId val="1"/>
      </c:barChart>
      <c:catAx>
        <c:axId val="616593816"/>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616593816"/>
        <c:crosses val="max"/>
        <c:crossBetween val="between"/>
        <c:majorUnit val="1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098236775818639"/>
          <c:w val="0.8800461361014994"/>
          <c:h val="0.73803526448362722"/>
        </c:manualLayout>
      </c:layout>
      <c:barChart>
        <c:barDir val="bar"/>
        <c:grouping val="stacked"/>
        <c:varyColors val="0"/>
        <c:ser>
          <c:idx val="0"/>
          <c:order val="0"/>
          <c:spPr>
            <a:solidFill>
              <a:srgbClr val="C0C0C0"/>
            </a:solidFill>
            <a:ln>
              <a:noFill/>
            </a:ln>
          </c:spPr>
          <c:invertIfNegative val="0"/>
          <c:val>
            <c:numRef>
              <c:f>Sheet1!$A$1</c:f>
              <c:numCache>
                <c:formatCode>General</c:formatCode>
                <c:ptCount val="1"/>
                <c:pt idx="0">
                  <c:v>40</c:v>
                </c:pt>
              </c:numCache>
            </c:numRef>
          </c:val>
          <c:extLst>
            <c:ext xmlns:c16="http://schemas.microsoft.com/office/drawing/2014/chart" uri="{C3380CC4-5D6E-409C-BE32-E72D297353CC}">
              <c16:uniqueId val="{00000000-E475-48AD-B528-6764725E803A}"/>
            </c:ext>
          </c:extLst>
        </c:ser>
        <c:ser>
          <c:idx val="1"/>
          <c:order val="1"/>
          <c:spPr>
            <a:pattFill prst="pct75">
              <a:fgClr>
                <a:schemeClr val="tx1"/>
              </a:fgClr>
              <a:bgClr>
                <a:schemeClr val="bg1"/>
              </a:bgClr>
            </a:pattFill>
            <a:ln>
              <a:noFill/>
            </a:ln>
          </c:spPr>
          <c:invertIfNegative val="0"/>
          <c:val>
            <c:numRef>
              <c:f>Sheet1!$A$2</c:f>
              <c:numCache>
                <c:formatCode>General</c:formatCode>
                <c:ptCount val="1"/>
                <c:pt idx="0">
                  <c:v>20</c:v>
                </c:pt>
              </c:numCache>
            </c:numRef>
          </c:val>
          <c:extLst>
            <c:ext xmlns:c16="http://schemas.microsoft.com/office/drawing/2014/chart" uri="{C3380CC4-5D6E-409C-BE32-E72D297353CC}">
              <c16:uniqueId val="{00000001-E475-48AD-B528-6764725E803A}"/>
            </c:ext>
          </c:extLst>
        </c:ser>
        <c:dLbls>
          <c:showLegendKey val="0"/>
          <c:showVal val="0"/>
          <c:showCatName val="0"/>
          <c:showSerName val="0"/>
          <c:showPercent val="0"/>
          <c:showBubbleSize val="0"/>
        </c:dLbls>
        <c:gapWidth val="10"/>
        <c:overlap val="100"/>
        <c:axId val="752599192"/>
        <c:axId val="1"/>
      </c:barChart>
      <c:catAx>
        <c:axId val="752599192"/>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752599192"/>
        <c:crosses val="max"/>
        <c:crossBetween val="between"/>
        <c:majorUnit val="1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131313131313133"/>
          <c:w val="0.8800461361014994"/>
          <c:h val="0.73737373737373735"/>
        </c:manualLayout>
      </c:layout>
      <c:barChart>
        <c:barDir val="bar"/>
        <c:grouping val="stacked"/>
        <c:varyColors val="0"/>
        <c:ser>
          <c:idx val="0"/>
          <c:order val="0"/>
          <c:spPr>
            <a:solidFill>
              <a:srgbClr val="C0C0C0"/>
            </a:solidFill>
            <a:ln>
              <a:noFill/>
            </a:ln>
          </c:spPr>
          <c:invertIfNegative val="0"/>
          <c:val>
            <c:numRef>
              <c:f>Sheet1!$A$1</c:f>
              <c:numCache>
                <c:formatCode>General</c:formatCode>
                <c:ptCount val="1"/>
                <c:pt idx="0">
                  <c:v>150</c:v>
                </c:pt>
              </c:numCache>
            </c:numRef>
          </c:val>
          <c:extLst>
            <c:ext xmlns:c16="http://schemas.microsoft.com/office/drawing/2014/chart" uri="{C3380CC4-5D6E-409C-BE32-E72D297353CC}">
              <c16:uniqueId val="{00000000-46BE-46EB-AB3D-3876C46016EB}"/>
            </c:ext>
          </c:extLst>
        </c:ser>
        <c:dLbls>
          <c:showLegendKey val="0"/>
          <c:showVal val="0"/>
          <c:showCatName val="0"/>
          <c:showSerName val="0"/>
          <c:showPercent val="0"/>
          <c:showBubbleSize val="0"/>
        </c:dLbls>
        <c:gapWidth val="10"/>
        <c:overlap val="100"/>
        <c:axId val="750864400"/>
        <c:axId val="1"/>
      </c:barChart>
      <c:catAx>
        <c:axId val="750864400"/>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750864400"/>
        <c:crosses val="max"/>
        <c:crossBetween val="between"/>
        <c:majorUnit val="1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76931949250287E-2"/>
          <c:y val="0.13131313131313133"/>
          <c:w val="0.8800461361014994"/>
          <c:h val="0.73737373737373735"/>
        </c:manualLayout>
      </c:layout>
      <c:barChart>
        <c:barDir val="bar"/>
        <c:grouping val="stacked"/>
        <c:varyColors val="0"/>
        <c:ser>
          <c:idx val="0"/>
          <c:order val="0"/>
          <c:spPr>
            <a:solidFill>
              <a:srgbClr val="C0C0C0"/>
            </a:solidFill>
            <a:ln>
              <a:noFill/>
            </a:ln>
          </c:spPr>
          <c:invertIfNegative val="0"/>
          <c:val>
            <c:numRef>
              <c:f>Sheet1!$A$1</c:f>
              <c:numCache>
                <c:formatCode>General</c:formatCode>
                <c:ptCount val="1"/>
                <c:pt idx="0">
                  <c:v>110</c:v>
                </c:pt>
              </c:numCache>
            </c:numRef>
          </c:val>
          <c:extLst>
            <c:ext xmlns:c16="http://schemas.microsoft.com/office/drawing/2014/chart" uri="{C3380CC4-5D6E-409C-BE32-E72D297353CC}">
              <c16:uniqueId val="{00000000-2D76-49D9-B2BE-E522593124CB}"/>
            </c:ext>
          </c:extLst>
        </c:ser>
        <c:dLbls>
          <c:showLegendKey val="0"/>
          <c:showVal val="0"/>
          <c:showCatName val="0"/>
          <c:showSerName val="0"/>
          <c:showPercent val="0"/>
          <c:showBubbleSize val="0"/>
        </c:dLbls>
        <c:gapWidth val="10"/>
        <c:overlap val="100"/>
        <c:axId val="616594144"/>
        <c:axId val="1"/>
      </c:barChart>
      <c:catAx>
        <c:axId val="616594144"/>
        <c:scaling>
          <c:orientation val="maxMin"/>
        </c:scaling>
        <c:delete val="0"/>
        <c:axPos val="l"/>
        <c:majorGridlines>
          <c:spPr>
            <a:ln>
              <a:noFill/>
            </a:ln>
          </c:spPr>
        </c:majorGridlines>
        <c:majorTickMark val="none"/>
        <c:minorTickMark val="none"/>
        <c:tickLblPos val="none"/>
        <c:spPr>
          <a:ln w="28575" algn="ctr">
            <a:solidFill>
              <a:schemeClr val="tx1"/>
            </a:solidFill>
            <a:prstDash val="solid"/>
          </a:ln>
        </c:spPr>
        <c:crossAx val="1"/>
        <c:crosses val="min"/>
        <c:auto val="0"/>
        <c:lblAlgn val="ctr"/>
        <c:lblOffset val="100"/>
        <c:noMultiLvlLbl val="0"/>
      </c:catAx>
      <c:valAx>
        <c:axId val="1"/>
        <c:scaling>
          <c:orientation val="minMax"/>
          <c:max val="3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sz="1400" kern="1200">
                <a:latin typeface="+mn-lt"/>
                <a:ea typeface="+mn-ea"/>
                <a:cs typeface="+mn-cs"/>
              </a:defRPr>
            </a:pPr>
            <a:endParaRPr lang="cs-CZ"/>
          </a:p>
        </c:txPr>
        <c:crossAx val="616594144"/>
        <c:crosses val="max"/>
        <c:crossBetween val="between"/>
        <c:majorUnit val="100"/>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BD191-A9E9-40CD-AD5B-0E96780549F1}" type="datetimeFigureOut">
              <a:rPr lang="cs-CZ" smtClean="0"/>
              <a:t>24.11.2021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378A2-60B1-4B81-A81F-0D10825AD192}" type="slidenum">
              <a:rPr lang="cs-CZ" smtClean="0"/>
              <a:t>‹#›</a:t>
            </a:fld>
            <a:endParaRPr lang="cs-CZ"/>
          </a:p>
        </p:txBody>
      </p:sp>
    </p:spTree>
    <p:extLst>
      <p:ext uri="{BB962C8B-B14F-4D97-AF65-F5344CB8AC3E}">
        <p14:creationId xmlns:p14="http://schemas.microsoft.com/office/powerpoint/2010/main" val="145806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The real break-even price of FT Biofuels produced from FT </a:t>
            </a:r>
            <a:r>
              <a:rPr lang="en-US" dirty="0" err="1"/>
              <a:t>Wax+Oil</a:t>
            </a:r>
            <a:r>
              <a:rPr lang="en-US" dirty="0"/>
              <a:t> has to include the effects associated with the fact that 14 % of feed is lost in Steam cracker feed pool and 2,6 % feed is lost in Refinery Fuel Gas. </a:t>
            </a:r>
          </a:p>
          <a:p>
            <a:endParaRPr lang="en-US" dirty="0"/>
          </a:p>
          <a:p>
            <a:r>
              <a:rPr lang="en-US" dirty="0"/>
              <a:t>Due to the current plastics EU policy and customers requirements (</a:t>
            </a:r>
            <a:r>
              <a:rPr lang="en-US" dirty="0" err="1"/>
              <a:t>Unipetrol´s</a:t>
            </a:r>
            <a:r>
              <a:rPr lang="en-US" dirty="0"/>
              <a:t> customer survey), side products used for basic-plastics Production (polyethylene, polypropylene) and fuel gas have to be priced with a significantly lower value (as a fossil equivalent) than purchase cost of FT </a:t>
            </a:r>
            <a:r>
              <a:rPr lang="en-US" dirty="0" err="1"/>
              <a:t>WAX+Oil</a:t>
            </a:r>
            <a:r>
              <a:rPr lang="en-US" dirty="0"/>
              <a:t>. </a:t>
            </a:r>
          </a:p>
          <a:p>
            <a:endParaRPr lang="en-GB" dirty="0"/>
          </a:p>
        </p:txBody>
      </p:sp>
      <p:sp>
        <p:nvSpPr>
          <p:cNvPr id="4" name="Zástupný symbol pro číslo snímku 3"/>
          <p:cNvSpPr>
            <a:spLocks noGrp="1"/>
          </p:cNvSpPr>
          <p:nvPr>
            <p:ph type="sldNum" sz="quarter" idx="5"/>
          </p:nvPr>
        </p:nvSpPr>
        <p:spPr/>
        <p:txBody>
          <a:bodyPr/>
          <a:lstStyle/>
          <a:p>
            <a:fld id="{339378A2-60B1-4B81-A81F-0D10825AD192}" type="slidenum">
              <a:rPr lang="cs-CZ" smtClean="0"/>
              <a:t>6</a:t>
            </a:fld>
            <a:endParaRPr lang="cs-CZ"/>
          </a:p>
        </p:txBody>
      </p:sp>
    </p:spTree>
    <p:extLst>
      <p:ext uri="{BB962C8B-B14F-4D97-AF65-F5344CB8AC3E}">
        <p14:creationId xmlns:p14="http://schemas.microsoft.com/office/powerpoint/2010/main" val="3759930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10" name="Obrázek 9"/>
          <p:cNvPicPr>
            <a:picLocks noChangeAspect="1"/>
          </p:cNvPicPr>
          <p:nvPr userDrawn="1"/>
        </p:nvPicPr>
        <p:blipFill rotWithShape="1">
          <a:blip r:embed="rId3" cstate="print">
            <a:extLst>
              <a:ext uri="{28A0092B-C50C-407E-A947-70E740481C1C}">
                <a14:useLocalDpi xmlns:a14="http://schemas.microsoft.com/office/drawing/2010/main" val="0"/>
              </a:ext>
            </a:extLst>
          </a:blip>
          <a:srcRect l="30313" t="42709" r="22930" b="31041"/>
          <a:stretch/>
        </p:blipFill>
        <p:spPr>
          <a:xfrm>
            <a:off x="900000" y="5589240"/>
            <a:ext cx="2178000" cy="687790"/>
          </a:xfrm>
          <a:prstGeom prst="rect">
            <a:avLst/>
          </a:prstGeom>
        </p:spPr>
      </p:pic>
      <p:sp>
        <p:nvSpPr>
          <p:cNvPr id="8" name="Nadpis 1"/>
          <p:cNvSpPr>
            <a:spLocks noGrp="1"/>
          </p:cNvSpPr>
          <p:nvPr>
            <p:ph type="ctrTitle" hasCustomPrompt="1"/>
          </p:nvPr>
        </p:nvSpPr>
        <p:spPr>
          <a:xfrm>
            <a:off x="936000" y="1545456"/>
            <a:ext cx="8256344" cy="2769989"/>
          </a:xfrm>
        </p:spPr>
        <p:txBody>
          <a:bodyPr lIns="0" tIns="0" rIns="0" bIns="0" anchor="t">
            <a:noAutofit/>
          </a:bodyPr>
          <a:lstStyle>
            <a:lvl1pPr algn="l">
              <a:lnSpc>
                <a:spcPct val="80000"/>
              </a:lnSpc>
              <a:defRPr sz="7500" b="1">
                <a:solidFill>
                  <a:schemeClr val="bg1"/>
                </a:solidFill>
                <a:latin typeface="+mj-lt"/>
              </a:defRPr>
            </a:lvl1pPr>
          </a:lstStyle>
          <a:p>
            <a:r>
              <a:rPr lang="cs-CZ" dirty="0"/>
              <a:t>Titulní </a:t>
            </a:r>
            <a:br>
              <a:rPr lang="cs-CZ" dirty="0"/>
            </a:br>
            <a:r>
              <a:rPr lang="cs-CZ" dirty="0"/>
              <a:t>strana</a:t>
            </a:r>
            <a:br>
              <a:rPr lang="cs-CZ" dirty="0"/>
            </a:br>
            <a:r>
              <a:rPr lang="cs-CZ" dirty="0"/>
              <a:t>prezentace</a:t>
            </a:r>
          </a:p>
        </p:txBody>
      </p:sp>
      <p:sp>
        <p:nvSpPr>
          <p:cNvPr id="13" name="Zástupný symbol pro text 3"/>
          <p:cNvSpPr>
            <a:spLocks noGrp="1"/>
          </p:cNvSpPr>
          <p:nvPr>
            <p:ph type="body" sz="quarter" idx="13"/>
          </p:nvPr>
        </p:nvSpPr>
        <p:spPr>
          <a:xfrm>
            <a:off x="1775520" y="4612319"/>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Kliknutím lze upravit styly předlohy textu.</a:t>
            </a:r>
          </a:p>
        </p:txBody>
      </p:sp>
      <p:sp>
        <p:nvSpPr>
          <p:cNvPr id="17" name="Zástupný symbol pro text 3"/>
          <p:cNvSpPr>
            <a:spLocks noGrp="1"/>
          </p:cNvSpPr>
          <p:nvPr>
            <p:ph type="body" sz="quarter" idx="16" hasCustomPrompt="1"/>
          </p:nvPr>
        </p:nvSpPr>
        <p:spPr>
          <a:xfrm>
            <a:off x="936000" y="4612318"/>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datum:</a:t>
            </a:r>
          </a:p>
        </p:txBody>
      </p:sp>
      <p:sp>
        <p:nvSpPr>
          <p:cNvPr id="18" name="Zástupný symbol pro text 3"/>
          <p:cNvSpPr>
            <a:spLocks noGrp="1"/>
          </p:cNvSpPr>
          <p:nvPr>
            <p:ph type="body" sz="quarter" idx="17" hasCustomPrompt="1"/>
          </p:nvPr>
        </p:nvSpPr>
        <p:spPr>
          <a:xfrm>
            <a:off x="936000" y="4903344"/>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jméno:</a:t>
            </a:r>
          </a:p>
        </p:txBody>
      </p:sp>
      <p:sp>
        <p:nvSpPr>
          <p:cNvPr id="19" name="Zástupný symbol pro text 3"/>
          <p:cNvSpPr>
            <a:spLocks noGrp="1"/>
          </p:cNvSpPr>
          <p:nvPr>
            <p:ph type="body" sz="quarter" idx="18" hasCustomPrompt="1"/>
          </p:nvPr>
        </p:nvSpPr>
        <p:spPr>
          <a:xfrm>
            <a:off x="936000" y="5195643"/>
            <a:ext cx="1055544"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oddělení:</a:t>
            </a:r>
          </a:p>
        </p:txBody>
      </p:sp>
      <p:sp>
        <p:nvSpPr>
          <p:cNvPr id="20" name="Zástupný symbol pro text 3"/>
          <p:cNvSpPr>
            <a:spLocks noGrp="1"/>
          </p:cNvSpPr>
          <p:nvPr>
            <p:ph type="body" sz="quarter" idx="19"/>
          </p:nvPr>
        </p:nvSpPr>
        <p:spPr>
          <a:xfrm>
            <a:off x="1775520" y="4903344"/>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Kliknutím lze upravit styly předlohy textu.</a:t>
            </a:r>
          </a:p>
        </p:txBody>
      </p:sp>
      <p:sp>
        <p:nvSpPr>
          <p:cNvPr id="21" name="Zástupný symbol pro text 3"/>
          <p:cNvSpPr>
            <a:spLocks noGrp="1"/>
          </p:cNvSpPr>
          <p:nvPr>
            <p:ph type="body" sz="quarter" idx="20"/>
          </p:nvPr>
        </p:nvSpPr>
        <p:spPr>
          <a:xfrm>
            <a:off x="2076295" y="5200359"/>
            <a:ext cx="3045029" cy="244865"/>
          </a:xfrm>
        </p:spPr>
        <p:txBody>
          <a:bodyPr>
            <a:noAutofit/>
          </a:bodyPr>
          <a:lstStyle>
            <a:lvl1pPr>
              <a:spcBef>
                <a:spcPts val="0"/>
              </a:spcBef>
              <a:defRPr sz="1800">
                <a:solidFill>
                  <a:schemeClr val="bg1"/>
                </a:solidFill>
              </a:defRPr>
            </a:lvl1pPr>
            <a:lvl4pPr>
              <a:spcBef>
                <a:spcPts val="0"/>
              </a:spcBef>
              <a:defRPr/>
            </a:lvl4pPr>
          </a:lstStyle>
          <a:p>
            <a:pPr lvl="0"/>
            <a:r>
              <a:rPr lang="cs-CZ"/>
              <a:t>Kliknutím lze upravit styly předlohy textu.</a:t>
            </a:r>
          </a:p>
        </p:txBody>
      </p:sp>
      <p:pic>
        <p:nvPicPr>
          <p:cNvPr id="3" name="Obráze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5200" y="5157192"/>
            <a:ext cx="5526000" cy="1220026"/>
          </a:xfrm>
          <a:prstGeom prst="rect">
            <a:avLst/>
          </a:prstGeom>
        </p:spPr>
      </p:pic>
    </p:spTree>
    <p:extLst>
      <p:ext uri="{BB962C8B-B14F-4D97-AF65-F5344CB8AC3E}">
        <p14:creationId xmlns:p14="http://schemas.microsoft.com/office/powerpoint/2010/main" val="38858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8"/>
            <a:ext cx="10502900" cy="5040561"/>
          </a:xfrm>
        </p:spPr>
        <p:txBody>
          <a:bodyPr/>
          <a:lstStyle/>
          <a:p>
            <a:r>
              <a:rPr lang="cs-CZ"/>
              <a:t>Kliknutím na ikonu přidáte tabulku.</a:t>
            </a:r>
          </a:p>
        </p:txBody>
      </p:sp>
    </p:spTree>
    <p:extLst>
      <p:ext uri="{BB962C8B-B14F-4D97-AF65-F5344CB8AC3E}">
        <p14:creationId xmlns:p14="http://schemas.microsoft.com/office/powerpoint/2010/main" val="49952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ULKA_S_TEXTEM">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10502900" cy="4311254"/>
          </a:xfrm>
        </p:spPr>
        <p:txBody>
          <a:bodyPr/>
          <a:lstStyle/>
          <a:p>
            <a:r>
              <a:rPr lang="cs-CZ"/>
              <a:t>Kliknutím na ikonu přidáte tabulku.</a:t>
            </a:r>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124857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ĚLÍCÍ_STRANA">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Obrázek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30313" t="42709" r="22930" b="31041"/>
          <a:stretch/>
        </p:blipFill>
        <p:spPr>
          <a:xfrm>
            <a:off x="359999" y="5977997"/>
            <a:ext cx="2189313" cy="691363"/>
          </a:xfrm>
          <a:prstGeom prst="rect">
            <a:avLst/>
          </a:prstGeom>
        </p:spPr>
      </p:pic>
      <p:sp>
        <p:nvSpPr>
          <p:cNvPr id="8" name="Nadpis 1"/>
          <p:cNvSpPr>
            <a:spLocks noGrp="1"/>
          </p:cNvSpPr>
          <p:nvPr>
            <p:ph type="ctrTitle" hasCustomPrompt="1"/>
          </p:nvPr>
        </p:nvSpPr>
        <p:spPr>
          <a:xfrm>
            <a:off x="936000" y="2060849"/>
            <a:ext cx="8256344" cy="1800200"/>
          </a:xfrm>
        </p:spPr>
        <p:txBody>
          <a:bodyPr lIns="0" tIns="0" rIns="0" bIns="0" anchor="t">
            <a:noAutofit/>
          </a:bodyPr>
          <a:lstStyle>
            <a:lvl1pPr algn="l">
              <a:lnSpc>
                <a:spcPct val="80000"/>
              </a:lnSpc>
              <a:defRPr sz="7500" b="1" baseline="0">
                <a:solidFill>
                  <a:schemeClr val="bg1"/>
                </a:solidFill>
                <a:latin typeface="+mj-lt"/>
              </a:defRPr>
            </a:lvl1pPr>
          </a:lstStyle>
          <a:p>
            <a:r>
              <a:rPr lang="cs-CZ" dirty="0"/>
              <a:t>Dělící</a:t>
            </a:r>
            <a:br>
              <a:rPr lang="cs-CZ" dirty="0"/>
            </a:br>
            <a:r>
              <a:rPr lang="cs-CZ" dirty="0"/>
              <a:t>strana</a:t>
            </a:r>
          </a:p>
        </p:txBody>
      </p:sp>
    </p:spTree>
    <p:extLst>
      <p:ext uri="{BB962C8B-B14F-4D97-AF65-F5344CB8AC3E}">
        <p14:creationId xmlns:p14="http://schemas.microsoft.com/office/powerpoint/2010/main" val="678387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COVÁ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3" name="Obrázek 2"/>
          <p:cNvPicPr>
            <a:picLocks noChangeAspect="1"/>
          </p:cNvPicPr>
          <p:nvPr userDrawn="1"/>
        </p:nvPicPr>
        <p:blipFill rotWithShape="1">
          <a:blip r:embed="rId3"/>
          <a:srcRect/>
          <a:stretch/>
        </p:blipFill>
        <p:spPr>
          <a:xfrm>
            <a:off x="3935760" y="2492896"/>
            <a:ext cx="4408488" cy="1368152"/>
          </a:xfrm>
          <a:prstGeom prst="rect">
            <a:avLst/>
          </a:prstGeom>
        </p:spPr>
      </p:pic>
      <p:sp>
        <p:nvSpPr>
          <p:cNvPr id="13" name="Zástupný symbol pro text 2"/>
          <p:cNvSpPr>
            <a:spLocks noGrp="1"/>
          </p:cNvSpPr>
          <p:nvPr>
            <p:ph type="body" idx="1" hasCustomPrompt="1"/>
          </p:nvPr>
        </p:nvSpPr>
        <p:spPr>
          <a:xfrm>
            <a:off x="983432" y="5526000"/>
            <a:ext cx="9865096" cy="576065"/>
          </a:xfrm>
        </p:spPr>
        <p:txBody>
          <a:bodyPr lIns="0" tIns="0" rIns="0" bIns="0">
            <a:normAutofit/>
          </a:bodyPr>
          <a:lstStyle>
            <a:lvl1pPr marL="0" indent="0">
              <a:lnSpc>
                <a:spcPct val="98000"/>
              </a:lnSpc>
              <a:spcBef>
                <a:spcPts val="0"/>
              </a:spcBef>
              <a:buNone/>
              <a:defRPr sz="11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Upozornění: Informace obsažené v této prezentaci jsou určeny výhradně oprávněným příjemcům a mohou obsahovat důvěrné informace, popř. mohou být předmětem obchodního tajemství. Neoprávněné prohlížení, šíření, úpravy, zpřístupnění jejího obsahu nebo jiný neoprávněný způsob užití jsou zakázány. Pokud jste obdržel(a) tuto prezentaci omylem, informujte o tom prosím okamžitě odesílatele a tuto prezentaci zničte/vymažte ze systému. Děkujeme.</a:t>
            </a:r>
          </a:p>
        </p:txBody>
      </p:sp>
      <p:sp>
        <p:nvSpPr>
          <p:cNvPr id="5" name="Nadpis 1"/>
          <p:cNvSpPr>
            <a:spLocks noGrp="1"/>
          </p:cNvSpPr>
          <p:nvPr>
            <p:ph type="ctrTitle" hasCustomPrompt="1"/>
          </p:nvPr>
        </p:nvSpPr>
        <p:spPr>
          <a:xfrm>
            <a:off x="983432" y="2348880"/>
            <a:ext cx="8064896" cy="1368151"/>
          </a:xfrm>
        </p:spPr>
        <p:txBody>
          <a:bodyPr lIns="0" tIns="0" rIns="0" bIns="0" anchor="ctr">
            <a:normAutofit/>
          </a:bodyPr>
          <a:lstStyle>
            <a:lvl1pPr algn="ctr">
              <a:lnSpc>
                <a:spcPct val="80000"/>
              </a:lnSpc>
              <a:defRPr sz="7000" b="1">
                <a:solidFill>
                  <a:schemeClr val="bg1"/>
                </a:solidFill>
                <a:latin typeface="+mj-lt"/>
              </a:defRPr>
            </a:lvl1pPr>
          </a:lstStyle>
          <a:p>
            <a:r>
              <a:rPr lang="cs-CZ" dirty="0"/>
              <a:t>Děkuji</a:t>
            </a:r>
          </a:p>
        </p:txBody>
      </p:sp>
    </p:spTree>
    <p:extLst>
      <p:ext uri="{BB962C8B-B14F-4D97-AF65-F5344CB8AC3E}">
        <p14:creationId xmlns:p14="http://schemas.microsoft.com/office/powerpoint/2010/main" val="3004611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_SLIDE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baseline="0" dirty="0" smtClean="0">
                <a:solidFill>
                  <a:srgbClr val="E40F18"/>
                </a:solidFill>
                <a:latin typeface="+mj-lt"/>
                <a:ea typeface="+mj-ea"/>
                <a:cs typeface="+mj-cs"/>
              </a:defRPr>
            </a:lvl1pPr>
            <a:lvl4pPr>
              <a:spcBef>
                <a:spcPts val="0"/>
              </a:spcBef>
              <a:defRPr/>
            </a:lvl4pPr>
          </a:lstStyle>
          <a:p>
            <a:pPr lvl="0"/>
            <a:r>
              <a:rPr lang="cs-CZ" dirty="0" err="1"/>
              <a:t>Click</a:t>
            </a:r>
            <a:r>
              <a:rPr lang="cs-CZ" dirty="0"/>
              <a:t> to insert </a:t>
            </a:r>
            <a:r>
              <a:rPr lang="cs-CZ" dirty="0" err="1"/>
              <a:t>title</a:t>
            </a:r>
            <a:r>
              <a:rPr lang="cs-CZ" dirty="0"/>
              <a:t> </a:t>
            </a:r>
            <a:r>
              <a:rPr lang="cs-CZ" dirty="0" err="1"/>
              <a:t>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
        <p:nvSpPr>
          <p:cNvPr id="11" name="Zástupný symbol pro číslo snímku 5">
            <a:extLst>
              <a:ext uri="{FF2B5EF4-FFF2-40B4-BE49-F238E27FC236}">
                <a16:creationId xmlns:a16="http://schemas.microsoft.com/office/drawing/2014/main" id="{4FD1CBC9-EA83-4CB1-969A-2461BB75BAE9}"/>
              </a:ext>
            </a:extLst>
          </p:cNvPr>
          <p:cNvSpPr>
            <a:spLocks noGrp="1"/>
          </p:cNvSpPr>
          <p:nvPr>
            <p:ph type="sldNum" sz="quarter" idx="4"/>
          </p:nvPr>
        </p:nvSpPr>
        <p:spPr>
          <a:xfrm>
            <a:off x="10128448" y="634140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12" name="Picture 21">
            <a:extLst>
              <a:ext uri="{FF2B5EF4-FFF2-40B4-BE49-F238E27FC236}">
                <a16:creationId xmlns:a16="http://schemas.microsoft.com/office/drawing/2014/main" id="{D00E0985-F06E-44BE-A7CB-9FE43657F4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2304" y="6341400"/>
            <a:ext cx="1148205" cy="216024"/>
          </a:xfrm>
          <a:prstGeom prst="rect">
            <a:avLst/>
          </a:prstGeom>
        </p:spPr>
      </p:pic>
      <p:sp>
        <p:nvSpPr>
          <p:cNvPr id="13" name="TextovéPole 12">
            <a:extLst>
              <a:ext uri="{FF2B5EF4-FFF2-40B4-BE49-F238E27FC236}">
                <a16:creationId xmlns:a16="http://schemas.microsoft.com/office/drawing/2014/main" id="{554426F4-DADE-41DE-9D21-43D62E81902D}"/>
              </a:ext>
            </a:extLst>
          </p:cNvPr>
          <p:cNvSpPr txBox="1"/>
          <p:nvPr userDrawn="1"/>
        </p:nvSpPr>
        <p:spPr>
          <a:xfrm>
            <a:off x="7432475" y="6310912"/>
            <a:ext cx="1368152" cy="276999"/>
          </a:xfrm>
          <a:prstGeom prst="rect">
            <a:avLst/>
          </a:prstGeom>
          <a:noFill/>
        </p:spPr>
        <p:txBody>
          <a:bodyPr wrap="square" rtlCol="0">
            <a:spAutoFit/>
          </a:bodyPr>
          <a:lstStyle/>
          <a:p>
            <a:pPr algn="ctr"/>
            <a:r>
              <a:rPr lang="cs-CZ" sz="1200" b="1" dirty="0"/>
              <a:t>CONFIDENTIAL</a:t>
            </a:r>
            <a:endParaRPr lang="en-GB" sz="1200" b="1" dirty="0"/>
          </a:p>
        </p:txBody>
      </p:sp>
    </p:spTree>
    <p:extLst>
      <p:ext uri="{BB962C8B-B14F-4D97-AF65-F5344CB8AC3E}">
        <p14:creationId xmlns:p14="http://schemas.microsoft.com/office/powerpoint/2010/main" val="410088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SERT_OBJECT_2_COLUMS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en-US" dirty="0"/>
              <a:t>Click to insert title name</a:t>
            </a:r>
            <a:endParaRPr lang="cs-CZ" dirty="0"/>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
        <p:nvSpPr>
          <p:cNvPr id="16" name="Zástupný symbol pro číslo snímku 5">
            <a:extLst>
              <a:ext uri="{FF2B5EF4-FFF2-40B4-BE49-F238E27FC236}">
                <a16:creationId xmlns:a16="http://schemas.microsoft.com/office/drawing/2014/main" id="{BFC50819-8DD1-4635-B82B-DD9EC68B81E6}"/>
              </a:ext>
            </a:extLst>
          </p:cNvPr>
          <p:cNvSpPr>
            <a:spLocks noGrp="1"/>
          </p:cNvSpPr>
          <p:nvPr>
            <p:ph type="sldNum" sz="quarter" idx="4"/>
          </p:nvPr>
        </p:nvSpPr>
        <p:spPr>
          <a:xfrm>
            <a:off x="10128448" y="634140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17" name="Picture 21">
            <a:extLst>
              <a:ext uri="{FF2B5EF4-FFF2-40B4-BE49-F238E27FC236}">
                <a16:creationId xmlns:a16="http://schemas.microsoft.com/office/drawing/2014/main" id="{B1C483D1-7455-4296-8853-7A1610C60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32304" y="6341400"/>
            <a:ext cx="1148205" cy="216024"/>
          </a:xfrm>
          <a:prstGeom prst="rect">
            <a:avLst/>
          </a:prstGeom>
        </p:spPr>
      </p:pic>
      <p:sp>
        <p:nvSpPr>
          <p:cNvPr id="18" name="TextovéPole 17">
            <a:extLst>
              <a:ext uri="{FF2B5EF4-FFF2-40B4-BE49-F238E27FC236}">
                <a16:creationId xmlns:a16="http://schemas.microsoft.com/office/drawing/2014/main" id="{F8AE4DE9-1807-42FA-B3ED-D1148BA2D5EA}"/>
              </a:ext>
            </a:extLst>
          </p:cNvPr>
          <p:cNvSpPr txBox="1"/>
          <p:nvPr userDrawn="1"/>
        </p:nvSpPr>
        <p:spPr>
          <a:xfrm>
            <a:off x="7432475" y="6310912"/>
            <a:ext cx="1368152" cy="276999"/>
          </a:xfrm>
          <a:prstGeom prst="rect">
            <a:avLst/>
          </a:prstGeom>
          <a:noFill/>
        </p:spPr>
        <p:txBody>
          <a:bodyPr wrap="square" rtlCol="0">
            <a:spAutoFit/>
          </a:bodyPr>
          <a:lstStyle/>
          <a:p>
            <a:pPr algn="ctr"/>
            <a:r>
              <a:rPr lang="cs-CZ" sz="1200" b="1" dirty="0"/>
              <a:t>CONFIDENTIAL</a:t>
            </a:r>
            <a:endParaRPr lang="en-GB" sz="1200" b="1" dirty="0"/>
          </a:p>
        </p:txBody>
      </p:sp>
    </p:spTree>
    <p:extLst>
      <p:ext uri="{BB962C8B-B14F-4D97-AF65-F5344CB8AC3E}">
        <p14:creationId xmlns:p14="http://schemas.microsoft.com/office/powerpoint/2010/main" val="222930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146327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VÁ_STRANA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00989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LOŽENÍ_OBJEKTU">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77543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ÁZDNÝ_SNÍMEK">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348454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LOŽENÍ_OBJEKTU_2x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385175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4"/>
          </p:nvPr>
        </p:nvSpPr>
        <p:spPr>
          <a:xfrm>
            <a:off x="844550" y="4976505"/>
            <a:ext cx="10502900" cy="319270"/>
          </a:xfrm>
        </p:spPr>
        <p:txBody>
          <a:bodyPr>
            <a:noAutofit/>
          </a:bodyPr>
          <a:lstStyle>
            <a:lvl1pPr>
              <a:spcBef>
                <a:spcPts val="0"/>
              </a:spcBef>
              <a:defRPr lang="cs-CZ" sz="1900" b="1" kern="1200" dirty="0" smtClean="0">
                <a:solidFill>
                  <a:srgbClr val="5C6670"/>
                </a:solidFill>
                <a:latin typeface="+mn-lt"/>
                <a:ea typeface="+mn-ea"/>
                <a:cs typeface="+mn-cs"/>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35494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_A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graf 4"/>
          <p:cNvSpPr>
            <a:spLocks noGrp="1"/>
          </p:cNvSpPr>
          <p:nvPr>
            <p:ph type="chart" sz="quarter" idx="14"/>
          </p:nvPr>
        </p:nvSpPr>
        <p:spPr>
          <a:xfrm>
            <a:off x="844551" y="980728"/>
            <a:ext cx="6043612" cy="5040660"/>
          </a:xfrm>
        </p:spPr>
        <p:txBody>
          <a:bodyPr/>
          <a:lstStyle/>
          <a:p>
            <a:r>
              <a:rPr lang="cs-CZ"/>
              <a:t>Kliknutím na ikonu přidáte graf.</a:t>
            </a:r>
          </a:p>
        </p:txBody>
      </p:sp>
    </p:spTree>
    <p:extLst>
      <p:ext uri="{BB962C8B-B14F-4D97-AF65-F5344CB8AC3E}">
        <p14:creationId xmlns:p14="http://schemas.microsoft.com/office/powerpoint/2010/main" val="213650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ULKA_A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6043537" cy="5040559"/>
          </a:xfrm>
        </p:spPr>
        <p:txBody>
          <a:bodyPr/>
          <a:lstStyle/>
          <a:p>
            <a:r>
              <a:rPr lang="cs-CZ"/>
              <a:t>Kliknutím na ikonu přidáte tabulku.</a:t>
            </a:r>
          </a:p>
        </p:txBody>
      </p:sp>
    </p:spTree>
    <p:extLst>
      <p:ext uri="{BB962C8B-B14F-4D97-AF65-F5344CB8AC3E}">
        <p14:creationId xmlns:p14="http://schemas.microsoft.com/office/powerpoint/2010/main" val="400098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LOŽENÍ_OBJEKTU_2_SLOUPC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5179442" cy="504055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980729"/>
            <a:ext cx="5179442" cy="504055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8944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LOŽENÍ_OBJEKTU_2_SLOUPCE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pic>
        <p:nvPicPr>
          <p:cNvPr id="9" name="Obrázek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60000" y="5956560"/>
            <a:ext cx="2189313" cy="712800"/>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11973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B20E3A1-D304-49EC-97A7-A19BDE31C9FE}" type="datetime1">
              <a:rPr lang="cs-CZ" smtClean="0"/>
              <a:pPr/>
              <a:t>24.11.2021</a:t>
            </a:fld>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2676194064"/>
      </p:ext>
    </p:extLst>
  </p:cSld>
  <p:clrMap bg1="lt1" tx1="dk1" bg2="lt2" tx2="dk2" accent1="accent1" accent2="accent2" accent3="accent3" accent4="accent4" accent5="accent5" accent6="accent6" hlink="hlink" folHlink="folHlink"/>
  <p:sldLayoutIdLst>
    <p:sldLayoutId id="2147483663" r:id="rId1"/>
    <p:sldLayoutId id="2147483676" r:id="rId2"/>
    <p:sldLayoutId id="2147483681" r:id="rId3"/>
    <p:sldLayoutId id="2147483680" r:id="rId4"/>
    <p:sldLayoutId id="2147483682" r:id="rId5"/>
    <p:sldLayoutId id="2147483688" r:id="rId6"/>
    <p:sldLayoutId id="2147483683" r:id="rId7"/>
    <p:sldLayoutId id="2147483684" r:id="rId8"/>
    <p:sldLayoutId id="2147483685" r:id="rId9"/>
    <p:sldLayoutId id="2147483686" r:id="rId10"/>
    <p:sldLayoutId id="2147483687" r:id="rId11"/>
    <p:sldLayoutId id="2147483662" r:id="rId12"/>
    <p:sldLayoutId id="2147483660" r:id="rId13"/>
    <p:sldLayoutId id="2147483690" r:id="rId14"/>
    <p:sldLayoutId id="2147483691" r:id="rId15"/>
    <p:sldLayoutId id="214748369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dirty="0" smtClean="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8.png"/><Relationship Id="rId2" Type="http://schemas.openxmlformats.org/officeDocument/2006/relationships/slide" Target="slide5.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2.jpeg"/><Relationship Id="rId18" Type="http://schemas.openxmlformats.org/officeDocument/2006/relationships/chart" Target="../charts/chart5.xml"/><Relationship Id="rId3" Type="http://schemas.openxmlformats.org/officeDocument/2006/relationships/tags" Target="../tags/tag3.xml"/><Relationship Id="rId21" Type="http://schemas.openxmlformats.org/officeDocument/2006/relationships/chart" Target="../charts/chart8.xml"/><Relationship Id="rId7" Type="http://schemas.openxmlformats.org/officeDocument/2006/relationships/tags" Target="../tags/tag7.xml"/><Relationship Id="rId12" Type="http://schemas.openxmlformats.org/officeDocument/2006/relationships/image" Target="../media/image21.png"/><Relationship Id="rId17" Type="http://schemas.openxmlformats.org/officeDocument/2006/relationships/chart" Target="../charts/chart4.xml"/><Relationship Id="rId2" Type="http://schemas.openxmlformats.org/officeDocument/2006/relationships/tags" Target="../tags/tag2.xml"/><Relationship Id="rId16" Type="http://schemas.openxmlformats.org/officeDocument/2006/relationships/chart" Target="../charts/chart3.xml"/><Relationship Id="rId20" Type="http://schemas.openxmlformats.org/officeDocument/2006/relationships/chart" Target="../charts/char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0.jpeg"/><Relationship Id="rId5" Type="http://schemas.openxmlformats.org/officeDocument/2006/relationships/tags" Target="../tags/tag5.xml"/><Relationship Id="rId15" Type="http://schemas.openxmlformats.org/officeDocument/2006/relationships/chart" Target="../charts/chart2.xml"/><Relationship Id="rId10" Type="http://schemas.openxmlformats.org/officeDocument/2006/relationships/slideLayout" Target="../slideLayouts/slideLayout16.xml"/><Relationship Id="rId19" Type="http://schemas.openxmlformats.org/officeDocument/2006/relationships/chart" Target="../charts/chart6.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chart" Target="../charts/chart1.xml"/><Relationship Id="rId22"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91344" y="2396809"/>
            <a:ext cx="11809312" cy="2688375"/>
          </a:xfrm>
        </p:spPr>
        <p:txBody>
          <a:bodyPr>
            <a:noAutofit/>
          </a:bodyPr>
          <a:lstStyle/>
          <a:p>
            <a:r>
              <a:rPr lang="en-US" sz="5400" dirty="0" err="1"/>
              <a:t>Reakce</a:t>
            </a:r>
            <a:r>
              <a:rPr lang="en-US" sz="5400" dirty="0"/>
              <a:t> </a:t>
            </a:r>
            <a:r>
              <a:rPr lang="en-US" sz="5400" dirty="0" err="1"/>
              <a:t>rafinérsko-petrochemického</a:t>
            </a:r>
            <a:r>
              <a:rPr lang="en-US" sz="5400" dirty="0"/>
              <a:t> </a:t>
            </a:r>
            <a:r>
              <a:rPr lang="en-US" sz="5400" dirty="0" err="1"/>
              <a:t>komplexu</a:t>
            </a:r>
            <a:r>
              <a:rPr lang="en-US" sz="5400" dirty="0"/>
              <a:t> </a:t>
            </a:r>
            <a:r>
              <a:rPr lang="en-US" sz="5400" dirty="0" err="1"/>
              <a:t>na</a:t>
            </a:r>
            <a:r>
              <a:rPr lang="en-US" sz="5400" dirty="0"/>
              <a:t> </a:t>
            </a:r>
            <a:r>
              <a:rPr lang="en-US" sz="5400" dirty="0" err="1"/>
              <a:t>budoucí</a:t>
            </a:r>
            <a:r>
              <a:rPr lang="en-US" sz="5400" dirty="0"/>
              <a:t> </a:t>
            </a:r>
            <a:r>
              <a:rPr lang="en-US" sz="5400" dirty="0" err="1"/>
              <a:t>výzvy</a:t>
            </a:r>
            <a:r>
              <a:rPr lang="en-US" sz="5400" dirty="0"/>
              <a:t> v </a:t>
            </a:r>
            <a:r>
              <a:rPr lang="en-US" sz="5400" dirty="0" err="1"/>
              <a:t>rámci</a:t>
            </a:r>
            <a:r>
              <a:rPr lang="en-US" sz="5400" dirty="0"/>
              <a:t> Green Deal</a:t>
            </a:r>
          </a:p>
        </p:txBody>
      </p:sp>
      <p:sp>
        <p:nvSpPr>
          <p:cNvPr id="3" name="Zástupný symbol pro text 2"/>
          <p:cNvSpPr>
            <a:spLocks noGrp="1"/>
          </p:cNvSpPr>
          <p:nvPr>
            <p:ph type="body" sz="quarter" idx="13"/>
          </p:nvPr>
        </p:nvSpPr>
        <p:spPr/>
        <p:txBody>
          <a:bodyPr/>
          <a:lstStyle/>
          <a:p>
            <a:r>
              <a:rPr lang="cs-CZ" dirty="0"/>
              <a:t>25/11/2021</a:t>
            </a:r>
          </a:p>
        </p:txBody>
      </p:sp>
      <p:sp>
        <p:nvSpPr>
          <p:cNvPr id="4" name="Zástupný symbol pro text 3"/>
          <p:cNvSpPr>
            <a:spLocks noGrp="1"/>
          </p:cNvSpPr>
          <p:nvPr>
            <p:ph type="body" sz="quarter" idx="16"/>
          </p:nvPr>
        </p:nvSpPr>
        <p:spPr/>
        <p:txBody>
          <a:bodyPr/>
          <a:lstStyle/>
          <a:p>
            <a:r>
              <a:rPr lang="cs-CZ" dirty="0"/>
              <a:t>datum:</a:t>
            </a:r>
          </a:p>
        </p:txBody>
      </p:sp>
      <p:sp>
        <p:nvSpPr>
          <p:cNvPr id="5" name="Zástupný symbol pro text 4"/>
          <p:cNvSpPr>
            <a:spLocks noGrp="1"/>
          </p:cNvSpPr>
          <p:nvPr>
            <p:ph type="body" sz="quarter" idx="17"/>
          </p:nvPr>
        </p:nvSpPr>
        <p:spPr/>
        <p:txBody>
          <a:bodyPr/>
          <a:lstStyle/>
          <a:p>
            <a:r>
              <a:rPr lang="cs-CZ" dirty="0"/>
              <a:t>jméno:</a:t>
            </a:r>
          </a:p>
        </p:txBody>
      </p:sp>
      <p:sp>
        <p:nvSpPr>
          <p:cNvPr id="7" name="Zástupný symbol pro text 6"/>
          <p:cNvSpPr>
            <a:spLocks noGrp="1"/>
          </p:cNvSpPr>
          <p:nvPr>
            <p:ph type="body" sz="quarter" idx="19"/>
          </p:nvPr>
        </p:nvSpPr>
        <p:spPr>
          <a:xfrm>
            <a:off x="1775520" y="4903344"/>
            <a:ext cx="6840760" cy="244865"/>
          </a:xfrm>
        </p:spPr>
        <p:txBody>
          <a:bodyPr/>
          <a:lstStyle/>
          <a:p>
            <a:r>
              <a:rPr lang="cs-CZ" dirty="0"/>
              <a:t>Jiří Hájek, ředitel a předseda představenstva, ORLEN </a:t>
            </a:r>
            <a:r>
              <a:rPr lang="cs-CZ" dirty="0" err="1"/>
              <a:t>UniCRE</a:t>
            </a:r>
            <a:endParaRPr lang="cs-CZ" dirty="0"/>
          </a:p>
        </p:txBody>
      </p:sp>
    </p:spTree>
    <p:extLst>
      <p:ext uri="{BB962C8B-B14F-4D97-AF65-F5344CB8AC3E}">
        <p14:creationId xmlns:p14="http://schemas.microsoft.com/office/powerpoint/2010/main" val="346791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VÃ½sledek obrÃ¡zku pro question mark icon">
            <a:extLst>
              <a:ext uri="{FF2B5EF4-FFF2-40B4-BE49-F238E27FC236}">
                <a16:creationId xmlns:a16="http://schemas.microsoft.com/office/drawing/2014/main" id="{A803A4E4-B690-4540-AF10-C5C036DF1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050" y="1870596"/>
            <a:ext cx="5317150" cy="283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Šipka doprava 7">
            <a:extLst>
              <a:ext uri="{FF2B5EF4-FFF2-40B4-BE49-F238E27FC236}">
                <a16:creationId xmlns:a16="http://schemas.microsoft.com/office/drawing/2014/main" id="{D276BF0D-80D1-4121-A037-8F5CC62E245B}"/>
              </a:ext>
            </a:extLst>
          </p:cNvPr>
          <p:cNvSpPr/>
          <p:nvPr/>
        </p:nvSpPr>
        <p:spPr>
          <a:xfrm rot="7612649">
            <a:off x="7392987" y="4381501"/>
            <a:ext cx="1611313" cy="277812"/>
          </a:xfrm>
          <a:prstGeom prst="rightArrow">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sp>
        <p:nvSpPr>
          <p:cNvPr id="55" name="Zástupný symbol pro text 2">
            <a:extLst>
              <a:ext uri="{FF2B5EF4-FFF2-40B4-BE49-F238E27FC236}">
                <a16:creationId xmlns:a16="http://schemas.microsoft.com/office/drawing/2014/main" id="{5196F919-F224-4830-B112-D2151EC5BF0C}"/>
              </a:ext>
            </a:extLst>
          </p:cNvPr>
          <p:cNvSpPr txBox="1">
            <a:spLocks/>
          </p:cNvSpPr>
          <p:nvPr/>
        </p:nvSpPr>
        <p:spPr bwMode="auto">
          <a:xfrm>
            <a:off x="4152900" y="684213"/>
            <a:ext cx="36290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cs-CZ" altLang="cs-CZ" sz="4600" b="1">
                <a:solidFill>
                  <a:srgbClr val="002060"/>
                </a:solidFill>
                <a:latin typeface="Arial" panose="020B0604020202020204" pitchFamily="34" charset="0"/>
                <a:cs typeface="Arial" panose="020B0604020202020204" pitchFamily="34" charset="0"/>
              </a:rPr>
              <a:t>PRODUCER</a:t>
            </a:r>
            <a:endParaRPr lang="en-GB" altLang="cs-CZ" sz="4600" b="1">
              <a:solidFill>
                <a:srgbClr val="002060"/>
              </a:solidFill>
              <a:latin typeface="Arial" panose="020B0604020202020204" pitchFamily="34" charset="0"/>
              <a:cs typeface="Arial" panose="020B0604020202020204" pitchFamily="34" charset="0"/>
            </a:endParaRPr>
          </a:p>
        </p:txBody>
      </p:sp>
      <p:sp>
        <p:nvSpPr>
          <p:cNvPr id="56" name="Zástupný symbol pro text 2">
            <a:extLst>
              <a:ext uri="{FF2B5EF4-FFF2-40B4-BE49-F238E27FC236}">
                <a16:creationId xmlns:a16="http://schemas.microsoft.com/office/drawing/2014/main" id="{836F27D5-3815-45B8-A5D6-B52EE1E628AE}"/>
              </a:ext>
            </a:extLst>
          </p:cNvPr>
          <p:cNvSpPr txBox="1">
            <a:spLocks/>
          </p:cNvSpPr>
          <p:nvPr/>
        </p:nvSpPr>
        <p:spPr bwMode="auto">
          <a:xfrm>
            <a:off x="4068763" y="5240338"/>
            <a:ext cx="42830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None/>
            </a:pPr>
            <a:r>
              <a:rPr lang="cs-CZ" altLang="cs-CZ" sz="4600" b="1">
                <a:solidFill>
                  <a:srgbClr val="002060"/>
                </a:solidFill>
                <a:latin typeface="Arial" panose="020B0604020202020204" pitchFamily="34" charset="0"/>
                <a:cs typeface="Arial" panose="020B0604020202020204" pitchFamily="34" charset="0"/>
              </a:rPr>
              <a:t>CUSTOMER</a:t>
            </a:r>
            <a:endParaRPr lang="en-GB" altLang="cs-CZ" sz="4600" b="1">
              <a:solidFill>
                <a:srgbClr val="002060"/>
              </a:solidFill>
              <a:latin typeface="Arial" panose="020B0604020202020204" pitchFamily="34" charset="0"/>
              <a:cs typeface="Arial" panose="020B0604020202020204" pitchFamily="34" charset="0"/>
            </a:endParaRPr>
          </a:p>
        </p:txBody>
      </p:sp>
      <p:sp>
        <p:nvSpPr>
          <p:cNvPr id="57" name="Šipka doprava 11">
            <a:extLst>
              <a:ext uri="{FF2B5EF4-FFF2-40B4-BE49-F238E27FC236}">
                <a16:creationId xmlns:a16="http://schemas.microsoft.com/office/drawing/2014/main" id="{162383EA-A813-4086-A6D6-0FA05B894E0C}"/>
              </a:ext>
            </a:extLst>
          </p:cNvPr>
          <p:cNvSpPr/>
          <p:nvPr/>
        </p:nvSpPr>
        <p:spPr>
          <a:xfrm rot="18413183">
            <a:off x="2784476" y="2065337"/>
            <a:ext cx="1611312" cy="277813"/>
          </a:xfrm>
          <a:prstGeom prst="rightArrow">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sp>
        <p:nvSpPr>
          <p:cNvPr id="58" name="Šipka doprava 12">
            <a:extLst>
              <a:ext uri="{FF2B5EF4-FFF2-40B4-BE49-F238E27FC236}">
                <a16:creationId xmlns:a16="http://schemas.microsoft.com/office/drawing/2014/main" id="{6E52D9A7-56D5-4FAE-90A5-82980FF473DE}"/>
              </a:ext>
            </a:extLst>
          </p:cNvPr>
          <p:cNvSpPr/>
          <p:nvPr/>
        </p:nvSpPr>
        <p:spPr>
          <a:xfrm rot="13728224">
            <a:off x="7551738" y="1925638"/>
            <a:ext cx="1611312" cy="277812"/>
          </a:xfrm>
          <a:prstGeom prst="rightArrow">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sp>
        <p:nvSpPr>
          <p:cNvPr id="59" name="Šipka doprava 13">
            <a:extLst>
              <a:ext uri="{FF2B5EF4-FFF2-40B4-BE49-F238E27FC236}">
                <a16:creationId xmlns:a16="http://schemas.microsoft.com/office/drawing/2014/main" id="{E2BBE27F-B8A1-4B31-9CF6-96FCACEF30D2}"/>
              </a:ext>
            </a:extLst>
          </p:cNvPr>
          <p:cNvSpPr/>
          <p:nvPr/>
        </p:nvSpPr>
        <p:spPr>
          <a:xfrm rot="2900835">
            <a:off x="2784476" y="4370387"/>
            <a:ext cx="1611312" cy="277813"/>
          </a:xfrm>
          <a:prstGeom prst="rightArrow">
            <a:avLst/>
          </a:prstGeom>
          <a:solidFill>
            <a:schemeClr val="accent1"/>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dirty="0"/>
          </a:p>
        </p:txBody>
      </p:sp>
      <p:pic>
        <p:nvPicPr>
          <p:cNvPr id="60" name="Picture 2" descr="VÃ½sledek obrÃ¡zku pro safety icon">
            <a:extLst>
              <a:ext uri="{FF2B5EF4-FFF2-40B4-BE49-F238E27FC236}">
                <a16:creationId xmlns:a16="http://schemas.microsoft.com/office/drawing/2014/main" id="{D41C5FF3-5B26-4330-860E-7B689D981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2344738"/>
            <a:ext cx="2251075"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Obrázek 18">
            <a:extLst>
              <a:ext uri="{FF2B5EF4-FFF2-40B4-BE49-F238E27FC236}">
                <a16:creationId xmlns:a16="http://schemas.microsoft.com/office/drawing/2014/main" id="{71970896-8B46-4E14-8618-B06AC244A8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2112963"/>
            <a:ext cx="2471738"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990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normAutofit fontScale="90000"/>
          </a:bodyPr>
          <a:lstStyle/>
          <a:p>
            <a:br>
              <a:rPr lang="cs-CZ" dirty="0"/>
            </a:br>
            <a:r>
              <a:rPr lang="en-US" dirty="0"/>
              <a:t>Thank </a:t>
            </a:r>
            <a:r>
              <a:rPr lang="cs-CZ" dirty="0"/>
              <a:t>Y</a:t>
            </a:r>
            <a:r>
              <a:rPr lang="en-US" dirty="0" err="1"/>
              <a:t>ou</a:t>
            </a:r>
            <a:r>
              <a:rPr lang="cs-CZ" dirty="0"/>
              <a:t> </a:t>
            </a:r>
            <a:r>
              <a:rPr lang="cs-CZ" dirty="0" err="1"/>
              <a:t>for</a:t>
            </a:r>
            <a:r>
              <a:rPr lang="cs-CZ" dirty="0"/>
              <a:t> </a:t>
            </a:r>
            <a:r>
              <a:rPr lang="cs-CZ" dirty="0" err="1"/>
              <a:t>Your</a:t>
            </a:r>
            <a:r>
              <a:rPr lang="cs-CZ" dirty="0"/>
              <a:t> </a:t>
            </a:r>
            <a:r>
              <a:rPr lang="cs-CZ" dirty="0" err="1"/>
              <a:t>attention</a:t>
            </a:r>
            <a:endParaRPr lang="en-US" dirty="0"/>
          </a:p>
        </p:txBody>
      </p:sp>
    </p:spTree>
    <p:extLst>
      <p:ext uri="{BB962C8B-B14F-4D97-AF65-F5344CB8AC3E}">
        <p14:creationId xmlns:p14="http://schemas.microsoft.com/office/powerpoint/2010/main" val="908799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en-US" smtClean="0"/>
              <a:pPr/>
              <a:t>2</a:t>
            </a:fld>
            <a:endParaRPr lang="en-US" dirty="0"/>
          </a:p>
        </p:txBody>
      </p:sp>
      <p:sp>
        <p:nvSpPr>
          <p:cNvPr id="3" name="Zástupný symbol pro text 2"/>
          <p:cNvSpPr>
            <a:spLocks noGrp="1"/>
          </p:cNvSpPr>
          <p:nvPr>
            <p:ph type="body" sz="quarter" idx="12"/>
          </p:nvPr>
        </p:nvSpPr>
        <p:spPr/>
        <p:txBody>
          <a:bodyPr/>
          <a:lstStyle/>
          <a:p>
            <a:r>
              <a:rPr lang="cs-CZ" dirty="0" err="1"/>
              <a:t>Fuels</a:t>
            </a:r>
            <a:r>
              <a:rPr lang="cs-CZ" dirty="0"/>
              <a:t> </a:t>
            </a:r>
            <a:r>
              <a:rPr lang="cs-CZ" dirty="0" err="1"/>
              <a:t>production</a:t>
            </a:r>
            <a:r>
              <a:rPr lang="cs-CZ" dirty="0"/>
              <a:t> vision 2050</a:t>
            </a:r>
            <a:endParaRPr lang="en-US" dirty="0"/>
          </a:p>
        </p:txBody>
      </p:sp>
      <p:pic>
        <p:nvPicPr>
          <p:cNvPr id="7" name="Obrázek 6">
            <a:extLst>
              <a:ext uri="{FF2B5EF4-FFF2-40B4-BE49-F238E27FC236}">
                <a16:creationId xmlns:a16="http://schemas.microsoft.com/office/drawing/2014/main" id="{DBE914E3-A76F-4AD3-B096-B4B1D0C52029}"/>
              </a:ext>
            </a:extLst>
          </p:cNvPr>
          <p:cNvPicPr>
            <a:picLocks noChangeAspect="1"/>
          </p:cNvPicPr>
          <p:nvPr/>
        </p:nvPicPr>
        <p:blipFill>
          <a:blip r:embed="rId2"/>
          <a:stretch>
            <a:fillRect/>
          </a:stretch>
        </p:blipFill>
        <p:spPr>
          <a:xfrm>
            <a:off x="844551" y="1112606"/>
            <a:ext cx="9807641" cy="4632787"/>
          </a:xfrm>
          <a:prstGeom prst="rect">
            <a:avLst/>
          </a:prstGeom>
        </p:spPr>
      </p:pic>
    </p:spTree>
    <p:extLst>
      <p:ext uri="{BB962C8B-B14F-4D97-AF65-F5344CB8AC3E}">
        <p14:creationId xmlns:p14="http://schemas.microsoft.com/office/powerpoint/2010/main" val="1899608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25C11E40-F1E1-4512-92CA-73B876CAE971}"/>
              </a:ext>
            </a:extLst>
          </p:cNvPr>
          <p:cNvPicPr/>
          <p:nvPr/>
        </p:nvPicPr>
        <p:blipFill rotWithShape="1">
          <a:blip r:embed="rId2" cstate="print"/>
          <a:srcRect l="2867" t="5536" r="6089" b="9479"/>
          <a:stretch/>
        </p:blipFill>
        <p:spPr>
          <a:xfrm>
            <a:off x="1199456" y="550039"/>
            <a:ext cx="9865096" cy="5757921"/>
          </a:xfrm>
          <a:prstGeom prst="rect">
            <a:avLst/>
          </a:prstGeom>
        </p:spPr>
      </p:pic>
      <p:sp>
        <p:nvSpPr>
          <p:cNvPr id="2" name="Zástupný symbol pro číslo snímku 1"/>
          <p:cNvSpPr>
            <a:spLocks noGrp="1"/>
          </p:cNvSpPr>
          <p:nvPr>
            <p:ph type="sldNum" sz="quarter" idx="4"/>
          </p:nvPr>
        </p:nvSpPr>
        <p:spPr/>
        <p:txBody>
          <a:bodyPr/>
          <a:lstStyle/>
          <a:p>
            <a:fld id="{F633C6B9-C75B-4149-93B0-5E1BF0C180BC}" type="slidenum">
              <a:rPr lang="en-US" smtClean="0"/>
              <a:pPr/>
              <a:t>3</a:t>
            </a:fld>
            <a:endParaRPr lang="en-US" dirty="0"/>
          </a:p>
        </p:txBody>
      </p:sp>
      <p:sp>
        <p:nvSpPr>
          <p:cNvPr id="3" name="Zástupný symbol pro text 2"/>
          <p:cNvSpPr>
            <a:spLocks noGrp="1"/>
          </p:cNvSpPr>
          <p:nvPr>
            <p:ph type="body" sz="quarter" idx="12"/>
          </p:nvPr>
        </p:nvSpPr>
        <p:spPr/>
        <p:txBody>
          <a:bodyPr/>
          <a:lstStyle/>
          <a:p>
            <a:r>
              <a:rPr lang="en-US" dirty="0"/>
              <a:t>Utilization of new attractive opportunities </a:t>
            </a:r>
          </a:p>
        </p:txBody>
      </p:sp>
      <p:sp>
        <p:nvSpPr>
          <p:cNvPr id="6" name="object 3">
            <a:extLst>
              <a:ext uri="{FF2B5EF4-FFF2-40B4-BE49-F238E27FC236}">
                <a16:creationId xmlns:a16="http://schemas.microsoft.com/office/drawing/2014/main" id="{3908B831-28DA-46BB-866C-133ACA8A2DF0}"/>
              </a:ext>
            </a:extLst>
          </p:cNvPr>
          <p:cNvSpPr txBox="1"/>
          <p:nvPr/>
        </p:nvSpPr>
        <p:spPr>
          <a:xfrm>
            <a:off x="1991544" y="2276872"/>
            <a:ext cx="1277265" cy="254386"/>
          </a:xfrm>
          <a:prstGeom prst="rect">
            <a:avLst/>
          </a:prstGeom>
        </p:spPr>
        <p:txBody>
          <a:bodyPr vert="horz" wrap="square" lIns="0" tIns="8086" rIns="0" bIns="0" rtlCol="0">
            <a:spAutoFit/>
          </a:bodyPr>
          <a:lstStyle/>
          <a:p>
            <a:pPr marL="7701">
              <a:spcBef>
                <a:spcPts val="64"/>
              </a:spcBef>
            </a:pPr>
            <a:r>
              <a:rPr lang="cs-CZ" sz="1600" b="1" dirty="0">
                <a:latin typeface="Arial"/>
                <a:cs typeface="Arial"/>
              </a:rPr>
              <a:t>Hydrogen</a:t>
            </a:r>
            <a:endParaRPr sz="1600" dirty="0">
              <a:latin typeface="Arial"/>
              <a:cs typeface="Arial"/>
            </a:endParaRPr>
          </a:p>
        </p:txBody>
      </p:sp>
      <p:sp>
        <p:nvSpPr>
          <p:cNvPr id="8" name="object 3">
            <a:extLst>
              <a:ext uri="{FF2B5EF4-FFF2-40B4-BE49-F238E27FC236}">
                <a16:creationId xmlns:a16="http://schemas.microsoft.com/office/drawing/2014/main" id="{29336DF1-1F1F-4410-9A5B-F38213E91992}"/>
              </a:ext>
            </a:extLst>
          </p:cNvPr>
          <p:cNvSpPr txBox="1"/>
          <p:nvPr/>
        </p:nvSpPr>
        <p:spPr>
          <a:xfrm>
            <a:off x="1703512" y="2924944"/>
            <a:ext cx="1277265" cy="869939"/>
          </a:xfrm>
          <a:prstGeom prst="rect">
            <a:avLst/>
          </a:prstGeom>
        </p:spPr>
        <p:txBody>
          <a:bodyPr vert="horz" wrap="square" lIns="0" tIns="8086" rIns="0" bIns="0" rtlCol="0">
            <a:spAutoFit/>
          </a:bodyPr>
          <a:lstStyle/>
          <a:p>
            <a:pPr marL="7701">
              <a:spcBef>
                <a:spcPts val="64"/>
              </a:spcBef>
            </a:pPr>
            <a:r>
              <a:rPr lang="en-US" sz="1600" b="1" dirty="0">
                <a:latin typeface="Arial"/>
                <a:cs typeface="Arial"/>
              </a:rPr>
              <a:t>Advanced </a:t>
            </a:r>
            <a:r>
              <a:rPr lang="cs-CZ" sz="1600" b="1" dirty="0">
                <a:latin typeface="Arial"/>
                <a:cs typeface="Arial"/>
              </a:rPr>
              <a:t>b</a:t>
            </a:r>
            <a:r>
              <a:rPr lang="en-US" sz="1600" b="1" dirty="0" err="1">
                <a:latin typeface="Arial"/>
                <a:cs typeface="Arial"/>
              </a:rPr>
              <a:t>iofuels</a:t>
            </a:r>
            <a:r>
              <a:rPr lang="cs-CZ" sz="1600" b="1" dirty="0">
                <a:latin typeface="Arial"/>
                <a:cs typeface="Arial"/>
              </a:rPr>
              <a:t> </a:t>
            </a:r>
            <a:r>
              <a:rPr lang="en-US" sz="1200" b="1" dirty="0">
                <a:latin typeface="Arial"/>
                <a:cs typeface="Arial"/>
              </a:rPr>
              <a:t>(biogenic and municipal waste)</a:t>
            </a:r>
            <a:endParaRPr lang="en-US" sz="1200" dirty="0">
              <a:latin typeface="Arial"/>
              <a:cs typeface="Arial"/>
            </a:endParaRPr>
          </a:p>
        </p:txBody>
      </p:sp>
      <p:sp>
        <p:nvSpPr>
          <p:cNvPr id="9" name="object 3">
            <a:extLst>
              <a:ext uri="{FF2B5EF4-FFF2-40B4-BE49-F238E27FC236}">
                <a16:creationId xmlns:a16="http://schemas.microsoft.com/office/drawing/2014/main" id="{8C2981F0-CACA-4126-9A1D-04A64CD70A8D}"/>
              </a:ext>
            </a:extLst>
          </p:cNvPr>
          <p:cNvSpPr txBox="1"/>
          <p:nvPr/>
        </p:nvSpPr>
        <p:spPr>
          <a:xfrm>
            <a:off x="1847528" y="4512569"/>
            <a:ext cx="1277265" cy="746829"/>
          </a:xfrm>
          <a:prstGeom prst="rect">
            <a:avLst/>
          </a:prstGeom>
        </p:spPr>
        <p:txBody>
          <a:bodyPr vert="horz" wrap="square" lIns="0" tIns="8086" rIns="0" bIns="0" rtlCol="0">
            <a:spAutoFit/>
          </a:bodyPr>
          <a:lstStyle/>
          <a:p>
            <a:pPr marL="7701" marR="3081">
              <a:lnSpc>
                <a:spcPct val="100400"/>
              </a:lnSpc>
              <a:spcBef>
                <a:spcPts val="58"/>
              </a:spcBef>
            </a:pPr>
            <a:r>
              <a:rPr lang="en-US" sz="1600" b="1" dirty="0">
                <a:latin typeface="Arial"/>
                <a:cs typeface="Arial"/>
              </a:rPr>
              <a:t>Renewable sources of energy</a:t>
            </a:r>
            <a:endParaRPr lang="en-US" sz="1600" dirty="0">
              <a:latin typeface="Arial"/>
              <a:cs typeface="Arial"/>
            </a:endParaRPr>
          </a:p>
        </p:txBody>
      </p:sp>
      <p:sp>
        <p:nvSpPr>
          <p:cNvPr id="10" name="object 3">
            <a:extLst>
              <a:ext uri="{FF2B5EF4-FFF2-40B4-BE49-F238E27FC236}">
                <a16:creationId xmlns:a16="http://schemas.microsoft.com/office/drawing/2014/main" id="{57EC298A-33DE-43E1-9E6E-DD781BA6FDC2}"/>
              </a:ext>
            </a:extLst>
          </p:cNvPr>
          <p:cNvSpPr txBox="1"/>
          <p:nvPr/>
        </p:nvSpPr>
        <p:spPr>
          <a:xfrm>
            <a:off x="1847528" y="5418475"/>
            <a:ext cx="1277265" cy="746829"/>
          </a:xfrm>
          <a:prstGeom prst="rect">
            <a:avLst/>
          </a:prstGeom>
        </p:spPr>
        <p:txBody>
          <a:bodyPr vert="horz" wrap="square" lIns="0" tIns="8086" rIns="0" bIns="0" rtlCol="0">
            <a:spAutoFit/>
          </a:bodyPr>
          <a:lstStyle/>
          <a:p>
            <a:pPr marL="7701">
              <a:spcBef>
                <a:spcPts val="64"/>
              </a:spcBef>
            </a:pPr>
            <a:r>
              <a:rPr lang="en-US" sz="1600" b="1" dirty="0">
                <a:latin typeface="Arial"/>
                <a:cs typeface="Arial"/>
              </a:rPr>
              <a:t>Waste plastic recycling</a:t>
            </a:r>
            <a:endParaRPr lang="en-US" sz="1600" dirty="0">
              <a:latin typeface="Arial"/>
              <a:cs typeface="Arial"/>
            </a:endParaRPr>
          </a:p>
        </p:txBody>
      </p:sp>
      <p:sp>
        <p:nvSpPr>
          <p:cNvPr id="11" name="object 3">
            <a:extLst>
              <a:ext uri="{FF2B5EF4-FFF2-40B4-BE49-F238E27FC236}">
                <a16:creationId xmlns:a16="http://schemas.microsoft.com/office/drawing/2014/main" id="{ECC2043A-967C-4B5A-A546-DC13BA6AD6FA}"/>
              </a:ext>
            </a:extLst>
          </p:cNvPr>
          <p:cNvSpPr txBox="1"/>
          <p:nvPr/>
        </p:nvSpPr>
        <p:spPr>
          <a:xfrm>
            <a:off x="7896200" y="5301208"/>
            <a:ext cx="2088232" cy="746829"/>
          </a:xfrm>
          <a:prstGeom prst="rect">
            <a:avLst/>
          </a:prstGeom>
        </p:spPr>
        <p:txBody>
          <a:bodyPr vert="horz" wrap="square" lIns="0" tIns="8086" rIns="0" bIns="0" rtlCol="0">
            <a:spAutoFit/>
          </a:bodyPr>
          <a:lstStyle/>
          <a:p>
            <a:pPr marL="7701">
              <a:spcBef>
                <a:spcPts val="64"/>
              </a:spcBef>
            </a:pPr>
            <a:r>
              <a:rPr lang="en-US" sz="1600" b="1" dirty="0">
                <a:latin typeface="Arial"/>
                <a:cs typeface="Arial"/>
              </a:rPr>
              <a:t>Bio-products from existing refinery asset</a:t>
            </a:r>
            <a:endParaRPr lang="en-US" sz="1600" dirty="0">
              <a:latin typeface="Arial"/>
              <a:cs typeface="Arial"/>
            </a:endParaRPr>
          </a:p>
        </p:txBody>
      </p:sp>
      <p:sp>
        <p:nvSpPr>
          <p:cNvPr id="12" name="object 3">
            <a:extLst>
              <a:ext uri="{FF2B5EF4-FFF2-40B4-BE49-F238E27FC236}">
                <a16:creationId xmlns:a16="http://schemas.microsoft.com/office/drawing/2014/main" id="{CD297A30-F6FC-4474-B029-2C6E2483F971}"/>
              </a:ext>
            </a:extLst>
          </p:cNvPr>
          <p:cNvSpPr txBox="1"/>
          <p:nvPr/>
        </p:nvSpPr>
        <p:spPr>
          <a:xfrm>
            <a:off x="8400256" y="4712801"/>
            <a:ext cx="2520280" cy="500607"/>
          </a:xfrm>
          <a:prstGeom prst="rect">
            <a:avLst/>
          </a:prstGeom>
        </p:spPr>
        <p:txBody>
          <a:bodyPr vert="horz" wrap="square" lIns="0" tIns="8086" rIns="0" bIns="0" rtlCol="0">
            <a:spAutoFit/>
          </a:bodyPr>
          <a:lstStyle/>
          <a:p>
            <a:pPr marL="7701">
              <a:spcBef>
                <a:spcPts val="64"/>
              </a:spcBef>
            </a:pPr>
            <a:r>
              <a:rPr lang="en-US" sz="1600" b="1" dirty="0">
                <a:latin typeface="Arial"/>
                <a:cs typeface="Arial"/>
              </a:rPr>
              <a:t>Bio-petrochemicals and recycled polymers</a:t>
            </a:r>
            <a:endParaRPr lang="en-US" sz="1600" dirty="0">
              <a:latin typeface="Arial"/>
              <a:cs typeface="Arial"/>
            </a:endParaRPr>
          </a:p>
        </p:txBody>
      </p:sp>
      <p:sp>
        <p:nvSpPr>
          <p:cNvPr id="13" name="object 3">
            <a:extLst>
              <a:ext uri="{FF2B5EF4-FFF2-40B4-BE49-F238E27FC236}">
                <a16:creationId xmlns:a16="http://schemas.microsoft.com/office/drawing/2014/main" id="{0F883C11-DC9B-43DF-8767-116577FD3038}"/>
              </a:ext>
            </a:extLst>
          </p:cNvPr>
          <p:cNvSpPr txBox="1"/>
          <p:nvPr/>
        </p:nvSpPr>
        <p:spPr>
          <a:xfrm>
            <a:off x="9477173" y="4182726"/>
            <a:ext cx="2520280" cy="254386"/>
          </a:xfrm>
          <a:prstGeom prst="rect">
            <a:avLst/>
          </a:prstGeom>
        </p:spPr>
        <p:txBody>
          <a:bodyPr vert="horz" wrap="square" lIns="0" tIns="8086" rIns="0" bIns="0" rtlCol="0">
            <a:spAutoFit/>
          </a:bodyPr>
          <a:lstStyle/>
          <a:p>
            <a:pPr marL="7701">
              <a:spcBef>
                <a:spcPts val="64"/>
              </a:spcBef>
            </a:pPr>
            <a:r>
              <a:rPr lang="en-US" sz="1600" b="1" dirty="0">
                <a:latin typeface="Arial"/>
                <a:cs typeface="Arial"/>
              </a:rPr>
              <a:t>Steam-gas energy block</a:t>
            </a:r>
            <a:endParaRPr lang="en-US" sz="1600" dirty="0">
              <a:latin typeface="Arial"/>
              <a:cs typeface="Arial"/>
            </a:endParaRPr>
          </a:p>
        </p:txBody>
      </p:sp>
      <p:sp>
        <p:nvSpPr>
          <p:cNvPr id="15" name="object 3">
            <a:extLst>
              <a:ext uri="{FF2B5EF4-FFF2-40B4-BE49-F238E27FC236}">
                <a16:creationId xmlns:a16="http://schemas.microsoft.com/office/drawing/2014/main" id="{90C82011-2051-42FC-B94F-708FF6386543}"/>
              </a:ext>
            </a:extLst>
          </p:cNvPr>
          <p:cNvSpPr txBox="1"/>
          <p:nvPr/>
        </p:nvSpPr>
        <p:spPr>
          <a:xfrm>
            <a:off x="9480376" y="3246622"/>
            <a:ext cx="2520280" cy="500607"/>
          </a:xfrm>
          <a:prstGeom prst="rect">
            <a:avLst/>
          </a:prstGeom>
        </p:spPr>
        <p:txBody>
          <a:bodyPr vert="horz" wrap="square" lIns="0" tIns="8086" rIns="0" bIns="0" rtlCol="0">
            <a:spAutoFit/>
          </a:bodyPr>
          <a:lstStyle/>
          <a:p>
            <a:pPr marL="7701">
              <a:spcBef>
                <a:spcPts val="64"/>
              </a:spcBef>
            </a:pPr>
            <a:r>
              <a:rPr lang="en-US" sz="1600" b="1" dirty="0">
                <a:latin typeface="Arial"/>
                <a:cs typeface="Arial"/>
              </a:rPr>
              <a:t>Green NH</a:t>
            </a:r>
            <a:r>
              <a:rPr lang="en-US" sz="1600" b="1" baseline="-25000" dirty="0">
                <a:latin typeface="Arial"/>
                <a:cs typeface="Arial"/>
              </a:rPr>
              <a:t>3</a:t>
            </a:r>
            <a:r>
              <a:rPr lang="en-US" sz="1600" b="1" dirty="0">
                <a:latin typeface="Arial"/>
                <a:cs typeface="Arial"/>
              </a:rPr>
              <a:t> as energy caries</a:t>
            </a:r>
            <a:endParaRPr lang="en-US" sz="1600" dirty="0">
              <a:latin typeface="Arial"/>
              <a:cs typeface="Arial"/>
            </a:endParaRPr>
          </a:p>
        </p:txBody>
      </p:sp>
      <p:sp>
        <p:nvSpPr>
          <p:cNvPr id="16" name="object 3">
            <a:extLst>
              <a:ext uri="{FF2B5EF4-FFF2-40B4-BE49-F238E27FC236}">
                <a16:creationId xmlns:a16="http://schemas.microsoft.com/office/drawing/2014/main" id="{066D9786-FC9A-40C5-ACAF-1BA7017CBCA4}"/>
              </a:ext>
            </a:extLst>
          </p:cNvPr>
          <p:cNvSpPr txBox="1"/>
          <p:nvPr/>
        </p:nvSpPr>
        <p:spPr>
          <a:xfrm>
            <a:off x="9480376" y="2424337"/>
            <a:ext cx="2520280" cy="254386"/>
          </a:xfrm>
          <a:prstGeom prst="rect">
            <a:avLst/>
          </a:prstGeom>
        </p:spPr>
        <p:txBody>
          <a:bodyPr vert="horz" wrap="square" lIns="0" tIns="8086" rIns="0" bIns="0" rtlCol="0">
            <a:spAutoFit/>
          </a:bodyPr>
          <a:lstStyle/>
          <a:p>
            <a:pPr marL="7701">
              <a:spcBef>
                <a:spcPts val="64"/>
              </a:spcBef>
            </a:pPr>
            <a:r>
              <a:rPr lang="cs-CZ" sz="1600" b="1" dirty="0">
                <a:latin typeface="Arial"/>
                <a:cs typeface="Arial"/>
              </a:rPr>
              <a:t>E-mobility</a:t>
            </a:r>
            <a:endParaRPr lang="en-US" sz="1600" dirty="0">
              <a:latin typeface="Arial"/>
              <a:cs typeface="Arial"/>
            </a:endParaRPr>
          </a:p>
        </p:txBody>
      </p:sp>
    </p:spTree>
    <p:extLst>
      <p:ext uri="{BB962C8B-B14F-4D97-AF65-F5344CB8AC3E}">
        <p14:creationId xmlns:p14="http://schemas.microsoft.com/office/powerpoint/2010/main" val="184124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en-US" smtClean="0"/>
              <a:pPr/>
              <a:t>4</a:t>
            </a:fld>
            <a:endParaRPr lang="en-US" dirty="0"/>
          </a:p>
        </p:txBody>
      </p:sp>
      <p:sp>
        <p:nvSpPr>
          <p:cNvPr id="8" name="Zástupný symbol pro text 2">
            <a:extLst>
              <a:ext uri="{FF2B5EF4-FFF2-40B4-BE49-F238E27FC236}">
                <a16:creationId xmlns:a16="http://schemas.microsoft.com/office/drawing/2014/main" id="{4E2F0931-DFB5-4DBF-915D-600F453F2762}"/>
              </a:ext>
            </a:extLst>
          </p:cNvPr>
          <p:cNvSpPr>
            <a:spLocks noGrp="1"/>
          </p:cNvSpPr>
          <p:nvPr>
            <p:ph type="body" sz="quarter" idx="12"/>
          </p:nvPr>
        </p:nvSpPr>
        <p:spPr>
          <a:xfrm>
            <a:off x="844551" y="404664"/>
            <a:ext cx="10502900" cy="432048"/>
          </a:xfrm>
        </p:spPr>
        <p:txBody>
          <a:bodyPr/>
          <a:lstStyle/>
          <a:p>
            <a:r>
              <a:rPr lang="en-US" dirty="0"/>
              <a:t>B</a:t>
            </a:r>
            <a:r>
              <a:rPr lang="cs-CZ" dirty="0" err="1"/>
              <a:t>iofuels</a:t>
            </a:r>
            <a:r>
              <a:rPr lang="cs-CZ" dirty="0"/>
              <a:t> </a:t>
            </a:r>
            <a:r>
              <a:rPr lang="cs-CZ" dirty="0" err="1"/>
              <a:t>production</a:t>
            </a:r>
            <a:r>
              <a:rPr lang="cs-CZ" dirty="0"/>
              <a:t>  </a:t>
            </a:r>
            <a:endParaRPr lang="en-US" dirty="0"/>
          </a:p>
        </p:txBody>
      </p:sp>
      <p:sp>
        <p:nvSpPr>
          <p:cNvPr id="9" name="Zástupný symbol pro obsah 3">
            <a:extLst>
              <a:ext uri="{FF2B5EF4-FFF2-40B4-BE49-F238E27FC236}">
                <a16:creationId xmlns:a16="http://schemas.microsoft.com/office/drawing/2014/main" id="{60125226-E036-4CCC-BC86-AC7AD2E10A49}"/>
              </a:ext>
            </a:extLst>
          </p:cNvPr>
          <p:cNvSpPr>
            <a:spLocks noGrp="1"/>
          </p:cNvSpPr>
          <p:nvPr>
            <p:ph sz="quarter" idx="13"/>
          </p:nvPr>
        </p:nvSpPr>
        <p:spPr>
          <a:xfrm>
            <a:off x="844550" y="980728"/>
            <a:ext cx="10502900" cy="5256583"/>
          </a:xfrm>
        </p:spPr>
        <p:txBody>
          <a:bodyPr/>
          <a:lstStyle/>
          <a:p>
            <a:pPr>
              <a:spcBef>
                <a:spcPts val="600"/>
              </a:spcBef>
            </a:pPr>
            <a:r>
              <a:rPr lang="en-US" sz="1600" u="sng" dirty="0"/>
              <a:t>Ambition:</a:t>
            </a:r>
          </a:p>
          <a:p>
            <a:pPr>
              <a:spcBef>
                <a:spcPts val="600"/>
              </a:spcBef>
            </a:pPr>
            <a:endParaRPr lang="en-US" sz="1600" u="sng" dirty="0"/>
          </a:p>
          <a:p>
            <a:pPr marL="285750" indent="-285750">
              <a:spcBef>
                <a:spcPts val="600"/>
              </a:spcBef>
              <a:buFont typeface="Wingdings" panose="05000000000000000000" pitchFamily="2" charset="2"/>
              <a:buChar char="ü"/>
            </a:pPr>
            <a:r>
              <a:rPr lang="en-US" sz="1400" dirty="0">
                <a:solidFill>
                  <a:schemeClr val="accent6">
                    <a:lumMod val="50000"/>
                  </a:schemeClr>
                </a:solidFill>
              </a:rPr>
              <a:t>RED II (III) compliance;</a:t>
            </a:r>
          </a:p>
          <a:p>
            <a:pPr marL="285750" indent="-285750">
              <a:spcBef>
                <a:spcPts val="600"/>
              </a:spcBef>
              <a:buFont typeface="Wingdings" panose="05000000000000000000" pitchFamily="2" charset="2"/>
              <a:buChar char="ü"/>
            </a:pPr>
            <a:r>
              <a:rPr lang="en-US" sz="1400" dirty="0">
                <a:solidFill>
                  <a:schemeClr val="accent6">
                    <a:lumMod val="50000"/>
                  </a:schemeClr>
                </a:solidFill>
              </a:rPr>
              <a:t>Reduction of carbon footprint related to automotive</a:t>
            </a:r>
            <a:r>
              <a:rPr lang="cs-CZ" sz="1400" dirty="0">
                <a:solidFill>
                  <a:schemeClr val="accent6">
                    <a:lumMod val="50000"/>
                  </a:schemeClr>
                </a:solidFill>
              </a:rPr>
              <a:t>, </a:t>
            </a:r>
            <a:r>
              <a:rPr lang="cs-CZ" sz="1400" dirty="0" err="1">
                <a:solidFill>
                  <a:schemeClr val="accent6">
                    <a:lumMod val="50000"/>
                  </a:schemeClr>
                </a:solidFill>
              </a:rPr>
              <a:t>marine</a:t>
            </a:r>
            <a:r>
              <a:rPr lang="en-US" sz="1400" dirty="0">
                <a:solidFill>
                  <a:schemeClr val="accent6">
                    <a:lumMod val="50000"/>
                  </a:schemeClr>
                </a:solidFill>
              </a:rPr>
              <a:t> and aviation fuels utilization;</a:t>
            </a:r>
            <a:endParaRPr lang="cs-CZ" sz="1600" u="sng" dirty="0"/>
          </a:p>
          <a:p>
            <a:pPr>
              <a:spcBef>
                <a:spcPts val="600"/>
              </a:spcBef>
            </a:pPr>
            <a:endParaRPr lang="cs-CZ" sz="1600" u="sng" dirty="0"/>
          </a:p>
          <a:p>
            <a:pPr>
              <a:spcBef>
                <a:spcPts val="600"/>
              </a:spcBef>
            </a:pPr>
            <a:r>
              <a:rPr lang="cs-CZ" sz="1600" u="sng" dirty="0"/>
              <a:t>Focus:</a:t>
            </a:r>
          </a:p>
          <a:p>
            <a:pPr>
              <a:spcBef>
                <a:spcPts val="600"/>
              </a:spcBef>
            </a:pPr>
            <a:endParaRPr lang="en-US" sz="1600" u="sng" dirty="0"/>
          </a:p>
          <a:p>
            <a:pPr marL="285750" indent="-285750">
              <a:spcBef>
                <a:spcPts val="600"/>
              </a:spcBef>
              <a:buFont typeface="Wingdings" panose="05000000000000000000" pitchFamily="2" charset="2"/>
              <a:buChar char="q"/>
            </a:pPr>
            <a:r>
              <a:rPr lang="en-US" sz="1400" dirty="0">
                <a:solidFill>
                  <a:schemeClr val="accent6">
                    <a:lumMod val="50000"/>
                  </a:schemeClr>
                </a:solidFill>
              </a:rPr>
              <a:t>Forest and agriculture residuum, </a:t>
            </a:r>
            <a:r>
              <a:rPr lang="en-US" sz="1400">
                <a:solidFill>
                  <a:schemeClr val="accent6">
                    <a:lumMod val="50000"/>
                  </a:schemeClr>
                </a:solidFill>
              </a:rPr>
              <a:t>municipal waste;</a:t>
            </a:r>
            <a:r>
              <a:rPr lang="cs-CZ" sz="1400" dirty="0">
                <a:solidFill>
                  <a:schemeClr val="accent6">
                    <a:lumMod val="50000"/>
                  </a:schemeClr>
                </a:solidFill>
              </a:rPr>
              <a:t>  </a:t>
            </a:r>
          </a:p>
          <a:p>
            <a:pPr>
              <a:spcBef>
                <a:spcPts val="600"/>
              </a:spcBef>
            </a:pPr>
            <a:endParaRPr lang="cs-CZ" sz="1600" u="sng" dirty="0"/>
          </a:p>
          <a:p>
            <a:pPr>
              <a:spcBef>
                <a:spcPts val="600"/>
              </a:spcBef>
            </a:pPr>
            <a:r>
              <a:rPr lang="en-US" sz="1600" u="sng" dirty="0"/>
              <a:t>Key challenges:</a:t>
            </a: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Waste biogenic feedstock provision </a:t>
            </a:r>
            <a:r>
              <a:rPr lang="en-US" sz="1400" dirty="0">
                <a:solidFill>
                  <a:schemeClr val="accent6">
                    <a:lumMod val="50000"/>
                  </a:schemeClr>
                </a:solidFill>
                <a:latin typeface="Arial" panose="020B0604020202020204" pitchFamily="34" charset="0"/>
                <a:cs typeface="Arial" panose="020B0604020202020204" pitchFamily="34" charset="0"/>
              </a:rPr>
              <a:t>→</a:t>
            </a:r>
            <a:r>
              <a:rPr lang="en-US" sz="1400" dirty="0">
                <a:solidFill>
                  <a:schemeClr val="accent6">
                    <a:lumMod val="50000"/>
                  </a:schemeClr>
                </a:solidFill>
              </a:rPr>
              <a:t> effective collection, storage, analysis, pretreatment;</a:t>
            </a:r>
            <a:endParaRPr lang="cs-CZ"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Technology maturity → TRL level, feedstock flexibility, feed quality sensitivity, yield of desired products, energy and hydrogen consumption, undesired product/waste utilization;</a:t>
            </a: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 Co-processing vs stand alone installation</a:t>
            </a:r>
            <a:r>
              <a:rPr lang="cs-CZ" sz="1400" dirty="0">
                <a:solidFill>
                  <a:schemeClr val="accent6">
                    <a:lumMod val="50000"/>
                  </a:schemeClr>
                </a:solidFill>
              </a:rPr>
              <a:t>;</a:t>
            </a: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r>
              <a:rPr lang="en-US" sz="1400" dirty="0">
                <a:solidFill>
                  <a:schemeClr val="accent6">
                    <a:lumMod val="50000"/>
                  </a:schemeClr>
                </a:solidFill>
              </a:rPr>
              <a:t>Blending potential with existing fuels </a:t>
            </a:r>
            <a:r>
              <a:rPr lang="en-US" sz="1400" dirty="0">
                <a:solidFill>
                  <a:schemeClr val="accent6">
                    <a:lumMod val="50000"/>
                  </a:schemeClr>
                </a:solidFill>
                <a:latin typeface="Arial" panose="020B0604020202020204" pitchFamily="34" charset="0"/>
                <a:cs typeface="Arial" panose="020B0604020202020204" pitchFamily="34" charset="0"/>
              </a:rPr>
              <a:t>→ RON, CI, stability, oxygen content;</a:t>
            </a: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cs-CZ"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en-US"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cs-CZ" sz="1400" dirty="0">
              <a:solidFill>
                <a:schemeClr val="accent6">
                  <a:lumMod val="50000"/>
                </a:schemeClr>
              </a:solidFill>
            </a:endParaRPr>
          </a:p>
          <a:p>
            <a:pPr marL="554038" lvl="4" indent="-285750">
              <a:spcBef>
                <a:spcPts val="300"/>
              </a:spcBef>
              <a:buFont typeface="Wingdings" panose="05000000000000000000" pitchFamily="2" charset="2"/>
              <a:buChar char="Ø"/>
            </a:pPr>
            <a:endParaRPr lang="cs-CZ" sz="1400" dirty="0">
              <a:solidFill>
                <a:schemeClr val="accent6">
                  <a:lumMod val="50000"/>
                </a:schemeClr>
              </a:solidFill>
            </a:endParaRPr>
          </a:p>
          <a:p>
            <a:pPr marL="554038" lvl="4" indent="-285750">
              <a:spcBef>
                <a:spcPts val="300"/>
              </a:spcBef>
              <a:buFont typeface="Arial" panose="020B0604020202020204" pitchFamily="34" charset="0"/>
              <a:buChar char="•"/>
            </a:pPr>
            <a:endParaRPr lang="cs-CZ" sz="1400" dirty="0">
              <a:solidFill>
                <a:schemeClr val="accent6">
                  <a:lumMod val="50000"/>
                </a:schemeClr>
              </a:solidFill>
            </a:endParaRPr>
          </a:p>
          <a:p>
            <a:pPr marL="554038" lvl="4" indent="-285750">
              <a:spcBef>
                <a:spcPts val="600"/>
              </a:spcBef>
              <a:buFont typeface="Arial" panose="020B0604020202020204" pitchFamily="34" charset="0"/>
              <a:buChar char="•"/>
            </a:pPr>
            <a:endParaRPr lang="en-US" sz="1600" dirty="0"/>
          </a:p>
        </p:txBody>
      </p:sp>
    </p:spTree>
    <p:extLst>
      <p:ext uri="{BB962C8B-B14F-4D97-AF65-F5344CB8AC3E}">
        <p14:creationId xmlns:p14="http://schemas.microsoft.com/office/powerpoint/2010/main" val="4025720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číslo snímku 6">
            <a:extLst>
              <a:ext uri="{FF2B5EF4-FFF2-40B4-BE49-F238E27FC236}">
                <a16:creationId xmlns:a16="http://schemas.microsoft.com/office/drawing/2014/main" id="{EB67F8BA-8FB7-4A69-8960-28CFFF959AAE}"/>
              </a:ext>
            </a:extLst>
          </p:cNvPr>
          <p:cNvSpPr>
            <a:spLocks noGrp="1"/>
          </p:cNvSpPr>
          <p:nvPr>
            <p:ph type="sldNum" sz="quarter" idx="4"/>
          </p:nvPr>
        </p:nvSpPr>
        <p:spPr/>
        <p:txBody>
          <a:bodyPr/>
          <a:lstStyle/>
          <a:p>
            <a:fld id="{F633C6B9-C75B-4149-93B0-5E1BF0C180BC}" type="slidenum">
              <a:rPr lang="cs-CZ" smtClean="0"/>
              <a:pPr/>
              <a:t>5</a:t>
            </a:fld>
            <a:endParaRPr lang="cs-CZ" dirty="0"/>
          </a:p>
        </p:txBody>
      </p:sp>
      <p:sp>
        <p:nvSpPr>
          <p:cNvPr id="26" name="Zástupný symbol pro text 2">
            <a:extLst>
              <a:ext uri="{FF2B5EF4-FFF2-40B4-BE49-F238E27FC236}">
                <a16:creationId xmlns:a16="http://schemas.microsoft.com/office/drawing/2014/main" id="{B99DC7EF-AAF8-4A06-8C7B-B6FCDA41E1CE}"/>
              </a:ext>
            </a:extLst>
          </p:cNvPr>
          <p:cNvSpPr>
            <a:spLocks noGrp="1"/>
          </p:cNvSpPr>
          <p:nvPr>
            <p:ph type="body" sz="quarter" idx="12"/>
          </p:nvPr>
        </p:nvSpPr>
        <p:spPr>
          <a:xfrm>
            <a:off x="844551" y="404664"/>
            <a:ext cx="10502900" cy="432048"/>
          </a:xfrm>
        </p:spPr>
        <p:txBody>
          <a:bodyPr/>
          <a:lstStyle/>
          <a:p>
            <a:r>
              <a:rPr lang="cs-CZ" dirty="0"/>
              <a:t>COMSYN </a:t>
            </a:r>
            <a:r>
              <a:rPr lang="cs-CZ" dirty="0" err="1"/>
              <a:t>process</a:t>
            </a:r>
            <a:r>
              <a:rPr lang="cs-CZ" dirty="0"/>
              <a:t> </a:t>
            </a:r>
            <a:r>
              <a:rPr lang="cs-CZ" dirty="0" err="1"/>
              <a:t>concept</a:t>
            </a:r>
            <a:endParaRPr lang="cs-CZ" dirty="0"/>
          </a:p>
        </p:txBody>
      </p:sp>
      <p:sp>
        <p:nvSpPr>
          <p:cNvPr id="27" name="Zástupný symbol pro obsah 3">
            <a:extLst>
              <a:ext uri="{FF2B5EF4-FFF2-40B4-BE49-F238E27FC236}">
                <a16:creationId xmlns:a16="http://schemas.microsoft.com/office/drawing/2014/main" id="{25A9674A-992E-401A-9188-6D776B28DB20}"/>
              </a:ext>
            </a:extLst>
          </p:cNvPr>
          <p:cNvSpPr>
            <a:spLocks noGrp="1"/>
          </p:cNvSpPr>
          <p:nvPr>
            <p:ph sz="quarter" idx="13"/>
          </p:nvPr>
        </p:nvSpPr>
        <p:spPr>
          <a:xfrm>
            <a:off x="844551" y="980728"/>
            <a:ext cx="2083097" cy="1296143"/>
          </a:xfrm>
        </p:spPr>
        <p:txBody>
          <a:bodyPr/>
          <a:lstStyle/>
          <a:p>
            <a:pPr>
              <a:spcBef>
                <a:spcPts val="600"/>
              </a:spcBef>
            </a:pPr>
            <a:r>
              <a:rPr lang="en-US" sz="1600" u="sng" dirty="0"/>
              <a:t>Main Targets :</a:t>
            </a:r>
          </a:p>
          <a:p>
            <a:pPr>
              <a:spcBef>
                <a:spcPts val="600"/>
              </a:spcBef>
            </a:pPr>
            <a:endParaRPr lang="en-US" sz="1600" u="sng" dirty="0"/>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Concept: decentralized primary conversion of biomass in 30 – 150 MW units.</a:t>
            </a:r>
          </a:p>
          <a:p>
            <a:pPr marL="285750" indent="-285750" algn="just">
              <a:spcBef>
                <a:spcPts val="600"/>
              </a:spcBef>
              <a:buFont typeface="Wingdings" panose="05000000000000000000" pitchFamily="2" charset="2"/>
              <a:buChar char="Ø"/>
            </a:pPr>
            <a:endParaRPr lang="en-US" sz="1400" dirty="0">
              <a:solidFill>
                <a:schemeClr val="accent6">
                  <a:lumMod val="50000"/>
                </a:schemeClr>
              </a:solidFill>
            </a:endParaRPr>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Target: reduction of biofuel production cost up to 35% compared to alternative routes → production cost for diesel lower than 0.80 €/l.</a:t>
            </a:r>
          </a:p>
          <a:p>
            <a:pPr algn="just">
              <a:spcBef>
                <a:spcPts val="600"/>
              </a:spcBef>
            </a:pPr>
            <a:r>
              <a:rPr lang="en-US" sz="1400" dirty="0">
                <a:solidFill>
                  <a:schemeClr val="accent6">
                    <a:lumMod val="50000"/>
                  </a:schemeClr>
                </a:solidFill>
              </a:rPr>
              <a:t> </a:t>
            </a:r>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GHG savings: 80 %</a:t>
            </a:r>
          </a:p>
          <a:p>
            <a:pPr marL="285750" indent="-285750" algn="just">
              <a:spcBef>
                <a:spcPts val="600"/>
              </a:spcBef>
              <a:buFont typeface="Wingdings" panose="05000000000000000000" pitchFamily="2" charset="2"/>
              <a:buChar char="Ø"/>
            </a:pPr>
            <a:endParaRPr lang="en-US" sz="1400" dirty="0">
              <a:solidFill>
                <a:schemeClr val="accent6">
                  <a:lumMod val="50000"/>
                </a:schemeClr>
              </a:solidFill>
            </a:endParaRPr>
          </a:p>
          <a:p>
            <a:pPr marL="285750" indent="-285750" algn="just">
              <a:spcBef>
                <a:spcPts val="600"/>
              </a:spcBef>
              <a:buFont typeface="Wingdings" panose="05000000000000000000" pitchFamily="2" charset="2"/>
              <a:buChar char="Ø"/>
            </a:pPr>
            <a:r>
              <a:rPr lang="en-US" sz="1400" dirty="0">
                <a:solidFill>
                  <a:schemeClr val="accent6">
                    <a:lumMod val="50000"/>
                  </a:schemeClr>
                </a:solidFill>
              </a:rPr>
              <a:t>Overall efficiency to FT biocrude + heat: 80%</a:t>
            </a:r>
            <a:endParaRPr lang="en-US" sz="1600" dirty="0"/>
          </a:p>
        </p:txBody>
      </p:sp>
      <p:pic>
        <p:nvPicPr>
          <p:cNvPr id="28" name="Obrázek 27">
            <a:extLst>
              <a:ext uri="{FF2B5EF4-FFF2-40B4-BE49-F238E27FC236}">
                <a16:creationId xmlns:a16="http://schemas.microsoft.com/office/drawing/2014/main" id="{6247E080-70E7-403E-9760-DEFB45E5FF02}"/>
              </a:ext>
            </a:extLst>
          </p:cNvPr>
          <p:cNvPicPr>
            <a:picLocks noChangeAspect="1"/>
          </p:cNvPicPr>
          <p:nvPr/>
        </p:nvPicPr>
        <p:blipFill>
          <a:blip r:embed="rId2"/>
          <a:stretch>
            <a:fillRect/>
          </a:stretch>
        </p:blipFill>
        <p:spPr>
          <a:xfrm>
            <a:off x="3071664" y="1499967"/>
            <a:ext cx="8398365" cy="4593329"/>
          </a:xfrm>
          <a:prstGeom prst="rect">
            <a:avLst/>
          </a:prstGeom>
        </p:spPr>
      </p:pic>
    </p:spTree>
    <p:extLst>
      <p:ext uri="{BB962C8B-B14F-4D97-AF65-F5344CB8AC3E}">
        <p14:creationId xmlns:p14="http://schemas.microsoft.com/office/powerpoint/2010/main" val="314818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B578751-0012-4E68-BB60-200D07CB5304}"/>
              </a:ext>
            </a:extLst>
          </p:cNvPr>
          <p:cNvPicPr>
            <a:picLocks noChangeAspect="1"/>
          </p:cNvPicPr>
          <p:nvPr/>
        </p:nvPicPr>
        <p:blipFill>
          <a:blip r:embed="rId3"/>
          <a:stretch>
            <a:fillRect/>
          </a:stretch>
        </p:blipFill>
        <p:spPr>
          <a:xfrm>
            <a:off x="3522480" y="1317055"/>
            <a:ext cx="8280920" cy="3947535"/>
          </a:xfrm>
          <a:prstGeom prst="rect">
            <a:avLst/>
          </a:prstGeom>
        </p:spPr>
      </p:pic>
      <p:sp>
        <p:nvSpPr>
          <p:cNvPr id="3" name="Zástupný text 2">
            <a:extLst>
              <a:ext uri="{FF2B5EF4-FFF2-40B4-BE49-F238E27FC236}">
                <a16:creationId xmlns:a16="http://schemas.microsoft.com/office/drawing/2014/main" id="{FE9ABC6F-C994-460D-AEFC-8BC6B4801D02}"/>
              </a:ext>
            </a:extLst>
          </p:cNvPr>
          <p:cNvSpPr>
            <a:spLocks noGrp="1"/>
          </p:cNvSpPr>
          <p:nvPr>
            <p:ph type="body" sz="quarter" idx="12"/>
          </p:nvPr>
        </p:nvSpPr>
        <p:spPr>
          <a:xfrm>
            <a:off x="626801" y="404950"/>
            <a:ext cx="10502900" cy="432048"/>
          </a:xfrm>
        </p:spPr>
        <p:txBody>
          <a:bodyPr/>
          <a:lstStyle/>
          <a:p>
            <a:r>
              <a:rPr lang="cs-CZ" dirty="0"/>
              <a:t>S</a:t>
            </a:r>
            <a:r>
              <a:rPr lang="en-US" dirty="0" err="1"/>
              <a:t>imulation</a:t>
            </a:r>
            <a:r>
              <a:rPr lang="en-US" dirty="0"/>
              <a:t> </a:t>
            </a:r>
            <a:r>
              <a:rPr lang="cs-CZ" dirty="0" err="1"/>
              <a:t>processing</a:t>
            </a:r>
            <a:r>
              <a:rPr lang="cs-CZ" dirty="0"/>
              <a:t> in </a:t>
            </a:r>
            <a:r>
              <a:rPr lang="cs-CZ" dirty="0" err="1"/>
              <a:t>existing</a:t>
            </a:r>
            <a:r>
              <a:rPr lang="cs-CZ" dirty="0"/>
              <a:t> </a:t>
            </a:r>
            <a:r>
              <a:rPr lang="cs-CZ" dirty="0" err="1"/>
              <a:t>refinery</a:t>
            </a:r>
            <a:endParaRPr lang="en-US" dirty="0"/>
          </a:p>
          <a:p>
            <a:endParaRPr lang="en-GB" dirty="0"/>
          </a:p>
        </p:txBody>
      </p:sp>
      <p:sp>
        <p:nvSpPr>
          <p:cNvPr id="4" name="Zástupný symbol pro číslo snímku 3">
            <a:extLst>
              <a:ext uri="{FF2B5EF4-FFF2-40B4-BE49-F238E27FC236}">
                <a16:creationId xmlns:a16="http://schemas.microsoft.com/office/drawing/2014/main" id="{FED13689-48CD-4D8F-8F88-28E0AA8805AD}"/>
              </a:ext>
            </a:extLst>
          </p:cNvPr>
          <p:cNvSpPr>
            <a:spLocks noGrp="1"/>
          </p:cNvSpPr>
          <p:nvPr>
            <p:ph type="sldNum" sz="quarter" idx="4"/>
          </p:nvPr>
        </p:nvSpPr>
        <p:spPr/>
        <p:txBody>
          <a:bodyPr/>
          <a:lstStyle/>
          <a:p>
            <a:fld id="{F633C6B9-C75B-4149-93B0-5E1BF0C180BC}" type="slidenum">
              <a:rPr lang="cs-CZ" smtClean="0"/>
              <a:pPr/>
              <a:t>6</a:t>
            </a:fld>
            <a:endParaRPr lang="cs-CZ" dirty="0"/>
          </a:p>
        </p:txBody>
      </p:sp>
      <p:pic>
        <p:nvPicPr>
          <p:cNvPr id="6" name="Obrázek 5" descr="Obsah obrázku text&#10;&#10;Popis byl vytvořen automaticky">
            <a:extLst>
              <a:ext uri="{FF2B5EF4-FFF2-40B4-BE49-F238E27FC236}">
                <a16:creationId xmlns:a16="http://schemas.microsoft.com/office/drawing/2014/main" id="{4EED643C-FE17-4DDF-AB04-D00CB471E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3328" y="-355482"/>
            <a:ext cx="1801372" cy="1801372"/>
          </a:xfrm>
          <a:prstGeom prst="rect">
            <a:avLst/>
          </a:prstGeom>
        </p:spPr>
      </p:pic>
      <p:cxnSp>
        <p:nvCxnSpPr>
          <p:cNvPr id="54" name="Přímá spojnice se šipkou 53">
            <a:extLst>
              <a:ext uri="{FF2B5EF4-FFF2-40B4-BE49-F238E27FC236}">
                <a16:creationId xmlns:a16="http://schemas.microsoft.com/office/drawing/2014/main" id="{7651BC53-29DE-4341-9B64-9ACC60A6F028}"/>
              </a:ext>
            </a:extLst>
          </p:cNvPr>
          <p:cNvCxnSpPr>
            <a:cxnSpLocks/>
          </p:cNvCxnSpPr>
          <p:nvPr/>
        </p:nvCxnSpPr>
        <p:spPr>
          <a:xfrm flipV="1">
            <a:off x="8184232" y="2780928"/>
            <a:ext cx="0" cy="288031"/>
          </a:xfrm>
          <a:prstGeom prst="straightConnector1">
            <a:avLst/>
          </a:prstGeom>
          <a:ln w="25400" cap="sq">
            <a:solidFill>
              <a:srgbClr val="BABCB8"/>
            </a:solidFill>
            <a:bevel/>
            <a:headEnd type="none" w="sm" len="lg"/>
            <a:tailEnd type="arrow" w="med" len="med"/>
          </a:ln>
        </p:spPr>
        <p:style>
          <a:lnRef idx="3">
            <a:schemeClr val="dk1"/>
          </a:lnRef>
          <a:fillRef idx="0">
            <a:schemeClr val="dk1"/>
          </a:fillRef>
          <a:effectRef idx="2">
            <a:schemeClr val="dk1"/>
          </a:effectRef>
          <a:fontRef idx="minor">
            <a:schemeClr val="tx1"/>
          </a:fontRef>
        </p:style>
      </p:cxnSp>
      <p:sp>
        <p:nvSpPr>
          <p:cNvPr id="56" name="TextovéPole 55">
            <a:extLst>
              <a:ext uri="{FF2B5EF4-FFF2-40B4-BE49-F238E27FC236}">
                <a16:creationId xmlns:a16="http://schemas.microsoft.com/office/drawing/2014/main" id="{2EA4431E-A395-4455-BB65-D1198BB7F76B}"/>
              </a:ext>
            </a:extLst>
          </p:cNvPr>
          <p:cNvSpPr txBox="1"/>
          <p:nvPr/>
        </p:nvSpPr>
        <p:spPr>
          <a:xfrm>
            <a:off x="7608168" y="3167390"/>
            <a:ext cx="1368152" cy="261610"/>
          </a:xfrm>
          <a:custGeom>
            <a:avLst/>
            <a:gdLst>
              <a:gd name="connsiteX0" fmla="*/ 0 w 1368152"/>
              <a:gd name="connsiteY0" fmla="*/ 0 h 261610"/>
              <a:gd name="connsiteX1" fmla="*/ 456051 w 1368152"/>
              <a:gd name="connsiteY1" fmla="*/ 0 h 261610"/>
              <a:gd name="connsiteX2" fmla="*/ 871057 w 1368152"/>
              <a:gd name="connsiteY2" fmla="*/ 0 h 261610"/>
              <a:gd name="connsiteX3" fmla="*/ 1368152 w 1368152"/>
              <a:gd name="connsiteY3" fmla="*/ 0 h 261610"/>
              <a:gd name="connsiteX4" fmla="*/ 1368152 w 1368152"/>
              <a:gd name="connsiteY4" fmla="*/ 261610 h 261610"/>
              <a:gd name="connsiteX5" fmla="*/ 912101 w 1368152"/>
              <a:gd name="connsiteY5" fmla="*/ 261610 h 261610"/>
              <a:gd name="connsiteX6" fmla="*/ 442369 w 1368152"/>
              <a:gd name="connsiteY6" fmla="*/ 261610 h 261610"/>
              <a:gd name="connsiteX7" fmla="*/ 0 w 1368152"/>
              <a:gd name="connsiteY7" fmla="*/ 261610 h 261610"/>
              <a:gd name="connsiteX8" fmla="*/ 0 w 1368152"/>
              <a:gd name="connsiteY8" fmla="*/ 0 h 2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152" h="261610" fill="none" extrusionOk="0">
                <a:moveTo>
                  <a:pt x="0" y="0"/>
                </a:moveTo>
                <a:cubicBezTo>
                  <a:pt x="129777" y="-5795"/>
                  <a:pt x="323380" y="31228"/>
                  <a:pt x="456051" y="0"/>
                </a:cubicBezTo>
                <a:cubicBezTo>
                  <a:pt x="588722" y="-31228"/>
                  <a:pt x="741667" y="43898"/>
                  <a:pt x="871057" y="0"/>
                </a:cubicBezTo>
                <a:cubicBezTo>
                  <a:pt x="1000447" y="-43898"/>
                  <a:pt x="1147989" y="22568"/>
                  <a:pt x="1368152" y="0"/>
                </a:cubicBezTo>
                <a:cubicBezTo>
                  <a:pt x="1376292" y="57436"/>
                  <a:pt x="1340583" y="155317"/>
                  <a:pt x="1368152" y="261610"/>
                </a:cubicBezTo>
                <a:cubicBezTo>
                  <a:pt x="1220119" y="287884"/>
                  <a:pt x="1083653" y="216205"/>
                  <a:pt x="912101" y="261610"/>
                </a:cubicBezTo>
                <a:cubicBezTo>
                  <a:pt x="740549" y="307015"/>
                  <a:pt x="536859" y="246232"/>
                  <a:pt x="442369" y="261610"/>
                </a:cubicBezTo>
                <a:cubicBezTo>
                  <a:pt x="347879" y="276988"/>
                  <a:pt x="130410" y="216526"/>
                  <a:pt x="0" y="261610"/>
                </a:cubicBezTo>
                <a:cubicBezTo>
                  <a:pt x="-20463" y="186989"/>
                  <a:pt x="20172" y="118441"/>
                  <a:pt x="0" y="0"/>
                </a:cubicBezTo>
                <a:close/>
              </a:path>
              <a:path w="1368152" h="261610" stroke="0" extrusionOk="0">
                <a:moveTo>
                  <a:pt x="0" y="0"/>
                </a:moveTo>
                <a:cubicBezTo>
                  <a:pt x="97932" y="-16521"/>
                  <a:pt x="221344" y="10664"/>
                  <a:pt x="442369" y="0"/>
                </a:cubicBezTo>
                <a:cubicBezTo>
                  <a:pt x="663394" y="-10664"/>
                  <a:pt x="729749" y="39888"/>
                  <a:pt x="884738" y="0"/>
                </a:cubicBezTo>
                <a:cubicBezTo>
                  <a:pt x="1039727" y="-39888"/>
                  <a:pt x="1136106" y="16450"/>
                  <a:pt x="1368152" y="0"/>
                </a:cubicBezTo>
                <a:cubicBezTo>
                  <a:pt x="1375590" y="77471"/>
                  <a:pt x="1352613" y="177483"/>
                  <a:pt x="1368152" y="261610"/>
                </a:cubicBezTo>
                <a:cubicBezTo>
                  <a:pt x="1148826" y="271139"/>
                  <a:pt x="1034831" y="226918"/>
                  <a:pt x="884738" y="261610"/>
                </a:cubicBezTo>
                <a:cubicBezTo>
                  <a:pt x="734645" y="296302"/>
                  <a:pt x="615720" y="244614"/>
                  <a:pt x="469732" y="261610"/>
                </a:cubicBezTo>
                <a:cubicBezTo>
                  <a:pt x="323744" y="278606"/>
                  <a:pt x="160113" y="227812"/>
                  <a:pt x="0" y="261610"/>
                </a:cubicBezTo>
                <a:cubicBezTo>
                  <a:pt x="-25912" y="150973"/>
                  <a:pt x="12634" y="95206"/>
                  <a:pt x="0" y="0"/>
                </a:cubicBezTo>
                <a:close/>
              </a:path>
            </a:pathLst>
          </a:custGeom>
          <a:solidFill>
            <a:srgbClr val="00FF00"/>
          </a:solidFill>
          <a:ln>
            <a:solidFill>
              <a:schemeClr val="tx1"/>
            </a:solidFill>
            <a:extLst>
              <a:ext uri="{C807C97D-BFC1-408E-A445-0C87EB9F89A2}">
                <ask:lineSketchStyleProps xmlns:ask="http://schemas.microsoft.com/office/drawing/2018/sketchyshapes" sd="1763175327">
                  <a:prstGeom prst="rect">
                    <a:avLst/>
                  </a:prstGeom>
                  <ask:type>
                    <ask:lineSketchScribble/>
                  </ask:type>
                </ask:lineSketchStyleProps>
              </a:ext>
            </a:extLst>
          </a:ln>
        </p:spPr>
        <p:txBody>
          <a:bodyPr wrap="square" rtlCol="0">
            <a:spAutoFit/>
          </a:bodyPr>
          <a:lstStyle/>
          <a:p>
            <a:r>
              <a:rPr lang="cs-CZ" sz="1100" b="1" dirty="0">
                <a:solidFill>
                  <a:srgbClr val="0E0B02"/>
                </a:solidFill>
              </a:rPr>
              <a:t>FT WAX </a:t>
            </a:r>
            <a:r>
              <a:rPr lang="cs-CZ" sz="1100" b="1" dirty="0">
                <a:solidFill>
                  <a:srgbClr val="0E0B02"/>
                </a:solidFill>
                <a:sym typeface="Symbol" panose="05050102010706020507" pitchFamily="18" charset="2"/>
              </a:rPr>
              <a:t>&gt;</a:t>
            </a:r>
            <a:r>
              <a:rPr lang="cs-CZ" sz="1100" b="1" dirty="0">
                <a:solidFill>
                  <a:srgbClr val="0E0B02"/>
                </a:solidFill>
              </a:rPr>
              <a:t>10 </a:t>
            </a:r>
            <a:r>
              <a:rPr lang="cs-CZ" sz="1100" b="1" dirty="0" err="1">
                <a:solidFill>
                  <a:srgbClr val="0E0B02"/>
                </a:solidFill>
              </a:rPr>
              <a:t>wt</a:t>
            </a:r>
            <a:r>
              <a:rPr lang="cs-CZ" sz="1100" b="1" dirty="0">
                <a:solidFill>
                  <a:srgbClr val="0E0B02"/>
                </a:solidFill>
              </a:rPr>
              <a:t>.%</a:t>
            </a:r>
            <a:endParaRPr lang="en-GB" sz="1100" b="1" dirty="0">
              <a:solidFill>
                <a:srgbClr val="0E0B02"/>
              </a:solidFill>
            </a:endParaRPr>
          </a:p>
        </p:txBody>
      </p:sp>
      <p:sp>
        <p:nvSpPr>
          <p:cNvPr id="28" name="TextovéPole 27">
            <a:extLst>
              <a:ext uri="{FF2B5EF4-FFF2-40B4-BE49-F238E27FC236}">
                <a16:creationId xmlns:a16="http://schemas.microsoft.com/office/drawing/2014/main" id="{AAC90EEC-0030-48AD-998B-617DB2B80317}"/>
              </a:ext>
            </a:extLst>
          </p:cNvPr>
          <p:cNvSpPr txBox="1"/>
          <p:nvPr/>
        </p:nvSpPr>
        <p:spPr>
          <a:xfrm>
            <a:off x="119336" y="1270244"/>
            <a:ext cx="3154444" cy="523220"/>
          </a:xfrm>
          <a:prstGeom prst="rect">
            <a:avLst/>
          </a:prstGeom>
          <a:noFill/>
        </p:spPr>
        <p:txBody>
          <a:bodyPr wrap="square">
            <a:spAutoFit/>
          </a:bodyPr>
          <a:lstStyle/>
          <a:p>
            <a:pPr algn="ctr"/>
            <a:r>
              <a:rPr lang="en-US" sz="1400" dirty="0">
                <a:solidFill>
                  <a:schemeClr val="accent6">
                    <a:lumMod val="50000"/>
                  </a:schemeClr>
                </a:solidFill>
              </a:rPr>
              <a:t> 80% reduction in the GHG emissions was reached for studied case</a:t>
            </a:r>
          </a:p>
        </p:txBody>
      </p:sp>
      <p:sp>
        <p:nvSpPr>
          <p:cNvPr id="30" name="TextovéPole 29">
            <a:extLst>
              <a:ext uri="{FF2B5EF4-FFF2-40B4-BE49-F238E27FC236}">
                <a16:creationId xmlns:a16="http://schemas.microsoft.com/office/drawing/2014/main" id="{FA6903A4-32E9-4545-8664-B6C94D57B2C8}"/>
              </a:ext>
            </a:extLst>
          </p:cNvPr>
          <p:cNvSpPr txBox="1"/>
          <p:nvPr/>
        </p:nvSpPr>
        <p:spPr>
          <a:xfrm>
            <a:off x="3760908" y="5147861"/>
            <a:ext cx="7128792" cy="1169551"/>
          </a:xfrm>
          <a:prstGeom prst="rect">
            <a:avLst/>
          </a:prstGeom>
          <a:noFill/>
        </p:spPr>
        <p:txBody>
          <a:bodyPr wrap="square">
            <a:spAutoFit/>
          </a:bodyPr>
          <a:lstStyle/>
          <a:p>
            <a:r>
              <a:rPr lang="en-US" sz="1400" dirty="0"/>
              <a:t>84 wt. % of FT </a:t>
            </a:r>
            <a:r>
              <a:rPr lang="en-US" sz="1400" dirty="0" err="1"/>
              <a:t>Oil+Wax</a:t>
            </a:r>
            <a:r>
              <a:rPr lang="en-US" sz="1400" dirty="0"/>
              <a:t> is converted to motor fuels. </a:t>
            </a:r>
            <a:endParaRPr lang="cs-CZ" sz="1400" dirty="0"/>
          </a:p>
          <a:p>
            <a:endParaRPr lang="en-US" sz="1400" dirty="0"/>
          </a:p>
          <a:p>
            <a:endParaRPr lang="cs-CZ" sz="1400" dirty="0"/>
          </a:p>
          <a:p>
            <a:r>
              <a:rPr lang="en-US" sz="1400" dirty="0"/>
              <a:t>14 wt. % of FT </a:t>
            </a:r>
            <a:r>
              <a:rPr lang="en-US" sz="1400" dirty="0" err="1"/>
              <a:t>Oil+Wax</a:t>
            </a:r>
            <a:r>
              <a:rPr lang="en-US" sz="1400" dirty="0"/>
              <a:t> is converted to Steam cracker feedstock.</a:t>
            </a:r>
          </a:p>
          <a:p>
            <a:r>
              <a:rPr lang="en-US" sz="1400" dirty="0"/>
              <a:t>2.6 wt. % of FT </a:t>
            </a:r>
            <a:r>
              <a:rPr lang="en-US" sz="1400" dirty="0" err="1"/>
              <a:t>Oil+Wax</a:t>
            </a:r>
            <a:r>
              <a:rPr lang="en-US" sz="1400" dirty="0"/>
              <a:t> converted to fuel gas</a:t>
            </a:r>
            <a:endParaRPr lang="en-GB" sz="1400" dirty="0"/>
          </a:p>
        </p:txBody>
      </p:sp>
      <p:sp>
        <p:nvSpPr>
          <p:cNvPr id="32" name="TextovéPole 31">
            <a:extLst>
              <a:ext uri="{FF2B5EF4-FFF2-40B4-BE49-F238E27FC236}">
                <a16:creationId xmlns:a16="http://schemas.microsoft.com/office/drawing/2014/main" id="{4F6F47E5-B78A-4DF0-B318-88D2507B0933}"/>
              </a:ext>
            </a:extLst>
          </p:cNvPr>
          <p:cNvSpPr txBox="1"/>
          <p:nvPr/>
        </p:nvSpPr>
        <p:spPr>
          <a:xfrm>
            <a:off x="0" y="2439663"/>
            <a:ext cx="3808171" cy="523220"/>
          </a:xfrm>
          <a:prstGeom prst="rect">
            <a:avLst/>
          </a:prstGeom>
          <a:noFill/>
        </p:spPr>
        <p:txBody>
          <a:bodyPr wrap="square">
            <a:spAutoFit/>
          </a:bodyPr>
          <a:lstStyle/>
          <a:p>
            <a:pPr algn="ctr"/>
            <a:r>
              <a:rPr lang="cs-CZ" sz="1400" dirty="0">
                <a:solidFill>
                  <a:schemeClr val="accent6">
                    <a:lumMod val="50000"/>
                  </a:schemeClr>
                </a:solidFill>
              </a:rPr>
              <a:t>O</a:t>
            </a:r>
            <a:r>
              <a:rPr lang="en-US" sz="1400" dirty="0" err="1">
                <a:solidFill>
                  <a:schemeClr val="accent6">
                    <a:lumMod val="50000"/>
                  </a:schemeClr>
                </a:solidFill>
              </a:rPr>
              <a:t>btained</a:t>
            </a:r>
            <a:r>
              <a:rPr lang="en-US" sz="1400" dirty="0">
                <a:solidFill>
                  <a:schemeClr val="accent6">
                    <a:lumMod val="50000"/>
                  </a:schemeClr>
                </a:solidFill>
              </a:rPr>
              <a:t> </a:t>
            </a:r>
            <a:r>
              <a:rPr lang="cs-CZ" sz="1400" dirty="0">
                <a:solidFill>
                  <a:schemeClr val="accent6">
                    <a:lumMod val="50000"/>
                  </a:schemeClr>
                </a:solidFill>
              </a:rPr>
              <a:t>Production </a:t>
            </a:r>
            <a:r>
              <a:rPr lang="en-US" sz="1400" dirty="0">
                <a:solidFill>
                  <a:schemeClr val="accent6">
                    <a:lumMod val="50000"/>
                  </a:schemeClr>
                </a:solidFill>
              </a:rPr>
              <a:t>cost for biofuel </a:t>
            </a:r>
            <a:r>
              <a:rPr lang="cs-CZ" sz="1400" dirty="0" err="1">
                <a:solidFill>
                  <a:schemeClr val="accent6">
                    <a:lumMod val="50000"/>
                  </a:schemeClr>
                </a:solidFill>
              </a:rPr>
              <a:t>is</a:t>
            </a:r>
            <a:r>
              <a:rPr lang="cs-CZ" sz="1400" dirty="0">
                <a:solidFill>
                  <a:schemeClr val="accent6">
                    <a:lumMod val="50000"/>
                  </a:schemeClr>
                </a:solidFill>
              </a:rPr>
              <a:t> </a:t>
            </a:r>
            <a:r>
              <a:rPr lang="en-US" sz="1400" dirty="0">
                <a:solidFill>
                  <a:schemeClr val="accent6">
                    <a:lumMod val="50000"/>
                  </a:schemeClr>
                </a:solidFill>
              </a:rPr>
              <a:t>1.10 </a:t>
            </a:r>
            <a:r>
              <a:rPr lang="cs-CZ" sz="1400" dirty="0">
                <a:solidFill>
                  <a:schemeClr val="accent6">
                    <a:lumMod val="50000"/>
                  </a:schemeClr>
                </a:solidFill>
              </a:rPr>
              <a:t>EUR</a:t>
            </a:r>
            <a:r>
              <a:rPr lang="en-US" sz="1400" dirty="0">
                <a:solidFill>
                  <a:schemeClr val="accent6">
                    <a:lumMod val="50000"/>
                  </a:schemeClr>
                </a:solidFill>
              </a:rPr>
              <a:t>/</a:t>
            </a:r>
            <a:r>
              <a:rPr lang="cs-CZ" sz="1400" dirty="0">
                <a:solidFill>
                  <a:schemeClr val="accent6">
                    <a:lumMod val="50000"/>
                  </a:schemeClr>
                </a:solidFill>
              </a:rPr>
              <a:t>l</a:t>
            </a:r>
            <a:endParaRPr lang="en-US" sz="1400" dirty="0">
              <a:solidFill>
                <a:schemeClr val="accent6">
                  <a:lumMod val="50000"/>
                </a:schemeClr>
              </a:solidFill>
            </a:endParaRPr>
          </a:p>
        </p:txBody>
      </p:sp>
      <p:sp>
        <p:nvSpPr>
          <p:cNvPr id="34" name="TextovéPole 33">
            <a:extLst>
              <a:ext uri="{FF2B5EF4-FFF2-40B4-BE49-F238E27FC236}">
                <a16:creationId xmlns:a16="http://schemas.microsoft.com/office/drawing/2014/main" id="{EA102F99-FD90-494C-B2EC-1B8CBAD84833}"/>
              </a:ext>
            </a:extLst>
          </p:cNvPr>
          <p:cNvSpPr txBox="1"/>
          <p:nvPr/>
        </p:nvSpPr>
        <p:spPr>
          <a:xfrm>
            <a:off x="119336" y="3429000"/>
            <a:ext cx="3123231" cy="738664"/>
          </a:xfrm>
          <a:prstGeom prst="rect">
            <a:avLst/>
          </a:prstGeom>
          <a:noFill/>
        </p:spPr>
        <p:txBody>
          <a:bodyPr wrap="square">
            <a:spAutoFit/>
          </a:bodyPr>
          <a:lstStyle/>
          <a:p>
            <a:pPr algn="ctr"/>
            <a:r>
              <a:rPr lang="en-US" sz="1400" dirty="0">
                <a:solidFill>
                  <a:schemeClr val="accent6">
                    <a:lumMod val="50000"/>
                  </a:schemeClr>
                </a:solidFill>
              </a:rPr>
              <a:t>The Break-even price of FT Biofuels after refining upgrade is at 1</a:t>
            </a:r>
            <a:r>
              <a:rPr lang="cs-CZ" sz="1400" dirty="0">
                <a:solidFill>
                  <a:schemeClr val="accent6">
                    <a:lumMod val="50000"/>
                  </a:schemeClr>
                </a:solidFill>
              </a:rPr>
              <a:t>.</a:t>
            </a:r>
            <a:r>
              <a:rPr lang="en-US" sz="1400" dirty="0">
                <a:solidFill>
                  <a:schemeClr val="accent6">
                    <a:lumMod val="50000"/>
                  </a:schemeClr>
                </a:solidFill>
              </a:rPr>
              <a:t>7 EUR/kg</a:t>
            </a:r>
          </a:p>
        </p:txBody>
      </p:sp>
      <p:sp>
        <p:nvSpPr>
          <p:cNvPr id="31" name="Obdélník 30">
            <a:extLst>
              <a:ext uri="{FF2B5EF4-FFF2-40B4-BE49-F238E27FC236}">
                <a16:creationId xmlns:a16="http://schemas.microsoft.com/office/drawing/2014/main" id="{79AAA529-1884-4E35-82ED-FABE4EA9B55D}"/>
              </a:ext>
            </a:extLst>
          </p:cNvPr>
          <p:cNvSpPr/>
          <p:nvPr/>
        </p:nvSpPr>
        <p:spPr>
          <a:xfrm>
            <a:off x="1739516" y="5647560"/>
            <a:ext cx="8712968" cy="652610"/>
          </a:xfrm>
          <a:prstGeom prst="rect">
            <a:avLst/>
          </a:prstGeom>
          <a:noFill/>
          <a:ln w="19050">
            <a:solidFill>
              <a:srgbClr val="0E0B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bdélník 35">
            <a:extLst>
              <a:ext uri="{FF2B5EF4-FFF2-40B4-BE49-F238E27FC236}">
                <a16:creationId xmlns:a16="http://schemas.microsoft.com/office/drawing/2014/main" id="{E94CE0CC-D21A-4D62-81FB-DB7AA06BA294}"/>
              </a:ext>
            </a:extLst>
          </p:cNvPr>
          <p:cNvSpPr/>
          <p:nvPr/>
        </p:nvSpPr>
        <p:spPr>
          <a:xfrm>
            <a:off x="1739516" y="5196528"/>
            <a:ext cx="8712968" cy="315953"/>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ovéPole 37">
            <a:extLst>
              <a:ext uri="{FF2B5EF4-FFF2-40B4-BE49-F238E27FC236}">
                <a16:creationId xmlns:a16="http://schemas.microsoft.com/office/drawing/2014/main" id="{FE10A473-2901-462B-9EE9-E5D7A9787986}"/>
              </a:ext>
            </a:extLst>
          </p:cNvPr>
          <p:cNvSpPr txBox="1"/>
          <p:nvPr/>
        </p:nvSpPr>
        <p:spPr>
          <a:xfrm>
            <a:off x="1823486" y="5196528"/>
            <a:ext cx="1608218" cy="1169551"/>
          </a:xfrm>
          <a:prstGeom prst="rect">
            <a:avLst/>
          </a:prstGeom>
          <a:noFill/>
        </p:spPr>
        <p:txBody>
          <a:bodyPr wrap="square" rtlCol="0">
            <a:spAutoFit/>
          </a:bodyPr>
          <a:lstStyle/>
          <a:p>
            <a:r>
              <a:rPr lang="cs-CZ" sz="1400" dirty="0"/>
              <a:t>BENEFIT</a:t>
            </a:r>
          </a:p>
          <a:p>
            <a:endParaRPr lang="cs-CZ" sz="1400" dirty="0"/>
          </a:p>
          <a:p>
            <a:endParaRPr lang="cs-CZ" sz="1400" dirty="0"/>
          </a:p>
          <a:p>
            <a:r>
              <a:rPr lang="cs-CZ" sz="1400" dirty="0"/>
              <a:t>No benefit</a:t>
            </a:r>
          </a:p>
          <a:p>
            <a:r>
              <a:rPr lang="cs-CZ" sz="1400" dirty="0"/>
              <a:t>CURRENTLY</a:t>
            </a:r>
            <a:endParaRPr lang="en-GB" sz="1400" dirty="0"/>
          </a:p>
        </p:txBody>
      </p:sp>
      <p:sp>
        <p:nvSpPr>
          <p:cNvPr id="42" name="Levá složená závorka 41">
            <a:extLst>
              <a:ext uri="{FF2B5EF4-FFF2-40B4-BE49-F238E27FC236}">
                <a16:creationId xmlns:a16="http://schemas.microsoft.com/office/drawing/2014/main" id="{E0EB45D0-BCCD-4284-90BB-F69BBA88ED54}"/>
              </a:ext>
            </a:extLst>
          </p:cNvPr>
          <p:cNvSpPr/>
          <p:nvPr/>
        </p:nvSpPr>
        <p:spPr>
          <a:xfrm>
            <a:off x="1350266" y="5304249"/>
            <a:ext cx="288032" cy="923330"/>
          </a:xfrm>
          <a:prstGeom prst="leftBrace">
            <a:avLst/>
          </a:prstGeom>
          <a:ln w="25400" cap="sq">
            <a:solidFill>
              <a:srgbClr val="BABCB8"/>
            </a:solidFill>
            <a:bevel/>
            <a:headEnd type="none" w="sm" len="lg"/>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44" name="Spojnice: pravoúhlá 43">
            <a:extLst>
              <a:ext uri="{FF2B5EF4-FFF2-40B4-BE49-F238E27FC236}">
                <a16:creationId xmlns:a16="http://schemas.microsoft.com/office/drawing/2014/main" id="{558A1BE4-CF1E-49B5-88B3-2F426AE2C3CC}"/>
              </a:ext>
            </a:extLst>
          </p:cNvPr>
          <p:cNvCxnSpPr>
            <a:cxnSpLocks/>
            <a:endCxn id="42" idx="1"/>
          </p:cNvCxnSpPr>
          <p:nvPr/>
        </p:nvCxnSpPr>
        <p:spPr>
          <a:xfrm rot="5400000">
            <a:off x="964113" y="4738483"/>
            <a:ext cx="1413584" cy="641278"/>
          </a:xfrm>
          <a:prstGeom prst="bentConnector4">
            <a:avLst>
              <a:gd name="adj1" fmla="val 33670"/>
              <a:gd name="adj2" fmla="val 135648"/>
            </a:avLst>
          </a:prstGeom>
          <a:ln w="25400" cap="sq">
            <a:solidFill>
              <a:srgbClr val="BABCB8"/>
            </a:solidFill>
            <a:bevel/>
            <a:headEnd type="none" w="sm" len="lg"/>
            <a:tailEnd type="none" w="med" len="med"/>
          </a:ln>
        </p:spPr>
        <p:style>
          <a:lnRef idx="3">
            <a:schemeClr val="dk1"/>
          </a:lnRef>
          <a:fillRef idx="0">
            <a:schemeClr val="dk1"/>
          </a:fillRef>
          <a:effectRef idx="2">
            <a:schemeClr val="dk1"/>
          </a:effectRef>
          <a:fontRef idx="minor">
            <a:schemeClr val="tx1"/>
          </a:fontRef>
        </p:style>
      </p:cxnSp>
      <p:sp>
        <p:nvSpPr>
          <p:cNvPr id="17" name="object 3">
            <a:extLst>
              <a:ext uri="{FF2B5EF4-FFF2-40B4-BE49-F238E27FC236}">
                <a16:creationId xmlns:a16="http://schemas.microsoft.com/office/drawing/2014/main" id="{E5680301-BF6B-4DEF-99AF-5BC63A73837D}"/>
              </a:ext>
            </a:extLst>
          </p:cNvPr>
          <p:cNvSpPr txBox="1"/>
          <p:nvPr/>
        </p:nvSpPr>
        <p:spPr>
          <a:xfrm>
            <a:off x="9480376" y="3246622"/>
            <a:ext cx="2520280" cy="500607"/>
          </a:xfrm>
          <a:prstGeom prst="rect">
            <a:avLst/>
          </a:prstGeom>
        </p:spPr>
        <p:txBody>
          <a:bodyPr vert="horz" wrap="square" lIns="0" tIns="8086" rIns="0" bIns="0" rtlCol="0">
            <a:spAutoFit/>
          </a:bodyPr>
          <a:lstStyle/>
          <a:p>
            <a:pPr marL="7701">
              <a:spcBef>
                <a:spcPts val="64"/>
              </a:spcBef>
            </a:pPr>
            <a:r>
              <a:rPr lang="en-US" sz="1600" b="1" dirty="0">
                <a:latin typeface="Arial"/>
                <a:cs typeface="Arial"/>
              </a:rPr>
              <a:t>Green NH</a:t>
            </a:r>
            <a:r>
              <a:rPr lang="en-US" sz="1600" b="1" baseline="-25000" dirty="0">
                <a:latin typeface="Arial"/>
                <a:cs typeface="Arial"/>
              </a:rPr>
              <a:t>3</a:t>
            </a:r>
            <a:r>
              <a:rPr lang="en-US" sz="1600" b="1" dirty="0">
                <a:latin typeface="Arial"/>
                <a:cs typeface="Arial"/>
              </a:rPr>
              <a:t> as energy caries</a:t>
            </a:r>
            <a:endParaRPr lang="en-US" sz="1600" dirty="0">
              <a:latin typeface="Arial"/>
              <a:cs typeface="Arial"/>
            </a:endParaRPr>
          </a:p>
        </p:txBody>
      </p:sp>
    </p:spTree>
    <p:extLst>
      <p:ext uri="{BB962C8B-B14F-4D97-AF65-F5344CB8AC3E}">
        <p14:creationId xmlns:p14="http://schemas.microsoft.com/office/powerpoint/2010/main" val="18565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en-GB" smtClean="0"/>
              <a:pPr/>
              <a:t>7</a:t>
            </a:fld>
            <a:endParaRPr lang="en-GB" dirty="0"/>
          </a:p>
        </p:txBody>
      </p:sp>
      <p:sp>
        <p:nvSpPr>
          <p:cNvPr id="3" name="Zástupný symbol pro text 3"/>
          <p:cNvSpPr txBox="1">
            <a:spLocks/>
          </p:cNvSpPr>
          <p:nvPr/>
        </p:nvSpPr>
        <p:spPr>
          <a:xfrm>
            <a:off x="407368" y="398874"/>
            <a:ext cx="11449272" cy="432048"/>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lang="cs-CZ" sz="2200" b="1" baseline="0" dirty="0" smtClean="0">
                <a:solidFill>
                  <a:schemeClr val="bg2">
                    <a:lumMod val="10000"/>
                  </a:schemeClr>
                </a:solidFill>
                <a:latin typeface="+mj-lt"/>
                <a:ea typeface="+mj-ea"/>
                <a:cs typeface="+mj-cs"/>
              </a:defRPr>
            </a:lvl1pPr>
            <a:lvl2pPr marL="0" indent="0">
              <a:lnSpc>
                <a:spcPct val="90000"/>
              </a:lnSpc>
              <a:spcBef>
                <a:spcPts val="0"/>
              </a:spcBef>
              <a:buFont typeface="Arial" panose="020B0604020202020204" pitchFamily="34" charset="0"/>
              <a:buNone/>
              <a:defRPr lang="cs-CZ" sz="1500" dirty="0" smtClean="0">
                <a:solidFill>
                  <a:srgbClr val="5C6670"/>
                </a:solidFill>
              </a:defRPr>
            </a:lvl2pPr>
            <a:lvl3pPr marL="0" indent="0">
              <a:lnSpc>
                <a:spcPct val="90000"/>
              </a:lnSpc>
              <a:spcBef>
                <a:spcPts val="0"/>
              </a:spcBef>
              <a:buFont typeface="Arial" panose="020B0604020202020204" pitchFamily="34" charset="0"/>
              <a:buNone/>
              <a:defRPr lang="cs-CZ" sz="1900" b="1" dirty="0" smtClean="0">
                <a:solidFill>
                  <a:srgbClr val="5C6670"/>
                </a:solidFill>
              </a:defRPr>
            </a:lvl3pPr>
            <a:lvl4pPr marL="0" indent="0">
              <a:lnSpc>
                <a:spcPct val="90000"/>
              </a:lnSpc>
              <a:spcBef>
                <a:spcPts val="0"/>
              </a:spcBef>
              <a:buFont typeface="Arial" panose="020B0604020202020204" pitchFamily="34" charset="0"/>
              <a:buNone/>
              <a:defRPr lang="cs-CZ" sz="2500" b="1">
                <a:solidFill>
                  <a:srgbClr val="E40F18"/>
                </a:solidFill>
                <a:latin typeface="+mj-lt"/>
                <a:ea typeface="+mj-ea"/>
                <a:cs typeface="+mj-cs"/>
              </a:defRPr>
            </a:lvl4pPr>
            <a:lvl5pPr marL="268288" indent="-268288">
              <a:lnSpc>
                <a:spcPct val="90000"/>
              </a:lnSpc>
              <a:spcBef>
                <a:spcPts val="0"/>
              </a:spcBef>
              <a:buFont typeface="Wingdings" panose="05000000000000000000" pitchFamily="2" charset="2"/>
              <a:buChar char="§"/>
              <a:defRPr lang="cs-CZ" sz="1500" dirty="0">
                <a:solidFill>
                  <a:srgbClr val="5C6670"/>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solidFill>
                  <a:srgbClr val="D81E04"/>
                </a:solidFill>
              </a:rPr>
              <a:t>Chemical recycling of waste plastics &amp; </a:t>
            </a:r>
            <a:r>
              <a:rPr lang="en-GB" dirty="0" err="1">
                <a:solidFill>
                  <a:srgbClr val="D81E04"/>
                </a:solidFill>
              </a:rPr>
              <a:t>EoL</a:t>
            </a:r>
            <a:r>
              <a:rPr lang="en-GB" dirty="0">
                <a:solidFill>
                  <a:srgbClr val="D81E04"/>
                </a:solidFill>
              </a:rPr>
              <a:t> tires</a:t>
            </a:r>
          </a:p>
        </p:txBody>
      </p:sp>
      <p:grpSp>
        <p:nvGrpSpPr>
          <p:cNvPr id="5" name="Skupina 4"/>
          <p:cNvGrpSpPr/>
          <p:nvPr/>
        </p:nvGrpSpPr>
        <p:grpSpPr>
          <a:xfrm>
            <a:off x="407368" y="858204"/>
            <a:ext cx="5760640" cy="679148"/>
            <a:chOff x="407368" y="858204"/>
            <a:chExt cx="11449272" cy="679148"/>
          </a:xfrm>
        </p:grpSpPr>
        <p:sp>
          <p:nvSpPr>
            <p:cNvPr id="6" name="Rectangle 11"/>
            <p:cNvSpPr txBox="1">
              <a:spLocks noChangeArrowheads="1"/>
            </p:cNvSpPr>
            <p:nvPr/>
          </p:nvSpPr>
          <p:spPr bwMode="auto">
            <a:xfrm>
              <a:off x="407368" y="1111116"/>
              <a:ext cx="11449272" cy="426236"/>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txBody>
            <a:bodyPr lIns="89601" tIns="44802" rIns="89601" bIns="44802"/>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fontAlgn="auto">
                <a:spcBef>
                  <a:spcPct val="20000"/>
                </a:spcBef>
                <a:spcAft>
                  <a:spcPts val="0"/>
                </a:spcAft>
                <a:buClr>
                  <a:schemeClr val="accent1"/>
                </a:buClr>
                <a:buSzPct val="90000"/>
                <a:defRPr/>
              </a:pPr>
              <a:r>
                <a:rPr lang="en-GB" sz="1100" dirty="0">
                  <a:solidFill>
                    <a:schemeClr val="bg2">
                      <a:lumMod val="10000"/>
                    </a:schemeClr>
                  </a:solidFill>
                </a:rPr>
                <a:t>To develop/implement concept of chemical recycling via pyrolysis scalable to production capacities of from 90 ktpa (2030) to 180 ktpa (2040) of pyrolysis oil.</a:t>
              </a:r>
              <a:endParaRPr lang="en-GB" sz="1100" kern="0" dirty="0">
                <a:solidFill>
                  <a:srgbClr val="000000"/>
                </a:solidFill>
              </a:endParaRPr>
            </a:p>
          </p:txBody>
        </p:sp>
        <p:sp>
          <p:nvSpPr>
            <p:cNvPr id="7" name="Rectangle 14"/>
            <p:cNvSpPr>
              <a:spLocks noChangeArrowheads="1"/>
            </p:cNvSpPr>
            <p:nvPr/>
          </p:nvSpPr>
          <p:spPr bwMode="auto">
            <a:xfrm>
              <a:off x="407368" y="858204"/>
              <a:ext cx="8416053" cy="248121"/>
            </a:xfrm>
            <a:prstGeom prst="rect">
              <a:avLst/>
            </a:prstGeom>
            <a:solidFill>
              <a:srgbClr val="FFCCCC"/>
            </a:solidFill>
            <a:ln w="9525">
              <a:solidFill>
                <a:srgbClr val="BBBFC1"/>
              </a:solidFill>
              <a:miter lim="800000"/>
              <a:headEnd/>
              <a:tailEnd/>
            </a:ln>
          </p:spPr>
          <p:txBody>
            <a:bodyPr lIns="89592" tIns="44797" rIns="89592" bIns="44797"/>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ct val="20000"/>
                </a:spcBef>
                <a:spcAft>
                  <a:spcPts val="0"/>
                </a:spcAft>
                <a:buFont typeface="Wingdings" pitchFamily="2" charset="2"/>
                <a:buNone/>
                <a:defRPr/>
              </a:pPr>
              <a:r>
                <a:rPr lang="en-GB" altLang="pl-PL" sz="1100" b="1" kern="0" dirty="0">
                  <a:solidFill>
                    <a:srgbClr val="000000"/>
                  </a:solidFill>
                </a:rPr>
                <a:t>Project description:</a:t>
              </a:r>
              <a:endParaRPr lang="en-GB" altLang="pl-PL" sz="1100" b="1" kern="0" dirty="0"/>
            </a:p>
          </p:txBody>
        </p:sp>
      </p:grpSp>
      <p:grpSp>
        <p:nvGrpSpPr>
          <p:cNvPr id="18" name="Skupina 17"/>
          <p:cNvGrpSpPr/>
          <p:nvPr/>
        </p:nvGrpSpPr>
        <p:grpSpPr>
          <a:xfrm>
            <a:off x="426423" y="5013176"/>
            <a:ext cx="10062065" cy="977462"/>
            <a:chOff x="1870556" y="5373216"/>
            <a:chExt cx="10062065" cy="977462"/>
          </a:xfrm>
        </p:grpSpPr>
        <p:sp>
          <p:nvSpPr>
            <p:cNvPr id="12" name="Rectangle 11"/>
            <p:cNvSpPr txBox="1">
              <a:spLocks noChangeArrowheads="1"/>
            </p:cNvSpPr>
            <p:nvPr/>
          </p:nvSpPr>
          <p:spPr bwMode="auto">
            <a:xfrm>
              <a:off x="1870556" y="5373216"/>
              <a:ext cx="4215437" cy="288925"/>
            </a:xfrm>
            <a:prstGeom prst="rect">
              <a:avLst/>
            </a:prstGeom>
            <a:solidFill>
              <a:schemeClr val="tx2">
                <a:lumMod val="20000"/>
                <a:lumOff val="80000"/>
              </a:schemeClr>
            </a:solidFill>
            <a:ln w="9525">
              <a:solidFill>
                <a:srgbClr val="BBBFC1"/>
              </a:solidFill>
              <a:miter lim="800000"/>
              <a:headEnd/>
              <a:tailEnd/>
            </a:ln>
          </p:spPr>
          <p:txBody>
            <a:bodyPr lIns="89592" tIns="44797" rIns="89592" bIns="44797"/>
            <a:lstStyle>
              <a:defPPr>
                <a:defRPr lang="cs-CZ"/>
              </a:defPPr>
              <a:lvl1pPr marL="342900" indent="-342900" eaLnBrk="0" fontAlgn="auto" hangingPunct="0">
                <a:spcBef>
                  <a:spcPct val="20000"/>
                </a:spcBef>
                <a:spcAft>
                  <a:spcPts val="0"/>
                </a:spcAft>
                <a:buFont typeface="Wingdings" pitchFamily="2" charset="2"/>
                <a:buNone/>
                <a:defRPr sz="1100" kern="0">
                  <a:solidFill>
                    <a:srgbClr val="000000"/>
                  </a:solidFill>
                  <a:latin typeface="Arial" charset="0"/>
                  <a:cs typeface="Arial" charset="0"/>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GB" b="1" dirty="0"/>
                <a:t>Current status:</a:t>
              </a:r>
            </a:p>
          </p:txBody>
        </p:sp>
        <p:sp>
          <p:nvSpPr>
            <p:cNvPr id="13" name="Obdélník 12"/>
            <p:cNvSpPr/>
            <p:nvPr/>
          </p:nvSpPr>
          <p:spPr>
            <a:xfrm>
              <a:off x="1870557" y="5662141"/>
              <a:ext cx="10062064" cy="688537"/>
            </a:xfrm>
            <a:prstGeom prst="rect">
              <a:avLst/>
            </a:prstGeom>
            <a:noFill/>
            <a:ln w="9525">
              <a:solidFill>
                <a:srgbClr val="BBBFC1"/>
              </a:solidFill>
              <a:miter lim="800000"/>
              <a:headEnd/>
              <a:tailEnd/>
            </a:ln>
          </p:spPr>
          <p:txBody>
            <a:bodyPr lIns="89592" tIns="44797" rIns="89592" bIns="44797"/>
            <a:lstStyle/>
            <a:p>
              <a:pPr marL="171450" indent="-171450" eaLnBrk="0" hangingPunct="0">
                <a:spcBef>
                  <a:spcPct val="20000"/>
                </a:spcBef>
                <a:buClr>
                  <a:srgbClr val="FF0000"/>
                </a:buClr>
                <a:buFont typeface="Wingdings" panose="05000000000000000000" pitchFamily="2" charset="2"/>
                <a:buChar char="Ø"/>
              </a:pPr>
              <a:r>
                <a:rPr lang="en-GB" sz="1100" kern="0">
                  <a:solidFill>
                    <a:srgbClr val="000000"/>
                  </a:solidFill>
                  <a:latin typeface="Arial" charset="0"/>
                  <a:cs typeface="Arial" charset="0"/>
                </a:rPr>
                <a:t>Challenge 1 – dialogue with waste management sector – ongoing.</a:t>
              </a:r>
            </a:p>
            <a:p>
              <a:pPr marL="171450" indent="-171450" eaLnBrk="0" hangingPunct="0">
                <a:spcBef>
                  <a:spcPct val="20000"/>
                </a:spcBef>
                <a:buClr>
                  <a:srgbClr val="FF0000"/>
                </a:buClr>
                <a:buFont typeface="Wingdings" panose="05000000000000000000" pitchFamily="2" charset="2"/>
                <a:buChar char="Ø"/>
              </a:pPr>
              <a:r>
                <a:rPr lang="en-GB" sz="1100" kern="0">
                  <a:solidFill>
                    <a:srgbClr val="000000"/>
                  </a:solidFill>
                  <a:latin typeface="Arial" charset="0"/>
                  <a:cs typeface="Arial" charset="0"/>
                </a:rPr>
                <a:t>Challenge 2 (refer to </a:t>
              </a:r>
              <a:r>
                <a:rPr lang="en-GB" sz="1100" kern="0">
                  <a:solidFill>
                    <a:srgbClr val="000000"/>
                  </a:solidFill>
                  <a:latin typeface="Arial" charset="0"/>
                  <a:cs typeface="Arial" charset="0"/>
                  <a:hlinkClick r:id="rId2" action="ppaction://hlinksldjump"/>
                </a:rPr>
                <a:t>roadmap</a:t>
              </a:r>
              <a:r>
                <a:rPr lang="en-GB" sz="1100" kern="0">
                  <a:solidFill>
                    <a:srgbClr val="000000"/>
                  </a:solidFill>
                  <a:latin typeface="Arial" charset="0"/>
                  <a:cs typeface="Arial" charset="0"/>
                </a:rPr>
                <a:t> in appendix section) – all options under development (lab-scale PoC), joint activity with ORLEN CG (</a:t>
              </a:r>
              <a:r>
                <a:rPr lang="en-GB" sz="1100" kern="0">
                  <a:solidFill>
                    <a:srgbClr val="000000"/>
                  </a:solidFill>
                  <a:latin typeface="Arial" charset="0"/>
                  <a:cs typeface="Arial" charset="0"/>
                  <a:hlinkClick r:id="rId3" action="ppaction://hlinksldjump"/>
                </a:rPr>
                <a:t>Case Razem/Spolu</a:t>
              </a:r>
              <a:r>
                <a:rPr lang="en-GB" sz="1100" kern="0">
                  <a:solidFill>
                    <a:srgbClr val="000000"/>
                  </a:solidFill>
                  <a:latin typeface="Arial" charset="0"/>
                  <a:cs typeface="Arial" charset="0"/>
                </a:rPr>
                <a:t>).</a:t>
              </a:r>
            </a:p>
            <a:p>
              <a:pPr marL="171450" indent="-171450" eaLnBrk="0" hangingPunct="0">
                <a:spcBef>
                  <a:spcPct val="20000"/>
                </a:spcBef>
                <a:buClr>
                  <a:srgbClr val="FF0000"/>
                </a:buClr>
                <a:buFont typeface="Wingdings" panose="05000000000000000000" pitchFamily="2" charset="2"/>
                <a:buChar char="Ø"/>
              </a:pPr>
              <a:r>
                <a:rPr lang="en-GB" sz="1100" kern="0">
                  <a:solidFill>
                    <a:srgbClr val="000000"/>
                  </a:solidFill>
                  <a:latin typeface="Arial" charset="0"/>
                  <a:cs typeface="Arial" charset="0"/>
                </a:rPr>
                <a:t>Challenge 3 – bussines cases in preparation, first PIMS calculations carried out, characterisation methods developed.</a:t>
              </a:r>
            </a:p>
            <a:p>
              <a:pPr marL="171450" indent="-171450" eaLnBrk="0" hangingPunct="0">
                <a:spcBef>
                  <a:spcPct val="20000"/>
                </a:spcBef>
                <a:buClr>
                  <a:srgbClr val="FF0000"/>
                </a:buClr>
                <a:buFont typeface="Wingdings" panose="05000000000000000000" pitchFamily="2" charset="2"/>
                <a:buChar char="Ø"/>
              </a:pPr>
              <a:endParaRPr lang="en-GB" sz="1100" kern="0">
                <a:solidFill>
                  <a:srgbClr val="000000"/>
                </a:solidFill>
                <a:latin typeface="Arial" charset="0"/>
                <a:cs typeface="Arial" charset="0"/>
              </a:endParaRPr>
            </a:p>
          </p:txBody>
        </p:sp>
      </p:grpSp>
      <p:grpSp>
        <p:nvGrpSpPr>
          <p:cNvPr id="123" name="Skupina 122"/>
          <p:cNvGrpSpPr/>
          <p:nvPr/>
        </p:nvGrpSpPr>
        <p:grpSpPr>
          <a:xfrm>
            <a:off x="413420" y="1628800"/>
            <a:ext cx="6255144" cy="2225999"/>
            <a:chOff x="413420" y="1878160"/>
            <a:chExt cx="6255144" cy="2225999"/>
          </a:xfrm>
        </p:grpSpPr>
        <p:sp>
          <p:nvSpPr>
            <p:cNvPr id="116" name="Rectangle 14"/>
            <p:cNvSpPr>
              <a:spLocks noChangeArrowheads="1"/>
            </p:cNvSpPr>
            <p:nvPr/>
          </p:nvSpPr>
          <p:spPr bwMode="auto">
            <a:xfrm>
              <a:off x="413422" y="1878160"/>
              <a:ext cx="4228438" cy="248121"/>
            </a:xfrm>
            <a:prstGeom prst="rect">
              <a:avLst/>
            </a:prstGeom>
            <a:solidFill>
              <a:srgbClr val="FFCCCC"/>
            </a:solidFill>
            <a:ln w="9525">
              <a:solidFill>
                <a:srgbClr val="BBBFC1"/>
              </a:solidFill>
              <a:miter lim="800000"/>
              <a:headEnd/>
              <a:tailEnd/>
            </a:ln>
          </p:spPr>
          <p:txBody>
            <a:bodyPr lIns="89592" tIns="44797" rIns="89592" bIns="44797"/>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ct val="20000"/>
                </a:spcBef>
                <a:spcAft>
                  <a:spcPts val="0"/>
                </a:spcAft>
                <a:buFont typeface="Wingdings" pitchFamily="2" charset="2"/>
                <a:buNone/>
                <a:defRPr/>
              </a:pPr>
              <a:r>
                <a:rPr lang="en-GB" altLang="pl-PL" sz="1100" b="1" kern="0" dirty="0">
                  <a:solidFill>
                    <a:srgbClr val="000000"/>
                  </a:solidFill>
                </a:rPr>
                <a:t>Focus on key challenges:</a:t>
              </a:r>
              <a:endParaRPr lang="en-GB" altLang="pl-PL" sz="1100" b="1" kern="0" dirty="0"/>
            </a:p>
          </p:txBody>
        </p:sp>
        <p:sp>
          <p:nvSpPr>
            <p:cNvPr id="117" name="Rectangle 11"/>
            <p:cNvSpPr txBox="1">
              <a:spLocks noChangeArrowheads="1"/>
            </p:cNvSpPr>
            <p:nvPr/>
          </p:nvSpPr>
          <p:spPr bwMode="auto">
            <a:xfrm>
              <a:off x="413420" y="2128007"/>
              <a:ext cx="6255144" cy="197615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txBody>
            <a:bodyPr lIns="89601" tIns="44802" rIns="89601" bIns="44802"/>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rPr>
                <a:t>Establish strategic partnerships with waste management sector </a:t>
              </a:r>
              <a:r>
                <a:rPr lang="en-GB" sz="1100" dirty="0">
                  <a:solidFill>
                    <a:schemeClr val="bg2">
                      <a:lumMod val="10000"/>
                    </a:schemeClr>
                  </a:solidFill>
                  <a:sym typeface="Wingdings" panose="05000000000000000000" pitchFamily="2" charset="2"/>
                </a:rPr>
                <a:t> </a:t>
              </a:r>
              <a:r>
                <a:rPr lang="en-GB" sz="1100" b="1" dirty="0">
                  <a:solidFill>
                    <a:schemeClr val="bg2">
                      <a:lumMod val="10000"/>
                    </a:schemeClr>
                  </a:solidFill>
                  <a:sym typeface="Wingdings" panose="05000000000000000000" pitchFamily="2" charset="2"/>
                </a:rPr>
                <a:t>Challenge 1 – sourcing the feedstock</a:t>
              </a:r>
              <a:r>
                <a:rPr lang="en-GB" sz="1100" dirty="0">
                  <a:solidFill>
                    <a:schemeClr val="bg2">
                      <a:lumMod val="10000"/>
                    </a:schemeClr>
                  </a:solidFill>
                  <a:sym typeface="Wingdings" panose="05000000000000000000" pitchFamily="2" charset="2"/>
                </a:rPr>
                <a:t>.</a:t>
              </a:r>
            </a:p>
            <a:p>
              <a:pPr marL="171450"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rPr>
                <a:t>Remove „high“ risk contaminants (fluorine, chlorine, bromine, metals) </a:t>
              </a:r>
              <a:r>
                <a:rPr lang="en-GB" sz="1100" dirty="0">
                  <a:solidFill>
                    <a:schemeClr val="bg2">
                      <a:lumMod val="10000"/>
                    </a:schemeClr>
                  </a:solidFill>
                  <a:sym typeface="Wingdings" panose="05000000000000000000" pitchFamily="2" charset="2"/>
                </a:rPr>
                <a:t> </a:t>
              </a:r>
              <a:r>
                <a:rPr lang="en-GB" sz="1100" b="1" dirty="0">
                  <a:solidFill>
                    <a:schemeClr val="bg2">
                      <a:lumMod val="10000"/>
                    </a:schemeClr>
                  </a:solidFill>
                  <a:sym typeface="Wingdings" panose="05000000000000000000" pitchFamily="2" charset="2"/>
                </a:rPr>
                <a:t>Challenge 2 – technology itself</a:t>
              </a:r>
              <a:r>
                <a:rPr lang="en-GB" sz="1100" dirty="0">
                  <a:solidFill>
                    <a:schemeClr val="bg2">
                      <a:lumMod val="10000"/>
                    </a:schemeClr>
                  </a:solidFill>
                </a:rPr>
                <a:t>:</a:t>
              </a:r>
            </a:p>
            <a:p>
              <a:pPr marL="571500" lvl="1"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rPr>
                <a:t>Option 1 – „smart pyrolysis“ – in-house or external technology.</a:t>
              </a:r>
            </a:p>
            <a:p>
              <a:pPr marL="571500" lvl="1"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rPr>
                <a:t>Option 2 – „on-line“ dehalogenation.</a:t>
              </a:r>
            </a:p>
            <a:p>
              <a:pPr marL="571500" lvl="1"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rPr>
                <a:t>Option 3 – „off-line“ dehalogenation.</a:t>
              </a:r>
            </a:p>
            <a:p>
              <a:pPr marL="171450"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rPr>
                <a:t>How to plan utilisation of current/new assets to achieve the most cost-effective solution for chemical recycling with short time-to-market </a:t>
              </a:r>
              <a:r>
                <a:rPr lang="en-GB" sz="1100" dirty="0">
                  <a:solidFill>
                    <a:schemeClr val="bg2">
                      <a:lumMod val="10000"/>
                    </a:schemeClr>
                  </a:solidFill>
                  <a:sym typeface="Wingdings" panose="05000000000000000000" pitchFamily="2" charset="2"/>
                </a:rPr>
                <a:t> </a:t>
              </a:r>
              <a:r>
                <a:rPr lang="en-GB" sz="1100" b="1" dirty="0">
                  <a:solidFill>
                    <a:schemeClr val="bg2">
                      <a:lumMod val="10000"/>
                    </a:schemeClr>
                  </a:solidFill>
                  <a:sym typeface="Wingdings" panose="05000000000000000000" pitchFamily="2" charset="2"/>
                </a:rPr>
                <a:t>Challenge 3 –asset management with chemical recycling.</a:t>
              </a:r>
              <a:endParaRPr lang="en-GB" sz="1100" b="1" dirty="0">
                <a:solidFill>
                  <a:schemeClr val="bg2">
                    <a:lumMod val="10000"/>
                  </a:schemeClr>
                </a:solidFill>
              </a:endParaRPr>
            </a:p>
          </p:txBody>
        </p:sp>
      </p:grpSp>
      <p:pic>
        <p:nvPicPr>
          <p:cNvPr id="4" name="Obrázek 3">
            <a:extLst>
              <a:ext uri="{FF2B5EF4-FFF2-40B4-BE49-F238E27FC236}">
                <a16:creationId xmlns:a16="http://schemas.microsoft.com/office/drawing/2014/main" id="{D4241BA8-63FF-4095-B387-FD61E9BB7C77}"/>
              </a:ext>
            </a:extLst>
          </p:cNvPr>
          <p:cNvPicPr>
            <a:picLocks noChangeAspect="1"/>
          </p:cNvPicPr>
          <p:nvPr/>
        </p:nvPicPr>
        <p:blipFill>
          <a:blip r:embed="rId4"/>
          <a:stretch>
            <a:fillRect/>
          </a:stretch>
        </p:blipFill>
        <p:spPr>
          <a:xfrm>
            <a:off x="7095269" y="806658"/>
            <a:ext cx="4829404" cy="2766358"/>
          </a:xfrm>
          <a:prstGeom prst="rect">
            <a:avLst/>
          </a:prstGeom>
        </p:spPr>
      </p:pic>
      <p:sp>
        <p:nvSpPr>
          <p:cNvPr id="86" name="Rectangle 14">
            <a:extLst>
              <a:ext uri="{FF2B5EF4-FFF2-40B4-BE49-F238E27FC236}">
                <a16:creationId xmlns:a16="http://schemas.microsoft.com/office/drawing/2014/main" id="{17499161-318D-43C7-BB67-C7704ACB5A38}"/>
              </a:ext>
            </a:extLst>
          </p:cNvPr>
          <p:cNvSpPr>
            <a:spLocks noChangeArrowheads="1"/>
          </p:cNvSpPr>
          <p:nvPr/>
        </p:nvSpPr>
        <p:spPr bwMode="auto">
          <a:xfrm>
            <a:off x="407369" y="3954974"/>
            <a:ext cx="4234492" cy="271252"/>
          </a:xfrm>
          <a:prstGeom prst="rect">
            <a:avLst/>
          </a:prstGeom>
          <a:solidFill>
            <a:srgbClr val="FFCCCC"/>
          </a:solidFill>
          <a:ln w="9525">
            <a:solidFill>
              <a:srgbClr val="BBBFC1"/>
            </a:solidFill>
            <a:miter lim="800000"/>
            <a:headEnd/>
            <a:tailEnd/>
          </a:ln>
        </p:spPr>
        <p:txBody>
          <a:bodyPr lIns="89592" tIns="44797" rIns="89592" bIns="44797"/>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ct val="20000"/>
              </a:spcBef>
              <a:spcAft>
                <a:spcPts val="0"/>
              </a:spcAft>
              <a:buFont typeface="Wingdings" pitchFamily="2" charset="2"/>
              <a:buNone/>
              <a:defRPr/>
            </a:pPr>
            <a:r>
              <a:rPr lang="en-GB" altLang="pl-PL" sz="1100" b="1" kern="0" dirty="0">
                <a:solidFill>
                  <a:srgbClr val="000000"/>
                </a:solidFill>
              </a:rPr>
              <a:t>Opportunities:</a:t>
            </a:r>
            <a:endParaRPr lang="en-GB" altLang="pl-PL" sz="1100" b="1" kern="0" dirty="0"/>
          </a:p>
        </p:txBody>
      </p:sp>
      <p:sp>
        <p:nvSpPr>
          <p:cNvPr id="87" name="Rectangle 11">
            <a:extLst>
              <a:ext uri="{FF2B5EF4-FFF2-40B4-BE49-F238E27FC236}">
                <a16:creationId xmlns:a16="http://schemas.microsoft.com/office/drawing/2014/main" id="{E09729CF-BE70-4026-B2E6-18F7A9211B59}"/>
              </a:ext>
            </a:extLst>
          </p:cNvPr>
          <p:cNvSpPr txBox="1">
            <a:spLocks noChangeArrowheads="1"/>
          </p:cNvSpPr>
          <p:nvPr/>
        </p:nvSpPr>
        <p:spPr bwMode="auto">
          <a:xfrm>
            <a:off x="407367" y="4228041"/>
            <a:ext cx="6101625" cy="66287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txBody>
          <a:bodyPr lIns="89601" tIns="44802" rIns="89601" bIns="44802"/>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rPr>
              <a:t>To introduce sustainable feedstock into production of petrochemicals (company level).</a:t>
            </a:r>
          </a:p>
          <a:p>
            <a:pPr marL="171450"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sym typeface="Wingdings" panose="05000000000000000000" pitchFamily="2" charset="2"/>
              </a:rPr>
              <a:t>Recognize responsibility and offer solution for sustainable plastics (company + global level).</a:t>
            </a:r>
          </a:p>
          <a:p>
            <a:pPr marL="171450" indent="-171450">
              <a:spcBef>
                <a:spcPct val="20000"/>
              </a:spcBef>
              <a:buClr>
                <a:schemeClr val="accent1"/>
              </a:buClr>
              <a:buSzPct val="90000"/>
              <a:buFont typeface="Wingdings" panose="05000000000000000000" pitchFamily="2" charset="2"/>
              <a:buChar char="Ø"/>
              <a:defRPr/>
            </a:pPr>
            <a:r>
              <a:rPr lang="en-GB" sz="1100" dirty="0">
                <a:solidFill>
                  <a:schemeClr val="bg2">
                    <a:lumMod val="10000"/>
                  </a:schemeClr>
                </a:solidFill>
                <a:sym typeface="Wingdings" panose="05000000000000000000" pitchFamily="2" charset="2"/>
              </a:rPr>
              <a:t>Reduce GHG emissions from waste plastic incineration (global level).</a:t>
            </a:r>
          </a:p>
        </p:txBody>
      </p:sp>
      <p:grpSp>
        <p:nvGrpSpPr>
          <p:cNvPr id="29" name="Skupina 28">
            <a:extLst>
              <a:ext uri="{FF2B5EF4-FFF2-40B4-BE49-F238E27FC236}">
                <a16:creationId xmlns:a16="http://schemas.microsoft.com/office/drawing/2014/main" id="{75F33A8A-A0E9-4961-B2EC-D3F261995AB1}"/>
              </a:ext>
            </a:extLst>
          </p:cNvPr>
          <p:cNvGrpSpPr/>
          <p:nvPr/>
        </p:nvGrpSpPr>
        <p:grpSpPr>
          <a:xfrm>
            <a:off x="6847900" y="4105818"/>
            <a:ext cx="5076773" cy="1210218"/>
            <a:chOff x="6809403" y="3953173"/>
            <a:chExt cx="5076773" cy="1210218"/>
          </a:xfrm>
        </p:grpSpPr>
        <p:pic>
          <p:nvPicPr>
            <p:cNvPr id="24" name="Obrázek 23">
              <a:extLst>
                <a:ext uri="{FF2B5EF4-FFF2-40B4-BE49-F238E27FC236}">
                  <a16:creationId xmlns:a16="http://schemas.microsoft.com/office/drawing/2014/main" id="{3D97D860-2A11-4C64-8875-C2318BA932A0}"/>
                </a:ext>
              </a:extLst>
            </p:cNvPr>
            <p:cNvPicPr>
              <a:picLocks noChangeAspect="1"/>
            </p:cNvPicPr>
            <p:nvPr/>
          </p:nvPicPr>
          <p:blipFill>
            <a:blip r:embed="rId5"/>
            <a:stretch>
              <a:fillRect/>
            </a:stretch>
          </p:blipFill>
          <p:spPr>
            <a:xfrm>
              <a:off x="6809403" y="3973389"/>
              <a:ext cx="1619109" cy="1169786"/>
            </a:xfrm>
            <a:prstGeom prst="rect">
              <a:avLst/>
            </a:prstGeom>
          </p:spPr>
        </p:pic>
        <p:pic>
          <p:nvPicPr>
            <p:cNvPr id="26" name="Obrázek 25">
              <a:extLst>
                <a:ext uri="{FF2B5EF4-FFF2-40B4-BE49-F238E27FC236}">
                  <a16:creationId xmlns:a16="http://schemas.microsoft.com/office/drawing/2014/main" id="{42288497-E3DD-4CD5-991E-BCC87DEFC1A4}"/>
                </a:ext>
              </a:extLst>
            </p:cNvPr>
            <p:cNvPicPr>
              <a:picLocks noChangeAspect="1"/>
            </p:cNvPicPr>
            <p:nvPr/>
          </p:nvPicPr>
          <p:blipFill>
            <a:blip r:embed="rId6"/>
            <a:stretch>
              <a:fillRect/>
            </a:stretch>
          </p:blipFill>
          <p:spPr>
            <a:xfrm>
              <a:off x="8412527" y="4036520"/>
              <a:ext cx="1777324" cy="1061514"/>
            </a:xfrm>
            <a:prstGeom prst="rect">
              <a:avLst/>
            </a:prstGeom>
          </p:spPr>
        </p:pic>
        <p:pic>
          <p:nvPicPr>
            <p:cNvPr id="27" name="Obrázek 26">
              <a:extLst>
                <a:ext uri="{FF2B5EF4-FFF2-40B4-BE49-F238E27FC236}">
                  <a16:creationId xmlns:a16="http://schemas.microsoft.com/office/drawing/2014/main" id="{AEAF2AD8-E888-4515-9149-5A2F96996404}"/>
                </a:ext>
              </a:extLst>
            </p:cNvPr>
            <p:cNvPicPr>
              <a:picLocks noChangeAspect="1"/>
            </p:cNvPicPr>
            <p:nvPr/>
          </p:nvPicPr>
          <p:blipFill>
            <a:blip r:embed="rId7"/>
            <a:stretch>
              <a:fillRect/>
            </a:stretch>
          </p:blipFill>
          <p:spPr>
            <a:xfrm>
              <a:off x="10180306" y="3953173"/>
              <a:ext cx="1705870" cy="1210218"/>
            </a:xfrm>
            <a:prstGeom prst="rect">
              <a:avLst/>
            </a:prstGeom>
          </p:spPr>
        </p:pic>
      </p:grpSp>
      <p:sp>
        <p:nvSpPr>
          <p:cNvPr id="90" name="TextovéPole 89">
            <a:extLst>
              <a:ext uri="{FF2B5EF4-FFF2-40B4-BE49-F238E27FC236}">
                <a16:creationId xmlns:a16="http://schemas.microsoft.com/office/drawing/2014/main" id="{1B1E346E-0454-40CD-A89B-3C3BFBF3E61F}"/>
              </a:ext>
            </a:extLst>
          </p:cNvPr>
          <p:cNvSpPr txBox="1"/>
          <p:nvPr/>
        </p:nvSpPr>
        <p:spPr>
          <a:xfrm>
            <a:off x="7759289" y="3717032"/>
            <a:ext cx="3501364" cy="276999"/>
          </a:xfrm>
          <a:prstGeom prst="rect">
            <a:avLst/>
          </a:prstGeom>
          <a:noFill/>
        </p:spPr>
        <p:txBody>
          <a:bodyPr wrap="square" rtlCol="0">
            <a:spAutoFit/>
          </a:bodyPr>
          <a:lstStyle/>
          <a:p>
            <a:r>
              <a:rPr lang="en-GB" sz="1200" b="1"/>
              <a:t>Key enablers? Solving following challenges:</a:t>
            </a:r>
          </a:p>
        </p:txBody>
      </p:sp>
    </p:spTree>
    <p:extLst>
      <p:ext uri="{BB962C8B-B14F-4D97-AF65-F5344CB8AC3E}">
        <p14:creationId xmlns:p14="http://schemas.microsoft.com/office/powerpoint/2010/main" val="147272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en-GB" smtClean="0"/>
              <a:pPr/>
              <a:t>8</a:t>
            </a:fld>
            <a:endParaRPr lang="en-GB" dirty="0"/>
          </a:p>
        </p:txBody>
      </p:sp>
      <p:sp>
        <p:nvSpPr>
          <p:cNvPr id="3" name="Zástupný symbol pro text 3"/>
          <p:cNvSpPr txBox="1">
            <a:spLocks/>
          </p:cNvSpPr>
          <p:nvPr/>
        </p:nvSpPr>
        <p:spPr>
          <a:xfrm>
            <a:off x="407368" y="398874"/>
            <a:ext cx="11449272" cy="432048"/>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lang="cs-CZ" sz="2200" b="1" baseline="0" dirty="0" smtClean="0">
                <a:solidFill>
                  <a:schemeClr val="bg2">
                    <a:lumMod val="10000"/>
                  </a:schemeClr>
                </a:solidFill>
                <a:latin typeface="+mj-lt"/>
                <a:ea typeface="+mj-ea"/>
                <a:cs typeface="+mj-cs"/>
              </a:defRPr>
            </a:lvl1pPr>
            <a:lvl2pPr marL="0" indent="0">
              <a:lnSpc>
                <a:spcPct val="90000"/>
              </a:lnSpc>
              <a:spcBef>
                <a:spcPts val="0"/>
              </a:spcBef>
              <a:buFont typeface="Arial" panose="020B0604020202020204" pitchFamily="34" charset="0"/>
              <a:buNone/>
              <a:defRPr lang="cs-CZ" sz="1500" dirty="0" smtClean="0">
                <a:solidFill>
                  <a:srgbClr val="5C6670"/>
                </a:solidFill>
              </a:defRPr>
            </a:lvl2pPr>
            <a:lvl3pPr marL="0" indent="0">
              <a:lnSpc>
                <a:spcPct val="90000"/>
              </a:lnSpc>
              <a:spcBef>
                <a:spcPts val="0"/>
              </a:spcBef>
              <a:buFont typeface="Arial" panose="020B0604020202020204" pitchFamily="34" charset="0"/>
              <a:buNone/>
              <a:defRPr lang="cs-CZ" sz="1900" b="1" dirty="0" smtClean="0">
                <a:solidFill>
                  <a:srgbClr val="5C6670"/>
                </a:solidFill>
              </a:defRPr>
            </a:lvl3pPr>
            <a:lvl4pPr marL="0" indent="0">
              <a:lnSpc>
                <a:spcPct val="90000"/>
              </a:lnSpc>
              <a:spcBef>
                <a:spcPts val="0"/>
              </a:spcBef>
              <a:buFont typeface="Arial" panose="020B0604020202020204" pitchFamily="34" charset="0"/>
              <a:buNone/>
              <a:defRPr lang="cs-CZ" sz="2500" b="1">
                <a:solidFill>
                  <a:srgbClr val="E40F18"/>
                </a:solidFill>
                <a:latin typeface="+mj-lt"/>
                <a:ea typeface="+mj-ea"/>
                <a:cs typeface="+mj-cs"/>
              </a:defRPr>
            </a:lvl4pPr>
            <a:lvl5pPr marL="268288" indent="-268288">
              <a:lnSpc>
                <a:spcPct val="90000"/>
              </a:lnSpc>
              <a:spcBef>
                <a:spcPts val="0"/>
              </a:spcBef>
              <a:buFont typeface="Wingdings" panose="05000000000000000000" pitchFamily="2" charset="2"/>
              <a:buChar char="§"/>
              <a:defRPr lang="cs-CZ" sz="1500" dirty="0">
                <a:solidFill>
                  <a:srgbClr val="5C6670"/>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a:solidFill>
                  <a:srgbClr val="D81E04"/>
                </a:solidFill>
              </a:rPr>
              <a:t>Hydrogen </a:t>
            </a:r>
            <a:r>
              <a:rPr lang="cs-CZ" dirty="0" err="1">
                <a:solidFill>
                  <a:srgbClr val="D81E04"/>
                </a:solidFill>
              </a:rPr>
              <a:t>Eagle</a:t>
            </a:r>
            <a:r>
              <a:rPr lang="cs-CZ" dirty="0">
                <a:solidFill>
                  <a:srgbClr val="D81E04"/>
                </a:solidFill>
              </a:rPr>
              <a:t> – green hydrogen </a:t>
            </a:r>
            <a:r>
              <a:rPr lang="cs-CZ" dirty="0" err="1">
                <a:solidFill>
                  <a:srgbClr val="D81E04"/>
                </a:solidFill>
              </a:rPr>
              <a:t>for</a:t>
            </a:r>
            <a:r>
              <a:rPr lang="cs-CZ" dirty="0">
                <a:solidFill>
                  <a:srgbClr val="D81E04"/>
                </a:solidFill>
              </a:rPr>
              <a:t> CEE</a:t>
            </a:r>
            <a:endParaRPr lang="en-GB" dirty="0">
              <a:solidFill>
                <a:srgbClr val="D81E04"/>
              </a:solidFill>
            </a:endParaRPr>
          </a:p>
        </p:txBody>
      </p:sp>
      <p:pic>
        <p:nvPicPr>
          <p:cNvPr id="11" name="Obrázek 10">
            <a:extLst>
              <a:ext uri="{FF2B5EF4-FFF2-40B4-BE49-F238E27FC236}">
                <a16:creationId xmlns:a16="http://schemas.microsoft.com/office/drawing/2014/main" id="{E56267D8-110D-4A44-BCE0-41E2D1435477}"/>
              </a:ext>
            </a:extLst>
          </p:cNvPr>
          <p:cNvPicPr>
            <a:picLocks noChangeAspect="1"/>
          </p:cNvPicPr>
          <p:nvPr/>
        </p:nvPicPr>
        <p:blipFill>
          <a:blip r:embed="rId2"/>
          <a:stretch>
            <a:fillRect/>
          </a:stretch>
        </p:blipFill>
        <p:spPr>
          <a:xfrm>
            <a:off x="1343472" y="747121"/>
            <a:ext cx="9865096" cy="5549117"/>
          </a:xfrm>
          <a:prstGeom prst="rect">
            <a:avLst/>
          </a:prstGeom>
        </p:spPr>
      </p:pic>
    </p:spTree>
    <p:extLst>
      <p:ext uri="{BB962C8B-B14F-4D97-AF65-F5344CB8AC3E}">
        <p14:creationId xmlns:p14="http://schemas.microsoft.com/office/powerpoint/2010/main" val="58147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en-GB" smtClean="0"/>
              <a:pPr/>
              <a:t>9</a:t>
            </a:fld>
            <a:endParaRPr lang="en-GB" dirty="0"/>
          </a:p>
        </p:txBody>
      </p:sp>
      <p:sp>
        <p:nvSpPr>
          <p:cNvPr id="3" name="Zástupný symbol pro text 3"/>
          <p:cNvSpPr txBox="1">
            <a:spLocks/>
          </p:cNvSpPr>
          <p:nvPr/>
        </p:nvSpPr>
        <p:spPr>
          <a:xfrm>
            <a:off x="407368" y="398874"/>
            <a:ext cx="11449272" cy="432048"/>
          </a:xfrm>
          <a:prstGeom prst="rect">
            <a:avLst/>
          </a:prstGeom>
        </p:spPr>
        <p:txBody>
          <a:bodyPr vert="horz" lIns="0" tIns="0" rIns="0" bIns="0" rtlCol="0">
            <a:noAutofit/>
          </a:bodyPr>
          <a:lstStyle>
            <a:lvl1pPr indent="0">
              <a:lnSpc>
                <a:spcPct val="90000"/>
              </a:lnSpc>
              <a:spcBef>
                <a:spcPts val="0"/>
              </a:spcBef>
              <a:buFont typeface="Arial" panose="020B0604020202020204" pitchFamily="34" charset="0"/>
              <a:buNone/>
              <a:defRPr lang="cs-CZ" sz="2200" b="1" baseline="0" dirty="0" smtClean="0">
                <a:solidFill>
                  <a:schemeClr val="bg2">
                    <a:lumMod val="10000"/>
                  </a:schemeClr>
                </a:solidFill>
                <a:latin typeface="+mj-lt"/>
                <a:ea typeface="+mj-ea"/>
                <a:cs typeface="+mj-cs"/>
              </a:defRPr>
            </a:lvl1pPr>
            <a:lvl2pPr marL="0" indent="0">
              <a:lnSpc>
                <a:spcPct val="90000"/>
              </a:lnSpc>
              <a:spcBef>
                <a:spcPts val="0"/>
              </a:spcBef>
              <a:buFont typeface="Arial" panose="020B0604020202020204" pitchFamily="34" charset="0"/>
              <a:buNone/>
              <a:defRPr lang="cs-CZ" sz="1500" dirty="0" smtClean="0">
                <a:solidFill>
                  <a:srgbClr val="5C6670"/>
                </a:solidFill>
              </a:defRPr>
            </a:lvl2pPr>
            <a:lvl3pPr marL="0" indent="0">
              <a:lnSpc>
                <a:spcPct val="90000"/>
              </a:lnSpc>
              <a:spcBef>
                <a:spcPts val="0"/>
              </a:spcBef>
              <a:buFont typeface="Arial" panose="020B0604020202020204" pitchFamily="34" charset="0"/>
              <a:buNone/>
              <a:defRPr lang="cs-CZ" sz="1900" b="1" dirty="0" smtClean="0">
                <a:solidFill>
                  <a:srgbClr val="5C6670"/>
                </a:solidFill>
              </a:defRPr>
            </a:lvl3pPr>
            <a:lvl4pPr marL="0" indent="0">
              <a:lnSpc>
                <a:spcPct val="90000"/>
              </a:lnSpc>
              <a:spcBef>
                <a:spcPts val="0"/>
              </a:spcBef>
              <a:buFont typeface="Arial" panose="020B0604020202020204" pitchFamily="34" charset="0"/>
              <a:buNone/>
              <a:defRPr lang="cs-CZ" sz="2500" b="1">
                <a:solidFill>
                  <a:srgbClr val="E40F18"/>
                </a:solidFill>
                <a:latin typeface="+mj-lt"/>
                <a:ea typeface="+mj-ea"/>
                <a:cs typeface="+mj-cs"/>
              </a:defRPr>
            </a:lvl4pPr>
            <a:lvl5pPr marL="268288" indent="-268288">
              <a:lnSpc>
                <a:spcPct val="90000"/>
              </a:lnSpc>
              <a:spcBef>
                <a:spcPts val="0"/>
              </a:spcBef>
              <a:buFont typeface="Wingdings" panose="05000000000000000000" pitchFamily="2" charset="2"/>
              <a:buChar char="§"/>
              <a:defRPr lang="cs-CZ" sz="1500" dirty="0">
                <a:solidFill>
                  <a:srgbClr val="5C6670"/>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dirty="0">
                <a:solidFill>
                  <a:srgbClr val="D81E04"/>
                </a:solidFill>
              </a:rPr>
              <a:t>LCA </a:t>
            </a:r>
            <a:r>
              <a:rPr lang="cs-CZ" dirty="0" err="1">
                <a:solidFill>
                  <a:srgbClr val="D81E04"/>
                </a:solidFill>
              </a:rPr>
              <a:t>of</a:t>
            </a:r>
            <a:r>
              <a:rPr lang="cs-CZ" dirty="0">
                <a:solidFill>
                  <a:srgbClr val="D81E04"/>
                </a:solidFill>
              </a:rPr>
              <a:t> ICE / BV / FCV </a:t>
            </a:r>
            <a:endParaRPr lang="en-GB" dirty="0">
              <a:solidFill>
                <a:srgbClr val="D81E04"/>
              </a:solidFill>
            </a:endParaRPr>
          </a:p>
        </p:txBody>
      </p:sp>
      <p:pic>
        <p:nvPicPr>
          <p:cNvPr id="5" name="Picture 43">
            <a:extLst>
              <a:ext uri="{FF2B5EF4-FFF2-40B4-BE49-F238E27FC236}">
                <a16:creationId xmlns:a16="http://schemas.microsoft.com/office/drawing/2014/main" id="{44286371-DEF5-415D-ABC8-F99C70ADCE8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300" y="2212975"/>
            <a:ext cx="740817" cy="703263"/>
          </a:xfrm>
          <a:prstGeom prst="rect">
            <a:avLst/>
          </a:prstGeom>
        </p:spPr>
      </p:pic>
      <p:sp>
        <p:nvSpPr>
          <p:cNvPr id="6" name="Rectangle 54">
            <a:extLst>
              <a:ext uri="{FF2B5EF4-FFF2-40B4-BE49-F238E27FC236}">
                <a16:creationId xmlns:a16="http://schemas.microsoft.com/office/drawing/2014/main" id="{A05D263C-5804-45A2-871D-8DC1A5E64100}"/>
              </a:ext>
            </a:extLst>
          </p:cNvPr>
          <p:cNvSpPr/>
          <p:nvPr/>
        </p:nvSpPr>
        <p:spPr>
          <a:xfrm>
            <a:off x="1199456" y="2462213"/>
            <a:ext cx="1296144" cy="204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5C6670"/>
                </a:solidFill>
              </a:rPr>
              <a:t>ICE</a:t>
            </a:r>
          </a:p>
        </p:txBody>
      </p:sp>
      <p:pic>
        <p:nvPicPr>
          <p:cNvPr id="7" name="Picture 56">
            <a:extLst>
              <a:ext uri="{FF2B5EF4-FFF2-40B4-BE49-F238E27FC236}">
                <a16:creationId xmlns:a16="http://schemas.microsoft.com/office/drawing/2014/main" id="{EAB0A1CC-C6E8-4109-9B5C-7270831A13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54" y="3148013"/>
            <a:ext cx="1578950" cy="1182688"/>
          </a:xfrm>
          <a:prstGeom prst="rect">
            <a:avLst/>
          </a:prstGeom>
        </p:spPr>
      </p:pic>
      <p:sp>
        <p:nvSpPr>
          <p:cNvPr id="8" name="Rectangle 57">
            <a:extLst>
              <a:ext uri="{FF2B5EF4-FFF2-40B4-BE49-F238E27FC236}">
                <a16:creationId xmlns:a16="http://schemas.microsoft.com/office/drawing/2014/main" id="{1C86860B-5CC7-4AD9-AB9F-9C4137D9DB20}"/>
              </a:ext>
            </a:extLst>
          </p:cNvPr>
          <p:cNvSpPr/>
          <p:nvPr/>
        </p:nvSpPr>
        <p:spPr>
          <a:xfrm>
            <a:off x="1199456" y="3636963"/>
            <a:ext cx="1296144" cy="204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5C6670"/>
                </a:solidFill>
              </a:rPr>
              <a:t>BV</a:t>
            </a:r>
          </a:p>
        </p:txBody>
      </p:sp>
      <p:pic>
        <p:nvPicPr>
          <p:cNvPr id="9" name="Picture 58">
            <a:extLst>
              <a:ext uri="{FF2B5EF4-FFF2-40B4-BE49-F238E27FC236}">
                <a16:creationId xmlns:a16="http://schemas.microsoft.com/office/drawing/2014/main" id="{F9F4EE37-FF3E-47C5-8823-BE589DEE19C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787" y="4633913"/>
            <a:ext cx="823913" cy="823913"/>
          </a:xfrm>
          <a:prstGeom prst="rect">
            <a:avLst/>
          </a:prstGeom>
        </p:spPr>
      </p:pic>
      <p:sp>
        <p:nvSpPr>
          <p:cNvPr id="10" name="Rectangle 59">
            <a:extLst>
              <a:ext uri="{FF2B5EF4-FFF2-40B4-BE49-F238E27FC236}">
                <a16:creationId xmlns:a16="http://schemas.microsoft.com/office/drawing/2014/main" id="{D9EBB471-B9A3-4C2B-8803-61FFD0099C91}"/>
              </a:ext>
            </a:extLst>
          </p:cNvPr>
          <p:cNvSpPr/>
          <p:nvPr/>
        </p:nvSpPr>
        <p:spPr>
          <a:xfrm>
            <a:off x="1199456" y="4991100"/>
            <a:ext cx="1296144" cy="206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a:solidFill>
                  <a:srgbClr val="5C6670"/>
                </a:solidFill>
              </a:rPr>
              <a:t>FCV</a:t>
            </a:r>
          </a:p>
        </p:txBody>
      </p:sp>
      <p:sp>
        <p:nvSpPr>
          <p:cNvPr id="12" name="Rectangle 60">
            <a:extLst>
              <a:ext uri="{FF2B5EF4-FFF2-40B4-BE49-F238E27FC236}">
                <a16:creationId xmlns:a16="http://schemas.microsoft.com/office/drawing/2014/main" id="{AC7AD5A2-6A63-4745-8319-85B11C859783}"/>
              </a:ext>
            </a:extLst>
          </p:cNvPr>
          <p:cNvSpPr/>
          <p:nvPr/>
        </p:nvSpPr>
        <p:spPr>
          <a:xfrm>
            <a:off x="8629650" y="1385887"/>
            <a:ext cx="2879725" cy="60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b="1" dirty="0">
                <a:solidFill>
                  <a:srgbClr val="5C6670"/>
                </a:solidFill>
              </a:rPr>
              <a:t>Total life cycle emission</a:t>
            </a:r>
          </a:p>
          <a:p>
            <a:r>
              <a:rPr lang="cs-CZ" sz="1100" i="1" dirty="0">
                <a:solidFill>
                  <a:srgbClr val="5C6670"/>
                </a:solidFill>
              </a:rPr>
              <a:t>g CO</a:t>
            </a:r>
            <a:r>
              <a:rPr lang="cs-CZ" sz="1100" i="1" baseline="-25000" dirty="0">
                <a:solidFill>
                  <a:srgbClr val="5C6670"/>
                </a:solidFill>
              </a:rPr>
              <a:t>2</a:t>
            </a:r>
            <a:r>
              <a:rPr lang="en-US" sz="1100" i="1" baseline="-25000" dirty="0">
                <a:solidFill>
                  <a:srgbClr val="5C6670"/>
                </a:solidFill>
              </a:rPr>
              <a:t> </a:t>
            </a:r>
            <a:r>
              <a:rPr lang="cs-CZ" sz="1100" i="1" dirty="0">
                <a:solidFill>
                  <a:srgbClr val="5C6670"/>
                </a:solidFill>
              </a:rPr>
              <a:t>/ km</a:t>
            </a:r>
          </a:p>
        </p:txBody>
      </p:sp>
      <p:sp>
        <p:nvSpPr>
          <p:cNvPr id="13" name="Rectangle 61">
            <a:extLst>
              <a:ext uri="{FF2B5EF4-FFF2-40B4-BE49-F238E27FC236}">
                <a16:creationId xmlns:a16="http://schemas.microsoft.com/office/drawing/2014/main" id="{BC906153-B097-4447-9F9C-DC8A7F4A6ABB}"/>
              </a:ext>
            </a:extLst>
          </p:cNvPr>
          <p:cNvSpPr/>
          <p:nvPr/>
        </p:nvSpPr>
        <p:spPr>
          <a:xfrm>
            <a:off x="5915025" y="1268760"/>
            <a:ext cx="2881313" cy="60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b="1" dirty="0">
                <a:solidFill>
                  <a:srgbClr val="5C6670"/>
                </a:solidFill>
              </a:rPr>
              <a:t>Vehicle production and post-treatment</a:t>
            </a:r>
          </a:p>
          <a:p>
            <a:r>
              <a:rPr lang="cs-CZ" sz="1100" i="1" dirty="0">
                <a:solidFill>
                  <a:srgbClr val="5C6670"/>
                </a:solidFill>
              </a:rPr>
              <a:t>g CO</a:t>
            </a:r>
            <a:r>
              <a:rPr lang="cs-CZ" sz="1100" i="1" baseline="-25000" dirty="0">
                <a:solidFill>
                  <a:srgbClr val="5C6670"/>
                </a:solidFill>
              </a:rPr>
              <a:t>2</a:t>
            </a:r>
            <a:r>
              <a:rPr lang="en-US" sz="1100" i="1" baseline="-25000" dirty="0">
                <a:solidFill>
                  <a:srgbClr val="5C6670"/>
                </a:solidFill>
              </a:rPr>
              <a:t> </a:t>
            </a:r>
            <a:r>
              <a:rPr lang="cs-CZ" sz="1100" i="1" dirty="0">
                <a:solidFill>
                  <a:srgbClr val="5C6670"/>
                </a:solidFill>
              </a:rPr>
              <a:t>/ km</a:t>
            </a:r>
          </a:p>
        </p:txBody>
      </p:sp>
      <p:sp>
        <p:nvSpPr>
          <p:cNvPr id="14" name="Rectangle 62">
            <a:extLst>
              <a:ext uri="{FF2B5EF4-FFF2-40B4-BE49-F238E27FC236}">
                <a16:creationId xmlns:a16="http://schemas.microsoft.com/office/drawing/2014/main" id="{DAEB8292-302D-403A-BFF7-D81818DBF994}"/>
              </a:ext>
            </a:extLst>
          </p:cNvPr>
          <p:cNvSpPr/>
          <p:nvPr/>
        </p:nvSpPr>
        <p:spPr>
          <a:xfrm>
            <a:off x="2774671" y="1268760"/>
            <a:ext cx="3105305" cy="60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200" b="1" dirty="0">
                <a:solidFill>
                  <a:srgbClr val="5C6670"/>
                </a:solidFill>
              </a:rPr>
              <a:t>Production, distribution and energy consumption</a:t>
            </a:r>
          </a:p>
          <a:p>
            <a:r>
              <a:rPr lang="cs-CZ" sz="1100" i="1" dirty="0">
                <a:solidFill>
                  <a:srgbClr val="5C6670"/>
                </a:solidFill>
              </a:rPr>
              <a:t>g CO</a:t>
            </a:r>
            <a:r>
              <a:rPr lang="cs-CZ" sz="1100" i="1" baseline="-25000" dirty="0">
                <a:solidFill>
                  <a:srgbClr val="5C6670"/>
                </a:solidFill>
              </a:rPr>
              <a:t>2</a:t>
            </a:r>
            <a:r>
              <a:rPr lang="en-US" sz="1100" i="1" baseline="-25000" dirty="0">
                <a:solidFill>
                  <a:srgbClr val="5C6670"/>
                </a:solidFill>
              </a:rPr>
              <a:t> </a:t>
            </a:r>
            <a:r>
              <a:rPr lang="cs-CZ" sz="1100" i="1" dirty="0">
                <a:solidFill>
                  <a:srgbClr val="5C6670"/>
                </a:solidFill>
              </a:rPr>
              <a:t>/ km</a:t>
            </a:r>
          </a:p>
        </p:txBody>
      </p:sp>
      <p:graphicFrame>
        <p:nvGraphicFramePr>
          <p:cNvPr id="15" name="Chart 102">
            <a:extLst>
              <a:ext uri="{FF2B5EF4-FFF2-40B4-BE49-F238E27FC236}">
                <a16:creationId xmlns:a16="http://schemas.microsoft.com/office/drawing/2014/main" id="{EEE245E8-2644-4447-A86C-4F9DCD9A044A}"/>
              </a:ext>
            </a:extLst>
          </p:cNvPr>
          <p:cNvGraphicFramePr/>
          <p:nvPr>
            <p:custDataLst>
              <p:tags r:id="rId1"/>
            </p:custDataLst>
          </p:nvPr>
        </p:nvGraphicFramePr>
        <p:xfrm>
          <a:off x="2808288" y="2265363"/>
          <a:ext cx="1376362" cy="63023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6" name="Chart 103">
            <a:extLst>
              <a:ext uri="{FF2B5EF4-FFF2-40B4-BE49-F238E27FC236}">
                <a16:creationId xmlns:a16="http://schemas.microsoft.com/office/drawing/2014/main" id="{F470426F-6203-471D-B4E6-FEF506ACD11A}"/>
              </a:ext>
            </a:extLst>
          </p:cNvPr>
          <p:cNvGraphicFramePr/>
          <p:nvPr>
            <p:custDataLst>
              <p:tags r:id="rId2"/>
            </p:custDataLst>
          </p:nvPr>
        </p:nvGraphicFramePr>
        <p:xfrm>
          <a:off x="2808288" y="3390900"/>
          <a:ext cx="1376362" cy="6286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7" name="Chart 104">
            <a:extLst>
              <a:ext uri="{FF2B5EF4-FFF2-40B4-BE49-F238E27FC236}">
                <a16:creationId xmlns:a16="http://schemas.microsoft.com/office/drawing/2014/main" id="{693B0D1E-BB9E-4273-945A-A742C28FEE87}"/>
              </a:ext>
            </a:extLst>
          </p:cNvPr>
          <p:cNvGraphicFramePr/>
          <p:nvPr>
            <p:custDataLst>
              <p:tags r:id="rId3"/>
            </p:custDataLst>
          </p:nvPr>
        </p:nvGraphicFramePr>
        <p:xfrm>
          <a:off x="2808288" y="4786313"/>
          <a:ext cx="1376362" cy="628650"/>
        </p:xfrm>
        <a:graphic>
          <a:graphicData uri="http://schemas.openxmlformats.org/drawingml/2006/chart">
            <c:chart xmlns:c="http://schemas.openxmlformats.org/drawingml/2006/chart" xmlns:r="http://schemas.openxmlformats.org/officeDocument/2006/relationships" r:id="rId16"/>
          </a:graphicData>
        </a:graphic>
      </p:graphicFrame>
      <p:sp>
        <p:nvSpPr>
          <p:cNvPr id="18" name="Rectangle 124">
            <a:extLst>
              <a:ext uri="{FF2B5EF4-FFF2-40B4-BE49-F238E27FC236}">
                <a16:creationId xmlns:a16="http://schemas.microsoft.com/office/drawing/2014/main" id="{E24D8385-73A9-445F-AEFF-DCD178BAC8FF}"/>
              </a:ext>
            </a:extLst>
          </p:cNvPr>
          <p:cNvSpPr/>
          <p:nvPr/>
        </p:nvSpPr>
        <p:spPr>
          <a:xfrm>
            <a:off x="4368552" y="3379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as per energy source,</a:t>
            </a:r>
            <a:br>
              <a:rPr lang="en-US" sz="1100" dirty="0">
                <a:solidFill>
                  <a:srgbClr val="5C6670"/>
                </a:solidFill>
              </a:rPr>
            </a:br>
            <a:r>
              <a:rPr lang="en-US" sz="1100" dirty="0">
                <a:solidFill>
                  <a:srgbClr val="5C6670"/>
                </a:solidFill>
              </a:rPr>
              <a:t>higher efficiency then FCV</a:t>
            </a:r>
          </a:p>
        </p:txBody>
      </p:sp>
      <p:sp>
        <p:nvSpPr>
          <p:cNvPr id="19" name="Rectangle 125">
            <a:extLst>
              <a:ext uri="{FF2B5EF4-FFF2-40B4-BE49-F238E27FC236}">
                <a16:creationId xmlns:a16="http://schemas.microsoft.com/office/drawing/2014/main" id="{C4508483-F010-4D81-BAD5-E3991A9EA278}"/>
              </a:ext>
            </a:extLst>
          </p:cNvPr>
          <p:cNvSpPr/>
          <p:nvPr/>
        </p:nvSpPr>
        <p:spPr>
          <a:xfrm>
            <a:off x="4368552" y="4776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as per the source of energy and hydrogen production technology</a:t>
            </a:r>
          </a:p>
        </p:txBody>
      </p:sp>
      <p:sp>
        <p:nvSpPr>
          <p:cNvPr id="20" name="Rectangle 126">
            <a:extLst>
              <a:ext uri="{FF2B5EF4-FFF2-40B4-BE49-F238E27FC236}">
                <a16:creationId xmlns:a16="http://schemas.microsoft.com/office/drawing/2014/main" id="{812172D9-E38E-4F80-B776-B6B4ADD140CB}"/>
              </a:ext>
            </a:extLst>
          </p:cNvPr>
          <p:cNvSpPr/>
          <p:nvPr/>
        </p:nvSpPr>
        <p:spPr>
          <a:xfrm>
            <a:off x="4368552" y="2255837"/>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mainly production and combustion of fossil fuels</a:t>
            </a:r>
          </a:p>
        </p:txBody>
      </p:sp>
      <p:graphicFrame>
        <p:nvGraphicFramePr>
          <p:cNvPr id="21" name="Chart 105">
            <a:extLst>
              <a:ext uri="{FF2B5EF4-FFF2-40B4-BE49-F238E27FC236}">
                <a16:creationId xmlns:a16="http://schemas.microsoft.com/office/drawing/2014/main" id="{CE9F9769-751C-45A8-8395-438F81C82FE8}"/>
              </a:ext>
            </a:extLst>
          </p:cNvPr>
          <p:cNvGraphicFramePr/>
          <p:nvPr>
            <p:custDataLst>
              <p:tags r:id="rId4"/>
            </p:custDataLst>
          </p:nvPr>
        </p:nvGraphicFramePr>
        <p:xfrm>
          <a:off x="8620125" y="2265363"/>
          <a:ext cx="1376363" cy="630237"/>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2" name="Chart 106">
            <a:extLst>
              <a:ext uri="{FF2B5EF4-FFF2-40B4-BE49-F238E27FC236}">
                <a16:creationId xmlns:a16="http://schemas.microsoft.com/office/drawing/2014/main" id="{9036A889-5B83-4BE7-8413-597F460A1728}"/>
              </a:ext>
            </a:extLst>
          </p:cNvPr>
          <p:cNvGraphicFramePr/>
          <p:nvPr>
            <p:custDataLst>
              <p:tags r:id="rId5"/>
            </p:custDataLst>
          </p:nvPr>
        </p:nvGraphicFramePr>
        <p:xfrm>
          <a:off x="8620125" y="3390900"/>
          <a:ext cx="1376363" cy="62865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3" name="Chart 107">
            <a:extLst>
              <a:ext uri="{FF2B5EF4-FFF2-40B4-BE49-F238E27FC236}">
                <a16:creationId xmlns:a16="http://schemas.microsoft.com/office/drawing/2014/main" id="{5D571F2A-9636-4CAE-90D1-7AB80C1BB4D5}"/>
              </a:ext>
            </a:extLst>
          </p:cNvPr>
          <p:cNvGraphicFramePr/>
          <p:nvPr>
            <p:custDataLst>
              <p:tags r:id="rId6"/>
            </p:custDataLst>
          </p:nvPr>
        </p:nvGraphicFramePr>
        <p:xfrm>
          <a:off x="8620125" y="4786313"/>
          <a:ext cx="1376363" cy="628650"/>
        </p:xfrm>
        <a:graphic>
          <a:graphicData uri="http://schemas.openxmlformats.org/drawingml/2006/chart">
            <c:chart xmlns:c="http://schemas.openxmlformats.org/drawingml/2006/chart" xmlns:r="http://schemas.openxmlformats.org/officeDocument/2006/relationships" r:id="rId19"/>
          </a:graphicData>
        </a:graphic>
      </p:graphicFrame>
      <p:sp>
        <p:nvSpPr>
          <p:cNvPr id="24" name="Rectangle 239">
            <a:extLst>
              <a:ext uri="{FF2B5EF4-FFF2-40B4-BE49-F238E27FC236}">
                <a16:creationId xmlns:a16="http://schemas.microsoft.com/office/drawing/2014/main" id="{F1ED60F1-F914-487D-932B-CBEE4CB056C3}"/>
              </a:ext>
            </a:extLst>
          </p:cNvPr>
          <p:cNvSpPr/>
          <p:nvPr/>
        </p:nvSpPr>
        <p:spPr>
          <a:xfrm>
            <a:off x="10417969" y="3379788"/>
            <a:ext cx="1774032"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future reduction via new ECO friendly batteries with higher recycling potential</a:t>
            </a:r>
          </a:p>
        </p:txBody>
      </p:sp>
      <p:sp>
        <p:nvSpPr>
          <p:cNvPr id="25" name="Rectangle 240">
            <a:extLst>
              <a:ext uri="{FF2B5EF4-FFF2-40B4-BE49-F238E27FC236}">
                <a16:creationId xmlns:a16="http://schemas.microsoft.com/office/drawing/2014/main" id="{67CD7E80-FBED-473F-9A66-402584DEE048}"/>
              </a:ext>
            </a:extLst>
          </p:cNvPr>
          <p:cNvSpPr/>
          <p:nvPr/>
        </p:nvSpPr>
        <p:spPr>
          <a:xfrm>
            <a:off x="10285413" y="4776788"/>
            <a:ext cx="185896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dynamic development, future emission reduction</a:t>
            </a:r>
          </a:p>
        </p:txBody>
      </p:sp>
      <p:sp>
        <p:nvSpPr>
          <p:cNvPr id="26" name="Rectangle 241">
            <a:extLst>
              <a:ext uri="{FF2B5EF4-FFF2-40B4-BE49-F238E27FC236}">
                <a16:creationId xmlns:a16="http://schemas.microsoft.com/office/drawing/2014/main" id="{C8D01305-3857-486C-8317-78CA1B7E88FB}"/>
              </a:ext>
            </a:extLst>
          </p:cNvPr>
          <p:cNvSpPr/>
          <p:nvPr/>
        </p:nvSpPr>
        <p:spPr>
          <a:xfrm>
            <a:off x="10285413" y="2255838"/>
            <a:ext cx="185896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lowering  </a:t>
            </a:r>
            <a:br>
              <a:rPr lang="en-US" sz="1100" dirty="0">
                <a:solidFill>
                  <a:srgbClr val="5C6670"/>
                </a:solidFill>
              </a:rPr>
            </a:br>
            <a:r>
              <a:rPr lang="en-US" sz="1100" dirty="0">
                <a:solidFill>
                  <a:srgbClr val="5C6670"/>
                </a:solidFill>
              </a:rPr>
              <a:t>(mainly advanced</a:t>
            </a:r>
            <a:r>
              <a:rPr lang="cs-CZ" sz="1100" dirty="0">
                <a:solidFill>
                  <a:srgbClr val="5C6670"/>
                </a:solidFill>
              </a:rPr>
              <a:t>)</a:t>
            </a:r>
          </a:p>
        </p:txBody>
      </p:sp>
      <p:sp>
        <p:nvSpPr>
          <p:cNvPr id="27" name="Rectangle 382">
            <a:extLst>
              <a:ext uri="{FF2B5EF4-FFF2-40B4-BE49-F238E27FC236}">
                <a16:creationId xmlns:a16="http://schemas.microsoft.com/office/drawing/2014/main" id="{F3312CB0-1C4B-4DC5-ABDD-47B2CB8C6103}"/>
              </a:ext>
            </a:extLst>
          </p:cNvPr>
          <p:cNvSpPr/>
          <p:nvPr/>
        </p:nvSpPr>
        <p:spPr>
          <a:xfrm>
            <a:off x="9518650" y="3379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5C6670"/>
                </a:solidFill>
              </a:rPr>
              <a:t>160-250</a:t>
            </a:r>
          </a:p>
        </p:txBody>
      </p:sp>
      <p:sp>
        <p:nvSpPr>
          <p:cNvPr id="28" name="Rectangle 383">
            <a:extLst>
              <a:ext uri="{FF2B5EF4-FFF2-40B4-BE49-F238E27FC236}">
                <a16:creationId xmlns:a16="http://schemas.microsoft.com/office/drawing/2014/main" id="{256977E0-6372-433B-AE4F-5B8ED953D9E7}"/>
              </a:ext>
            </a:extLst>
          </p:cNvPr>
          <p:cNvSpPr/>
          <p:nvPr/>
        </p:nvSpPr>
        <p:spPr>
          <a:xfrm>
            <a:off x="9374188" y="4776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5C6670"/>
                </a:solidFill>
              </a:rPr>
              <a:t>130-230</a:t>
            </a:r>
          </a:p>
        </p:txBody>
      </p:sp>
      <p:sp>
        <p:nvSpPr>
          <p:cNvPr id="29" name="Rectangle 384">
            <a:extLst>
              <a:ext uri="{FF2B5EF4-FFF2-40B4-BE49-F238E27FC236}">
                <a16:creationId xmlns:a16="http://schemas.microsoft.com/office/drawing/2014/main" id="{602430D2-447F-4888-B528-55B857553406}"/>
              </a:ext>
            </a:extLst>
          </p:cNvPr>
          <p:cNvSpPr/>
          <p:nvPr/>
        </p:nvSpPr>
        <p:spPr>
          <a:xfrm>
            <a:off x="9493250" y="2255837"/>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5C6670"/>
                </a:solidFill>
              </a:rPr>
              <a:t>180-270</a:t>
            </a:r>
          </a:p>
        </p:txBody>
      </p:sp>
      <p:sp>
        <p:nvSpPr>
          <p:cNvPr id="30" name="Rectangle 388">
            <a:extLst>
              <a:ext uri="{FF2B5EF4-FFF2-40B4-BE49-F238E27FC236}">
                <a16:creationId xmlns:a16="http://schemas.microsoft.com/office/drawing/2014/main" id="{CAD83116-DE16-44E1-91D3-012679FB4185}"/>
              </a:ext>
            </a:extLst>
          </p:cNvPr>
          <p:cNvSpPr/>
          <p:nvPr/>
        </p:nvSpPr>
        <p:spPr>
          <a:xfrm>
            <a:off x="2999656" y="3379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5C6670"/>
                </a:solidFill>
              </a:rPr>
              <a:t>10-100</a:t>
            </a:r>
            <a:r>
              <a:rPr lang="en-US" sz="1200" b="1" dirty="0">
                <a:solidFill>
                  <a:srgbClr val="5C6670"/>
                </a:solidFill>
              </a:rPr>
              <a:t>*</a:t>
            </a:r>
            <a:endParaRPr lang="cs-CZ" sz="1200" b="1" dirty="0">
              <a:solidFill>
                <a:srgbClr val="5C6670"/>
              </a:solidFill>
            </a:endParaRPr>
          </a:p>
        </p:txBody>
      </p:sp>
      <p:sp>
        <p:nvSpPr>
          <p:cNvPr id="31" name="Rectangle 389">
            <a:extLst>
              <a:ext uri="{FF2B5EF4-FFF2-40B4-BE49-F238E27FC236}">
                <a16:creationId xmlns:a16="http://schemas.microsoft.com/office/drawing/2014/main" id="{6CC455BF-2086-46E0-8E31-D25F13E8C6E0}"/>
              </a:ext>
            </a:extLst>
          </p:cNvPr>
          <p:cNvSpPr/>
          <p:nvPr/>
        </p:nvSpPr>
        <p:spPr>
          <a:xfrm>
            <a:off x="3071664" y="4776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5C6670"/>
                </a:solidFill>
              </a:rPr>
              <a:t>20-120</a:t>
            </a:r>
          </a:p>
        </p:txBody>
      </p:sp>
      <p:sp>
        <p:nvSpPr>
          <p:cNvPr id="32" name="Rectangle 390">
            <a:extLst>
              <a:ext uri="{FF2B5EF4-FFF2-40B4-BE49-F238E27FC236}">
                <a16:creationId xmlns:a16="http://schemas.microsoft.com/office/drawing/2014/main" id="{A235184F-90E9-40D8-96BB-DB6D1F517A53}"/>
              </a:ext>
            </a:extLst>
          </p:cNvPr>
          <p:cNvSpPr/>
          <p:nvPr/>
        </p:nvSpPr>
        <p:spPr>
          <a:xfrm>
            <a:off x="3465612" y="2255837"/>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5C6670"/>
                </a:solidFill>
              </a:rPr>
              <a:t>140-210</a:t>
            </a:r>
          </a:p>
        </p:txBody>
      </p:sp>
      <p:graphicFrame>
        <p:nvGraphicFramePr>
          <p:cNvPr id="33" name="Chart 108">
            <a:extLst>
              <a:ext uri="{FF2B5EF4-FFF2-40B4-BE49-F238E27FC236}">
                <a16:creationId xmlns:a16="http://schemas.microsoft.com/office/drawing/2014/main" id="{BB102F60-71FC-420F-ADF0-FB745B865B42}"/>
              </a:ext>
            </a:extLst>
          </p:cNvPr>
          <p:cNvGraphicFramePr/>
          <p:nvPr>
            <p:custDataLst>
              <p:tags r:id="rId7"/>
            </p:custDataLst>
          </p:nvPr>
        </p:nvGraphicFramePr>
        <p:xfrm>
          <a:off x="5899150" y="2265363"/>
          <a:ext cx="1376363" cy="630237"/>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34" name="Chart 109">
            <a:extLst>
              <a:ext uri="{FF2B5EF4-FFF2-40B4-BE49-F238E27FC236}">
                <a16:creationId xmlns:a16="http://schemas.microsoft.com/office/drawing/2014/main" id="{7C932807-A7E6-41FE-A2F6-1DDB3E1CA92E}"/>
              </a:ext>
            </a:extLst>
          </p:cNvPr>
          <p:cNvGraphicFramePr/>
          <p:nvPr>
            <p:custDataLst>
              <p:tags r:id="rId8"/>
            </p:custDataLst>
          </p:nvPr>
        </p:nvGraphicFramePr>
        <p:xfrm>
          <a:off x="5899150" y="3390900"/>
          <a:ext cx="1376363" cy="628650"/>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35" name="Chart 110">
            <a:extLst>
              <a:ext uri="{FF2B5EF4-FFF2-40B4-BE49-F238E27FC236}">
                <a16:creationId xmlns:a16="http://schemas.microsoft.com/office/drawing/2014/main" id="{F07D0F94-B8FC-4078-B857-D1C8F2165FA9}"/>
              </a:ext>
            </a:extLst>
          </p:cNvPr>
          <p:cNvGraphicFramePr/>
          <p:nvPr>
            <p:custDataLst>
              <p:tags r:id="rId9"/>
            </p:custDataLst>
          </p:nvPr>
        </p:nvGraphicFramePr>
        <p:xfrm>
          <a:off x="5899150" y="4786313"/>
          <a:ext cx="1376363" cy="628650"/>
        </p:xfrm>
        <a:graphic>
          <a:graphicData uri="http://schemas.openxmlformats.org/drawingml/2006/chart">
            <c:chart xmlns:c="http://schemas.openxmlformats.org/drawingml/2006/chart" xmlns:r="http://schemas.openxmlformats.org/officeDocument/2006/relationships" r:id="rId22"/>
          </a:graphicData>
        </a:graphic>
      </p:graphicFrame>
      <p:sp>
        <p:nvSpPr>
          <p:cNvPr id="36" name="Rectangle 416">
            <a:extLst>
              <a:ext uri="{FF2B5EF4-FFF2-40B4-BE49-F238E27FC236}">
                <a16:creationId xmlns:a16="http://schemas.microsoft.com/office/drawing/2014/main" id="{0466202F-529D-4F53-8C77-0DC42F93F423}"/>
              </a:ext>
            </a:extLst>
          </p:cNvPr>
          <p:cNvSpPr/>
          <p:nvPr/>
        </p:nvSpPr>
        <p:spPr>
          <a:xfrm>
            <a:off x="6974954" y="3379788"/>
            <a:ext cx="1354138"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battery production and limited recycling potential</a:t>
            </a:r>
          </a:p>
        </p:txBody>
      </p:sp>
      <p:sp>
        <p:nvSpPr>
          <p:cNvPr id="37" name="Rectangle 417">
            <a:extLst>
              <a:ext uri="{FF2B5EF4-FFF2-40B4-BE49-F238E27FC236}">
                <a16:creationId xmlns:a16="http://schemas.microsoft.com/office/drawing/2014/main" id="{81B83028-C65A-44F5-8453-D8DCCEB36F1F}"/>
              </a:ext>
            </a:extLst>
          </p:cNvPr>
          <p:cNvSpPr/>
          <p:nvPr/>
        </p:nvSpPr>
        <p:spPr>
          <a:xfrm>
            <a:off x="6974954" y="4776788"/>
            <a:ext cx="1354138"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100" dirty="0">
                <a:solidFill>
                  <a:srgbClr val="5C6670"/>
                </a:solidFill>
              </a:rPr>
              <a:t>b</a:t>
            </a:r>
            <a:r>
              <a:rPr lang="en-US" sz="1100" dirty="0">
                <a:solidFill>
                  <a:srgbClr val="5C6670"/>
                </a:solidFill>
              </a:rPr>
              <a:t>at</a:t>
            </a:r>
            <a:r>
              <a:rPr lang="cs-CZ" sz="1100" dirty="0">
                <a:solidFill>
                  <a:srgbClr val="5C6670"/>
                </a:solidFill>
              </a:rPr>
              <a:t>t</a:t>
            </a:r>
            <a:r>
              <a:rPr lang="en-US" sz="1100" dirty="0" err="1">
                <a:solidFill>
                  <a:srgbClr val="5C6670"/>
                </a:solidFill>
              </a:rPr>
              <a:t>ery</a:t>
            </a:r>
            <a:r>
              <a:rPr lang="en-US" sz="1100" dirty="0">
                <a:solidFill>
                  <a:srgbClr val="5C6670"/>
                </a:solidFill>
              </a:rPr>
              <a:t> Production and carbon fibers in high pressure vessels</a:t>
            </a:r>
          </a:p>
        </p:txBody>
      </p:sp>
      <p:sp>
        <p:nvSpPr>
          <p:cNvPr id="38" name="Rectangle 418">
            <a:extLst>
              <a:ext uri="{FF2B5EF4-FFF2-40B4-BE49-F238E27FC236}">
                <a16:creationId xmlns:a16="http://schemas.microsoft.com/office/drawing/2014/main" id="{72CC3EE2-7F9F-41F6-B5E1-A63885C4832D}"/>
              </a:ext>
            </a:extLst>
          </p:cNvPr>
          <p:cNvSpPr/>
          <p:nvPr/>
        </p:nvSpPr>
        <p:spPr>
          <a:xfrm>
            <a:off x="6974954" y="2255838"/>
            <a:ext cx="1354138"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5C6670"/>
                </a:solidFill>
              </a:rPr>
              <a:t>relatively lowest</a:t>
            </a:r>
          </a:p>
        </p:txBody>
      </p:sp>
      <p:sp>
        <p:nvSpPr>
          <p:cNvPr id="39" name="Rectangle 419">
            <a:extLst>
              <a:ext uri="{FF2B5EF4-FFF2-40B4-BE49-F238E27FC236}">
                <a16:creationId xmlns:a16="http://schemas.microsoft.com/office/drawing/2014/main" id="{F3C45B43-B464-43C6-877F-F4C558547151}"/>
              </a:ext>
            </a:extLst>
          </p:cNvPr>
          <p:cNvSpPr/>
          <p:nvPr/>
        </p:nvSpPr>
        <p:spPr>
          <a:xfrm>
            <a:off x="6197600" y="3379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C6670"/>
                </a:solidFill>
              </a:rPr>
              <a:t>~ </a:t>
            </a:r>
            <a:r>
              <a:rPr lang="cs-CZ" sz="1200" b="1" dirty="0">
                <a:solidFill>
                  <a:srgbClr val="5C6670"/>
                </a:solidFill>
              </a:rPr>
              <a:t>150</a:t>
            </a:r>
          </a:p>
        </p:txBody>
      </p:sp>
      <p:sp>
        <p:nvSpPr>
          <p:cNvPr id="40" name="Rectangle 420">
            <a:extLst>
              <a:ext uri="{FF2B5EF4-FFF2-40B4-BE49-F238E27FC236}">
                <a16:creationId xmlns:a16="http://schemas.microsoft.com/office/drawing/2014/main" id="{B4604493-EBB6-4002-BA53-F31F69D26699}"/>
              </a:ext>
            </a:extLst>
          </p:cNvPr>
          <p:cNvSpPr/>
          <p:nvPr/>
        </p:nvSpPr>
        <p:spPr>
          <a:xfrm>
            <a:off x="6053138" y="4776788"/>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C6670"/>
                </a:solidFill>
              </a:rPr>
              <a:t>~ </a:t>
            </a:r>
            <a:r>
              <a:rPr lang="cs-CZ" sz="1200" b="1" dirty="0">
                <a:solidFill>
                  <a:srgbClr val="5C6670"/>
                </a:solidFill>
              </a:rPr>
              <a:t>1</a:t>
            </a:r>
            <a:r>
              <a:rPr lang="en-US" sz="1200" b="1" dirty="0">
                <a:solidFill>
                  <a:srgbClr val="5C6670"/>
                </a:solidFill>
              </a:rPr>
              <a:t>1</a:t>
            </a:r>
            <a:r>
              <a:rPr lang="cs-CZ" sz="1200" b="1" dirty="0">
                <a:solidFill>
                  <a:srgbClr val="5C6670"/>
                </a:solidFill>
              </a:rPr>
              <a:t>0</a:t>
            </a:r>
          </a:p>
        </p:txBody>
      </p:sp>
      <p:sp>
        <p:nvSpPr>
          <p:cNvPr id="41" name="Rectangle 421">
            <a:extLst>
              <a:ext uri="{FF2B5EF4-FFF2-40B4-BE49-F238E27FC236}">
                <a16:creationId xmlns:a16="http://schemas.microsoft.com/office/drawing/2014/main" id="{D2DAF842-7433-49E8-BCC3-CE33D06E6A61}"/>
              </a:ext>
            </a:extLst>
          </p:cNvPr>
          <p:cNvSpPr/>
          <p:nvPr/>
        </p:nvSpPr>
        <p:spPr>
          <a:xfrm>
            <a:off x="5981700" y="2255837"/>
            <a:ext cx="12954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rgbClr val="5C6670"/>
                </a:solidFill>
              </a:rPr>
              <a:t>40-60</a:t>
            </a:r>
          </a:p>
        </p:txBody>
      </p:sp>
      <p:cxnSp>
        <p:nvCxnSpPr>
          <p:cNvPr id="42" name="Straight Connector 464">
            <a:extLst>
              <a:ext uri="{FF2B5EF4-FFF2-40B4-BE49-F238E27FC236}">
                <a16:creationId xmlns:a16="http://schemas.microsoft.com/office/drawing/2014/main" id="{09E71B2C-3EBE-4C7B-B861-AEF5A13D5296}"/>
              </a:ext>
            </a:extLst>
          </p:cNvPr>
          <p:cNvCxnSpPr/>
          <p:nvPr/>
        </p:nvCxnSpPr>
        <p:spPr>
          <a:xfrm flipV="1">
            <a:off x="358079" y="4337050"/>
            <a:ext cx="11570569" cy="17463"/>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66">
            <a:extLst>
              <a:ext uri="{FF2B5EF4-FFF2-40B4-BE49-F238E27FC236}">
                <a16:creationId xmlns:a16="http://schemas.microsoft.com/office/drawing/2014/main" id="{EEE07D8A-2715-4045-80D1-EAFD7CACB267}"/>
              </a:ext>
            </a:extLst>
          </p:cNvPr>
          <p:cNvCxnSpPr/>
          <p:nvPr/>
        </p:nvCxnSpPr>
        <p:spPr>
          <a:xfrm flipV="1">
            <a:off x="358079" y="3022600"/>
            <a:ext cx="11570569" cy="15875"/>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72">
            <a:extLst>
              <a:ext uri="{FF2B5EF4-FFF2-40B4-BE49-F238E27FC236}">
                <a16:creationId xmlns:a16="http://schemas.microsoft.com/office/drawing/2014/main" id="{5DD12399-38CD-461A-80BB-0E6484429470}"/>
              </a:ext>
            </a:extLst>
          </p:cNvPr>
          <p:cNvCxnSpPr/>
          <p:nvPr/>
        </p:nvCxnSpPr>
        <p:spPr>
          <a:xfrm>
            <a:off x="8472264" y="2060575"/>
            <a:ext cx="0" cy="360045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74">
            <a:extLst>
              <a:ext uri="{FF2B5EF4-FFF2-40B4-BE49-F238E27FC236}">
                <a16:creationId xmlns:a16="http://schemas.microsoft.com/office/drawing/2014/main" id="{B670D3BC-29EB-4C87-B223-A349CC89804E}"/>
              </a:ext>
            </a:extLst>
          </p:cNvPr>
          <p:cNvCxnSpPr/>
          <p:nvPr/>
        </p:nvCxnSpPr>
        <p:spPr>
          <a:xfrm>
            <a:off x="2639616" y="2060575"/>
            <a:ext cx="0" cy="360045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77">
            <a:extLst>
              <a:ext uri="{FF2B5EF4-FFF2-40B4-BE49-F238E27FC236}">
                <a16:creationId xmlns:a16="http://schemas.microsoft.com/office/drawing/2014/main" id="{8B260DF9-0A1B-4B86-A538-FBE422F7991E}"/>
              </a:ext>
            </a:extLst>
          </p:cNvPr>
          <p:cNvCxnSpPr/>
          <p:nvPr/>
        </p:nvCxnSpPr>
        <p:spPr>
          <a:xfrm>
            <a:off x="5807968" y="2060575"/>
            <a:ext cx="0" cy="360045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81">
            <a:extLst>
              <a:ext uri="{FF2B5EF4-FFF2-40B4-BE49-F238E27FC236}">
                <a16:creationId xmlns:a16="http://schemas.microsoft.com/office/drawing/2014/main" id="{EEC76EB9-480C-412C-AE15-9DC742BB02FB}"/>
              </a:ext>
            </a:extLst>
          </p:cNvPr>
          <p:cNvCxnSpPr/>
          <p:nvPr/>
        </p:nvCxnSpPr>
        <p:spPr>
          <a:xfrm flipV="1">
            <a:off x="8678763" y="1687513"/>
            <a:ext cx="2313781" cy="12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83">
            <a:extLst>
              <a:ext uri="{FF2B5EF4-FFF2-40B4-BE49-F238E27FC236}">
                <a16:creationId xmlns:a16="http://schemas.microsoft.com/office/drawing/2014/main" id="{83C85B4E-28DB-457E-8237-65ED3A1AAF03}"/>
              </a:ext>
            </a:extLst>
          </p:cNvPr>
          <p:cNvCxnSpPr/>
          <p:nvPr/>
        </p:nvCxnSpPr>
        <p:spPr>
          <a:xfrm>
            <a:off x="2808288" y="1700213"/>
            <a:ext cx="285566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4">
            <a:extLst>
              <a:ext uri="{FF2B5EF4-FFF2-40B4-BE49-F238E27FC236}">
                <a16:creationId xmlns:a16="http://schemas.microsoft.com/office/drawing/2014/main" id="{26A7475A-75A0-4AD7-BA1D-FD26BCA54874}"/>
              </a:ext>
            </a:extLst>
          </p:cNvPr>
          <p:cNvCxnSpPr/>
          <p:nvPr/>
        </p:nvCxnSpPr>
        <p:spPr>
          <a:xfrm>
            <a:off x="5967115" y="1700213"/>
            <a:ext cx="200109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Rectangle 52">
            <a:extLst>
              <a:ext uri="{FF2B5EF4-FFF2-40B4-BE49-F238E27FC236}">
                <a16:creationId xmlns:a16="http://schemas.microsoft.com/office/drawing/2014/main" id="{895889C6-4A78-4B1A-A2B0-32E3D2A0AD55}"/>
              </a:ext>
            </a:extLst>
          </p:cNvPr>
          <p:cNvSpPr/>
          <p:nvPr/>
        </p:nvSpPr>
        <p:spPr>
          <a:xfrm>
            <a:off x="2495600" y="6196651"/>
            <a:ext cx="5279568" cy="345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rgbClr val="5C6670"/>
                </a:solidFill>
              </a:rPr>
              <a:t>* Emission during life cycle relay on energy source where coal represents the highest and RES the lowest.</a:t>
            </a:r>
          </a:p>
        </p:txBody>
      </p:sp>
      <p:sp>
        <p:nvSpPr>
          <p:cNvPr id="51" name="Rectangle 53">
            <a:extLst>
              <a:ext uri="{FF2B5EF4-FFF2-40B4-BE49-F238E27FC236}">
                <a16:creationId xmlns:a16="http://schemas.microsoft.com/office/drawing/2014/main" id="{D3E7BA3F-DA9B-44FB-B771-42288A9D7986}"/>
              </a:ext>
            </a:extLst>
          </p:cNvPr>
          <p:cNvSpPr/>
          <p:nvPr/>
        </p:nvSpPr>
        <p:spPr>
          <a:xfrm>
            <a:off x="2525643" y="6414046"/>
            <a:ext cx="5976664" cy="345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cs-CZ" sz="900" dirty="0">
                <a:solidFill>
                  <a:srgbClr val="5C6670"/>
                </a:solidFill>
              </a:rPr>
              <a:t>Source: Deloitte, </a:t>
            </a:r>
            <a:r>
              <a:rPr lang="cs-CZ" sz="900" dirty="0" err="1">
                <a:solidFill>
                  <a:srgbClr val="5C6670"/>
                </a:solidFill>
              </a:rPr>
              <a:t>Ballard</a:t>
            </a:r>
            <a:r>
              <a:rPr lang="cs-CZ" sz="900" dirty="0">
                <a:solidFill>
                  <a:srgbClr val="5C6670"/>
                </a:solidFill>
              </a:rPr>
              <a:t> – </a:t>
            </a:r>
            <a:r>
              <a:rPr lang="cs-CZ" sz="900" dirty="0" err="1">
                <a:solidFill>
                  <a:srgbClr val="5C6670"/>
                </a:solidFill>
              </a:rPr>
              <a:t>Fueling</a:t>
            </a:r>
            <a:r>
              <a:rPr lang="cs-CZ" sz="900" dirty="0">
                <a:solidFill>
                  <a:srgbClr val="5C6670"/>
                </a:solidFill>
              </a:rPr>
              <a:t> </a:t>
            </a:r>
            <a:r>
              <a:rPr lang="cs-CZ" sz="900" dirty="0" err="1">
                <a:solidFill>
                  <a:srgbClr val="5C6670"/>
                </a:solidFill>
              </a:rPr>
              <a:t>the</a:t>
            </a:r>
            <a:r>
              <a:rPr lang="cs-CZ" sz="900" dirty="0">
                <a:solidFill>
                  <a:srgbClr val="5C6670"/>
                </a:solidFill>
              </a:rPr>
              <a:t> </a:t>
            </a:r>
            <a:r>
              <a:rPr lang="cs-CZ" sz="900" dirty="0" err="1">
                <a:solidFill>
                  <a:srgbClr val="5C6670"/>
                </a:solidFill>
              </a:rPr>
              <a:t>future</a:t>
            </a:r>
            <a:r>
              <a:rPr lang="cs-CZ" sz="900" dirty="0">
                <a:solidFill>
                  <a:srgbClr val="5C6670"/>
                </a:solidFill>
              </a:rPr>
              <a:t> </a:t>
            </a:r>
            <a:r>
              <a:rPr lang="cs-CZ" sz="900" dirty="0" err="1">
                <a:solidFill>
                  <a:srgbClr val="5C6670"/>
                </a:solidFill>
              </a:rPr>
              <a:t>of</a:t>
            </a:r>
            <a:r>
              <a:rPr lang="cs-CZ" sz="900" dirty="0">
                <a:solidFill>
                  <a:srgbClr val="5C6670"/>
                </a:solidFill>
              </a:rPr>
              <a:t> mobility, 2020 </a:t>
            </a:r>
          </a:p>
        </p:txBody>
      </p:sp>
    </p:spTree>
    <p:extLst>
      <p:ext uri="{BB962C8B-B14F-4D97-AF65-F5344CB8AC3E}">
        <p14:creationId xmlns:p14="http://schemas.microsoft.com/office/powerpoint/2010/main" val="3763317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vAiEU6DtdJetW0gCVPf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jvBgg0m1BIuRRO2JebX7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gue12XIv4LCWFVl3i_3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_9yXSMFgrmOjxeQ5uK.f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FygxwbZFKiOvwAm.B3fD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sPoi3JvERnOeCoWYN5z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yNzsbKgcNHwxWgiXlGJg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talOxNukWCtmjaydwZsL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l4nS9Z4vVtI2oRl7VPSRA"/>
</p:tagLst>
</file>

<file path=ppt/theme/theme1.xml><?xml version="1.0" encoding="utf-8"?>
<a:theme xmlns:a="http://schemas.openxmlformats.org/drawingml/2006/main" name="Motiv Office">
  <a:themeElements>
    <a:clrScheme name="UNI_2021">
      <a:dk1>
        <a:srgbClr val="5C6670"/>
      </a:dk1>
      <a:lt1>
        <a:sysClr val="window" lastClr="FFFFFF"/>
      </a:lt1>
      <a:dk2>
        <a:srgbClr val="44546A"/>
      </a:dk2>
      <a:lt2>
        <a:srgbClr val="E7E6E6"/>
      </a:lt2>
      <a:accent1>
        <a:srgbClr val="E2231A"/>
      </a:accent1>
      <a:accent2>
        <a:srgbClr val="ED7D31"/>
      </a:accent2>
      <a:accent3>
        <a:srgbClr val="A5A5A5"/>
      </a:accent3>
      <a:accent4>
        <a:srgbClr val="FFC000"/>
      </a:accent4>
      <a:accent5>
        <a:srgbClr val="FFD965"/>
      </a:accent5>
      <a:accent6>
        <a:srgbClr val="70AD47"/>
      </a:accent6>
      <a:hlink>
        <a:srgbClr val="0563C1"/>
      </a:hlink>
      <a:folHlink>
        <a:srgbClr val="954F72"/>
      </a:folHlink>
    </a:clrScheme>
    <a:fontScheme name="Vlastní 8">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_STOP_CAFE_16-9_CZ_arial_v01.pptx" id="{794C3D8D-5A1A-4F7B-9184-D45BDEE23C2F}" vid="{C4F5046A-C08A-4E03-B97A-76C676718342}"/>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8F20F7E1DC6D243A71EFFAE3FD8B874" ma:contentTypeVersion="0" ma:contentTypeDescription="Vytvoří nový dokument" ma:contentTypeScope="" ma:versionID="9219316cf798e03cec6c92c37305c987">
  <xsd:schema xmlns:xsd="http://www.w3.org/2001/XMLSchema" xmlns:xs="http://www.w3.org/2001/XMLSchema" xmlns:p="http://schemas.microsoft.com/office/2006/metadata/properties" targetNamespace="http://schemas.microsoft.com/office/2006/metadata/properties" ma:root="true" ma:fieldsID="e5030a4fb49af6ac1945304746faa32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511A39-DC74-46A9-B28C-296DE126A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925CAD4-FC7D-42F0-A50B-6FDCDB855332}">
  <ds:schemaRefs>
    <ds:schemaRef ds:uri="http://schemas.microsoft.com/sharepoint/v3/contenttype/forms"/>
  </ds:schemaRefs>
</ds:datastoreItem>
</file>

<file path=customXml/itemProps3.xml><?xml version="1.0" encoding="utf-8"?>
<ds:datastoreItem xmlns:ds="http://schemas.openxmlformats.org/officeDocument/2006/customXml" ds:itemID="{84F6D757-DE26-4997-AB96-411540C78A7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8020</TotalTime>
  <Words>871</Words>
  <Application>Microsoft Office PowerPoint</Application>
  <PresentationFormat>Širokoúhlá obrazovka</PresentationFormat>
  <Paragraphs>130</Paragraphs>
  <Slides>11</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Wingdings</vt:lpstr>
      <vt:lpstr>Motiv Office</vt:lpstr>
      <vt:lpstr>Reakce rafinérsko-petrochemického komplexu na budoucí výzvy v rámci Green Deal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Vojkůvka</dc:creator>
  <cp:lastModifiedBy>Jiri.Hajek</cp:lastModifiedBy>
  <cp:revision>33</cp:revision>
  <dcterms:created xsi:type="dcterms:W3CDTF">2021-02-12T19:42:45Z</dcterms:created>
  <dcterms:modified xsi:type="dcterms:W3CDTF">2021-11-24T11:56:48Z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0x010100F8F20F7E1DC6D243A71EFFAE3FD8B874</vt:lpwstr>
  </property>
</Properties>
</file>