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30719037" r:id="rId3"/>
    <p:sldId id="230719024" r:id="rId4"/>
    <p:sldId id="230719033" r:id="rId5"/>
    <p:sldId id="230719049" r:id="rId6"/>
    <p:sldId id="230719038" r:id="rId7"/>
    <p:sldId id="230719040" r:id="rId8"/>
    <p:sldId id="230719046" r:id="rId9"/>
    <p:sldId id="230719039" r:id="rId10"/>
    <p:sldId id="230719042" r:id="rId11"/>
    <p:sldId id="230719043" r:id="rId12"/>
    <p:sldId id="230719032" r:id="rId13"/>
    <p:sldId id="230719045" r:id="rId14"/>
    <p:sldId id="230719051" r:id="rId15"/>
    <p:sldId id="230719052" r:id="rId16"/>
    <p:sldId id="230719053" r:id="rId17"/>
    <p:sldId id="230719055" r:id="rId18"/>
    <p:sldId id="230719030" r:id="rId19"/>
    <p:sldId id="230719047" r:id="rId20"/>
    <p:sldId id="230719048" r:id="rId21"/>
    <p:sldId id="230719044" r:id="rId22"/>
    <p:sldId id="230719025" r:id="rId23"/>
    <p:sldId id="230719026" r:id="rId24"/>
    <p:sldId id="230719027" r:id="rId25"/>
    <p:sldId id="230719028" r:id="rId26"/>
    <p:sldId id="230719029" r:id="rId27"/>
    <p:sldId id="230719054" r:id="rId28"/>
  </p:sldIdLst>
  <p:sldSz cx="12192000" cy="6858000"/>
  <p:notesSz cx="6797675" cy="9926638"/>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0066"/>
    <a:srgbClr val="99CCFF"/>
    <a:srgbClr val="66CCFF"/>
    <a:srgbClr val="0066CC"/>
    <a:srgbClr val="CCFFFF"/>
    <a:srgbClr val="CCFFCC"/>
    <a:srgbClr val="FFFFCC"/>
    <a:srgbClr val="D2F8FA"/>
    <a:srgbClr val="E8FB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83" autoAdjust="0"/>
    <p:restoredTop sz="95332" autoAdjust="0"/>
  </p:normalViewPr>
  <p:slideViewPr>
    <p:cSldViewPr snapToGrid="0">
      <p:cViewPr varScale="1">
        <p:scale>
          <a:sx n="110" d="100"/>
          <a:sy n="110" d="100"/>
        </p:scale>
        <p:origin x="606"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hlavičku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Zástupný objekt pre dá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21451AA0-8A0D-4B19-B034-79F83B5158C3}" type="datetimeFigureOut">
              <a:rPr lang="en-US" smtClean="0"/>
              <a:t>11/24/2021</a:t>
            </a:fld>
            <a:endParaRPr lang="en-US"/>
          </a:p>
        </p:txBody>
      </p:sp>
      <p:sp>
        <p:nvSpPr>
          <p:cNvPr id="4" name="Zástupný objekt pre obrázok snímky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Zástupný objekt pre poznámky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6" name="Zástupný objekt pre pätu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Zástupný objekt pre číslo snímky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F62159F-4920-4071-A51C-899B026A7A57}" type="slidenum">
              <a:rPr lang="en-US" smtClean="0"/>
              <a:t>‹#›</a:t>
            </a:fld>
            <a:endParaRPr lang="en-US"/>
          </a:p>
        </p:txBody>
      </p:sp>
    </p:spTree>
    <p:extLst>
      <p:ext uri="{BB962C8B-B14F-4D97-AF65-F5344CB8AC3E}">
        <p14:creationId xmlns:p14="http://schemas.microsoft.com/office/powerpoint/2010/main" val="2079733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rtl="0"/>
            <a:fld id="{B8649DAF-093F-4482-AA38-346E9A2DEE94}" type="slidenum">
              <a:rPr lang="cs-CZ" smtClean="0"/>
              <a:t>2</a:t>
            </a:fld>
            <a:endParaRPr lang="cs-CZ" dirty="0"/>
          </a:p>
        </p:txBody>
      </p:sp>
    </p:spTree>
    <p:extLst>
      <p:ext uri="{BB962C8B-B14F-4D97-AF65-F5344CB8AC3E}">
        <p14:creationId xmlns:p14="http://schemas.microsoft.com/office/powerpoint/2010/main" val="2047782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10"/>
          </p:nvPr>
        </p:nvSpPr>
        <p:spPr/>
        <p:txBody>
          <a:bodyPr/>
          <a:lstStyle/>
          <a:p>
            <a:fld id="{58B447D6-FCC6-41AF-A445-D040929C5586}" type="slidenum">
              <a:rPr lang="sk-SK" smtClean="0"/>
              <a:pPr/>
              <a:t>16</a:t>
            </a:fld>
            <a:endParaRPr lang="sk-SK"/>
          </a:p>
        </p:txBody>
      </p:sp>
    </p:spTree>
    <p:extLst>
      <p:ext uri="{BB962C8B-B14F-4D97-AF65-F5344CB8AC3E}">
        <p14:creationId xmlns:p14="http://schemas.microsoft.com/office/powerpoint/2010/main" val="2636913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rtl="0"/>
            <a:fld id="{B8649DAF-093F-4482-AA38-346E9A2DEE94}" type="slidenum">
              <a:rPr lang="cs-CZ" smtClean="0"/>
              <a:t>18</a:t>
            </a:fld>
            <a:endParaRPr lang="cs-CZ" dirty="0"/>
          </a:p>
        </p:txBody>
      </p:sp>
    </p:spTree>
    <p:extLst>
      <p:ext uri="{BB962C8B-B14F-4D97-AF65-F5344CB8AC3E}">
        <p14:creationId xmlns:p14="http://schemas.microsoft.com/office/powerpoint/2010/main" val="39589797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rtl="0"/>
            <a:fld id="{B8649DAF-093F-4482-AA38-346E9A2DEE94}" type="slidenum">
              <a:rPr lang="cs-CZ" smtClean="0"/>
              <a:t>19</a:t>
            </a:fld>
            <a:endParaRPr lang="cs-CZ" dirty="0"/>
          </a:p>
        </p:txBody>
      </p:sp>
    </p:spTree>
    <p:extLst>
      <p:ext uri="{BB962C8B-B14F-4D97-AF65-F5344CB8AC3E}">
        <p14:creationId xmlns:p14="http://schemas.microsoft.com/office/powerpoint/2010/main" val="2398854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rtl="0"/>
            <a:fld id="{B8649DAF-093F-4482-AA38-346E9A2DEE94}" type="slidenum">
              <a:rPr lang="cs-CZ" smtClean="0"/>
              <a:t>20</a:t>
            </a:fld>
            <a:endParaRPr lang="cs-CZ" dirty="0"/>
          </a:p>
        </p:txBody>
      </p:sp>
    </p:spTree>
    <p:extLst>
      <p:ext uri="{BB962C8B-B14F-4D97-AF65-F5344CB8AC3E}">
        <p14:creationId xmlns:p14="http://schemas.microsoft.com/office/powerpoint/2010/main" val="9280574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rtl="0"/>
            <a:fld id="{B8649DAF-093F-4482-AA38-346E9A2DEE94}" type="slidenum">
              <a:rPr lang="cs-CZ" smtClean="0"/>
              <a:t>21</a:t>
            </a:fld>
            <a:endParaRPr lang="cs-CZ" dirty="0"/>
          </a:p>
        </p:txBody>
      </p:sp>
    </p:spTree>
    <p:extLst>
      <p:ext uri="{BB962C8B-B14F-4D97-AF65-F5344CB8AC3E}">
        <p14:creationId xmlns:p14="http://schemas.microsoft.com/office/powerpoint/2010/main" val="9233748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rtl="0"/>
            <a:fld id="{B8649DAF-093F-4482-AA38-346E9A2DEE94}" type="slidenum">
              <a:rPr lang="cs-CZ" smtClean="0"/>
              <a:t>22</a:t>
            </a:fld>
            <a:endParaRPr lang="cs-CZ" dirty="0"/>
          </a:p>
        </p:txBody>
      </p:sp>
    </p:spTree>
    <p:extLst>
      <p:ext uri="{BB962C8B-B14F-4D97-AF65-F5344CB8AC3E}">
        <p14:creationId xmlns:p14="http://schemas.microsoft.com/office/powerpoint/2010/main" val="32099051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rtl="0"/>
            <a:fld id="{B8649DAF-093F-4482-AA38-346E9A2DEE94}" type="slidenum">
              <a:rPr lang="cs-CZ" smtClean="0"/>
              <a:t>23</a:t>
            </a:fld>
            <a:endParaRPr lang="cs-CZ" dirty="0"/>
          </a:p>
        </p:txBody>
      </p:sp>
    </p:spTree>
    <p:extLst>
      <p:ext uri="{BB962C8B-B14F-4D97-AF65-F5344CB8AC3E}">
        <p14:creationId xmlns:p14="http://schemas.microsoft.com/office/powerpoint/2010/main" val="5475657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rtl="0"/>
            <a:fld id="{B8649DAF-093F-4482-AA38-346E9A2DEE94}" type="slidenum">
              <a:rPr lang="cs-CZ" smtClean="0"/>
              <a:t>24</a:t>
            </a:fld>
            <a:endParaRPr lang="cs-CZ" dirty="0"/>
          </a:p>
        </p:txBody>
      </p:sp>
    </p:spTree>
    <p:extLst>
      <p:ext uri="{BB962C8B-B14F-4D97-AF65-F5344CB8AC3E}">
        <p14:creationId xmlns:p14="http://schemas.microsoft.com/office/powerpoint/2010/main" val="2895393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rtl="0"/>
            <a:fld id="{B8649DAF-093F-4482-AA38-346E9A2DEE94}" type="slidenum">
              <a:rPr lang="cs-CZ" smtClean="0"/>
              <a:t>25</a:t>
            </a:fld>
            <a:endParaRPr lang="cs-CZ" dirty="0"/>
          </a:p>
        </p:txBody>
      </p:sp>
    </p:spTree>
    <p:extLst>
      <p:ext uri="{BB962C8B-B14F-4D97-AF65-F5344CB8AC3E}">
        <p14:creationId xmlns:p14="http://schemas.microsoft.com/office/powerpoint/2010/main" val="14933098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rtl="0"/>
            <a:fld id="{B8649DAF-093F-4482-AA38-346E9A2DEE94}" type="slidenum">
              <a:rPr lang="cs-CZ" smtClean="0"/>
              <a:t>26</a:t>
            </a:fld>
            <a:endParaRPr lang="cs-CZ" dirty="0"/>
          </a:p>
        </p:txBody>
      </p:sp>
    </p:spTree>
    <p:extLst>
      <p:ext uri="{BB962C8B-B14F-4D97-AF65-F5344CB8AC3E}">
        <p14:creationId xmlns:p14="http://schemas.microsoft.com/office/powerpoint/2010/main" val="3861457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rtl="0"/>
            <a:fld id="{B8649DAF-093F-4482-AA38-346E9A2DEE94}" type="slidenum">
              <a:rPr lang="cs-CZ" smtClean="0"/>
              <a:t>3</a:t>
            </a:fld>
            <a:endParaRPr lang="cs-CZ" dirty="0"/>
          </a:p>
        </p:txBody>
      </p:sp>
    </p:spTree>
    <p:extLst>
      <p:ext uri="{BB962C8B-B14F-4D97-AF65-F5344CB8AC3E}">
        <p14:creationId xmlns:p14="http://schemas.microsoft.com/office/powerpoint/2010/main" val="12725803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rtl="0"/>
            <a:fld id="{B8649DAF-093F-4482-AA38-346E9A2DEE94}" type="slidenum">
              <a:rPr lang="cs-CZ" smtClean="0"/>
              <a:t>27</a:t>
            </a:fld>
            <a:endParaRPr lang="cs-CZ" dirty="0"/>
          </a:p>
        </p:txBody>
      </p:sp>
    </p:spTree>
    <p:extLst>
      <p:ext uri="{BB962C8B-B14F-4D97-AF65-F5344CB8AC3E}">
        <p14:creationId xmlns:p14="http://schemas.microsoft.com/office/powerpoint/2010/main" val="3485757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rtl="0"/>
            <a:fld id="{B8649DAF-093F-4482-AA38-346E9A2DEE94}" type="slidenum">
              <a:rPr lang="cs-CZ" smtClean="0"/>
              <a:t>5</a:t>
            </a:fld>
            <a:endParaRPr lang="cs-CZ" dirty="0"/>
          </a:p>
        </p:txBody>
      </p:sp>
    </p:spTree>
    <p:extLst>
      <p:ext uri="{BB962C8B-B14F-4D97-AF65-F5344CB8AC3E}">
        <p14:creationId xmlns:p14="http://schemas.microsoft.com/office/powerpoint/2010/main" val="13196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Only theoretical/math  scenario - SMR unit is below turn - down, maximum is about 10% of green H</a:t>
            </a:r>
            <a:r>
              <a:rPr lang="en-US" sz="1200" b="0" i="0" u="none" strike="noStrike" kern="1200" baseline="-25000" dirty="0" smtClean="0">
                <a:solidFill>
                  <a:schemeClr val="tx1"/>
                </a:solidFill>
                <a:effectLst/>
                <a:latin typeface="+mn-lt"/>
                <a:ea typeface="+mn-ea"/>
                <a:cs typeface="+mn-cs"/>
              </a:rPr>
              <a:t>2</a:t>
            </a:r>
            <a:r>
              <a:rPr lang="en-US" dirty="0" smtClean="0"/>
              <a:t> </a:t>
            </a:r>
            <a:endParaRPr lang="cs-CZ" dirty="0"/>
          </a:p>
        </p:txBody>
      </p:sp>
      <p:sp>
        <p:nvSpPr>
          <p:cNvPr id="4" name="Zástupný symbol pro číslo snímku 3"/>
          <p:cNvSpPr>
            <a:spLocks noGrp="1"/>
          </p:cNvSpPr>
          <p:nvPr>
            <p:ph type="sldNum" sz="quarter" idx="10"/>
          </p:nvPr>
        </p:nvSpPr>
        <p:spPr/>
        <p:txBody>
          <a:bodyPr/>
          <a:lstStyle/>
          <a:p>
            <a:fld id="{3F62159F-4920-4071-A51C-899B026A7A57}" type="slidenum">
              <a:rPr lang="en-US" smtClean="0"/>
              <a:t>7</a:t>
            </a:fld>
            <a:endParaRPr lang="en-US"/>
          </a:p>
        </p:txBody>
      </p:sp>
    </p:spTree>
    <p:extLst>
      <p:ext uri="{BB962C8B-B14F-4D97-AF65-F5344CB8AC3E}">
        <p14:creationId xmlns:p14="http://schemas.microsoft.com/office/powerpoint/2010/main" val="1520637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F62159F-4920-4071-A51C-899B026A7A57}" type="slidenum">
              <a:rPr lang="en-US" smtClean="0"/>
              <a:t>8</a:t>
            </a:fld>
            <a:endParaRPr lang="en-US"/>
          </a:p>
        </p:txBody>
      </p:sp>
    </p:spTree>
    <p:extLst>
      <p:ext uri="{BB962C8B-B14F-4D97-AF65-F5344CB8AC3E}">
        <p14:creationId xmlns:p14="http://schemas.microsoft.com/office/powerpoint/2010/main" val="3782762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rtl="0"/>
            <a:fld id="{B8649DAF-093F-4482-AA38-346E9A2DEE94}" type="slidenum">
              <a:rPr lang="cs-CZ" smtClean="0"/>
              <a:t>9</a:t>
            </a:fld>
            <a:endParaRPr lang="cs-CZ" dirty="0"/>
          </a:p>
        </p:txBody>
      </p:sp>
    </p:spTree>
    <p:extLst>
      <p:ext uri="{BB962C8B-B14F-4D97-AF65-F5344CB8AC3E}">
        <p14:creationId xmlns:p14="http://schemas.microsoft.com/office/powerpoint/2010/main" val="2556223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rtl="0"/>
            <a:fld id="{B8649DAF-093F-4482-AA38-346E9A2DEE94}" type="slidenum">
              <a:rPr lang="cs-CZ" smtClean="0"/>
              <a:t>10</a:t>
            </a:fld>
            <a:endParaRPr lang="cs-CZ" dirty="0"/>
          </a:p>
        </p:txBody>
      </p:sp>
    </p:spTree>
    <p:extLst>
      <p:ext uri="{BB962C8B-B14F-4D97-AF65-F5344CB8AC3E}">
        <p14:creationId xmlns:p14="http://schemas.microsoft.com/office/powerpoint/2010/main" val="1542932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rtl="0"/>
            <a:fld id="{B8649DAF-093F-4482-AA38-346E9A2DEE94}" type="slidenum">
              <a:rPr lang="cs-CZ" smtClean="0"/>
              <a:t>12</a:t>
            </a:fld>
            <a:endParaRPr lang="cs-CZ" dirty="0"/>
          </a:p>
        </p:txBody>
      </p:sp>
    </p:spTree>
    <p:extLst>
      <p:ext uri="{BB962C8B-B14F-4D97-AF65-F5344CB8AC3E}">
        <p14:creationId xmlns:p14="http://schemas.microsoft.com/office/powerpoint/2010/main" val="3951224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10"/>
          </p:nvPr>
        </p:nvSpPr>
        <p:spPr/>
        <p:txBody>
          <a:bodyPr/>
          <a:lstStyle/>
          <a:p>
            <a:fld id="{58B447D6-FCC6-41AF-A445-D040929C5586}" type="slidenum">
              <a:rPr lang="sk-SK" smtClean="0"/>
              <a:pPr/>
              <a:t>15</a:t>
            </a:fld>
            <a:endParaRPr lang="sk-SK"/>
          </a:p>
        </p:txBody>
      </p:sp>
    </p:spTree>
    <p:extLst>
      <p:ext uri="{BB962C8B-B14F-4D97-AF65-F5344CB8AC3E}">
        <p14:creationId xmlns:p14="http://schemas.microsoft.com/office/powerpoint/2010/main" val="1649876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6343F8-FA36-4F85-818A-091DAF5F6FB7}"/>
              </a:ext>
            </a:extLst>
          </p:cNvPr>
          <p:cNvSpPr>
            <a:spLocks noGrp="1"/>
          </p:cNvSpPr>
          <p:nvPr>
            <p:ph type="ctrTitle"/>
          </p:nvPr>
        </p:nvSpPr>
        <p:spPr>
          <a:xfrm>
            <a:off x="1524000" y="1122363"/>
            <a:ext cx="9144000" cy="2387600"/>
          </a:xfrm>
        </p:spPr>
        <p:txBody>
          <a:bodyPr anchor="b"/>
          <a:lstStyle>
            <a:lvl1pPr algn="ctr">
              <a:defRPr sz="6000"/>
            </a:lvl1pPr>
          </a:lstStyle>
          <a:p>
            <a:r>
              <a:rPr lang="sk-SK"/>
              <a:t>Kliknutím upravte štýl predlohy nadpisu</a:t>
            </a:r>
            <a:endParaRPr lang="en-US"/>
          </a:p>
        </p:txBody>
      </p:sp>
      <p:sp>
        <p:nvSpPr>
          <p:cNvPr id="3" name="Podnadpis 2">
            <a:extLst>
              <a:ext uri="{FF2B5EF4-FFF2-40B4-BE49-F238E27FC236}">
                <a16:creationId xmlns:a16="http://schemas.microsoft.com/office/drawing/2014/main" id="{AD8C066F-35FC-4F8A-874A-66543B3A5F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a:t>Kliknutím upravte štýl predlohy podnadpisu</a:t>
            </a:r>
            <a:endParaRPr lang="en-US"/>
          </a:p>
        </p:txBody>
      </p:sp>
      <p:sp>
        <p:nvSpPr>
          <p:cNvPr id="4" name="Zástupný objekt pre dátum 3">
            <a:extLst>
              <a:ext uri="{FF2B5EF4-FFF2-40B4-BE49-F238E27FC236}">
                <a16:creationId xmlns:a16="http://schemas.microsoft.com/office/drawing/2014/main" id="{D4359A17-DE64-4EF5-BAFA-800AFCD63BFC}"/>
              </a:ext>
            </a:extLst>
          </p:cNvPr>
          <p:cNvSpPr>
            <a:spLocks noGrp="1"/>
          </p:cNvSpPr>
          <p:nvPr>
            <p:ph type="dt" sz="half" idx="10"/>
          </p:nvPr>
        </p:nvSpPr>
        <p:spPr/>
        <p:txBody>
          <a:bodyPr/>
          <a:lstStyle/>
          <a:p>
            <a:fld id="{C4E6C60B-F7F7-4481-AE35-026803066715}" type="datetimeFigureOut">
              <a:rPr lang="en-US" smtClean="0"/>
              <a:t>11/24/2021</a:t>
            </a:fld>
            <a:endParaRPr lang="en-US"/>
          </a:p>
        </p:txBody>
      </p:sp>
      <p:sp>
        <p:nvSpPr>
          <p:cNvPr id="5" name="Zástupný objekt pre pätu 4">
            <a:extLst>
              <a:ext uri="{FF2B5EF4-FFF2-40B4-BE49-F238E27FC236}">
                <a16:creationId xmlns:a16="http://schemas.microsoft.com/office/drawing/2014/main" id="{AC050D48-6EDA-4B50-BC16-158C0D3A25CA}"/>
              </a:ext>
            </a:extLst>
          </p:cNvPr>
          <p:cNvSpPr>
            <a:spLocks noGrp="1"/>
          </p:cNvSpPr>
          <p:nvPr>
            <p:ph type="ftr" sz="quarter" idx="11"/>
          </p:nvPr>
        </p:nvSpPr>
        <p:spPr/>
        <p:txBody>
          <a:bodyPr/>
          <a:lstStyle/>
          <a:p>
            <a:endParaRPr lang="en-US"/>
          </a:p>
        </p:txBody>
      </p:sp>
      <p:sp>
        <p:nvSpPr>
          <p:cNvPr id="6" name="Zástupný objekt pre číslo snímky 5">
            <a:extLst>
              <a:ext uri="{FF2B5EF4-FFF2-40B4-BE49-F238E27FC236}">
                <a16:creationId xmlns:a16="http://schemas.microsoft.com/office/drawing/2014/main" id="{AEE26337-011C-40BE-9045-69A70F73D3F6}"/>
              </a:ext>
            </a:extLst>
          </p:cNvPr>
          <p:cNvSpPr>
            <a:spLocks noGrp="1"/>
          </p:cNvSpPr>
          <p:nvPr>
            <p:ph type="sldNum" sz="quarter" idx="12"/>
          </p:nvPr>
        </p:nvSpPr>
        <p:spPr/>
        <p:txBody>
          <a:bodyPr/>
          <a:lstStyle/>
          <a:p>
            <a:fld id="{1246E64F-7775-4D33-A7A2-2967DE5B2ECE}" type="slidenum">
              <a:rPr lang="en-US" smtClean="0"/>
              <a:t>‹#›</a:t>
            </a:fld>
            <a:endParaRPr lang="en-US"/>
          </a:p>
        </p:txBody>
      </p:sp>
    </p:spTree>
    <p:extLst>
      <p:ext uri="{BB962C8B-B14F-4D97-AF65-F5344CB8AC3E}">
        <p14:creationId xmlns:p14="http://schemas.microsoft.com/office/powerpoint/2010/main" val="22477408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01FA12F-FD6E-48D5-A84C-679D288EB316}"/>
              </a:ext>
            </a:extLst>
          </p:cNvPr>
          <p:cNvSpPr>
            <a:spLocks noGrp="1"/>
          </p:cNvSpPr>
          <p:nvPr>
            <p:ph type="title"/>
          </p:nvPr>
        </p:nvSpPr>
        <p:spPr/>
        <p:txBody>
          <a:bodyPr/>
          <a:lstStyle/>
          <a:p>
            <a:r>
              <a:rPr lang="sk-SK"/>
              <a:t>Kliknutím upravte štýl predlohy nadpisu</a:t>
            </a:r>
            <a:endParaRPr lang="en-US"/>
          </a:p>
        </p:txBody>
      </p:sp>
      <p:sp>
        <p:nvSpPr>
          <p:cNvPr id="3" name="Zástupný zvislý text 2">
            <a:extLst>
              <a:ext uri="{FF2B5EF4-FFF2-40B4-BE49-F238E27FC236}">
                <a16:creationId xmlns:a16="http://schemas.microsoft.com/office/drawing/2014/main" id="{CC3ACF78-A05B-444A-8952-E59C84B851F6}"/>
              </a:ext>
            </a:extLst>
          </p:cNvPr>
          <p:cNvSpPr>
            <a:spLocks noGrp="1"/>
          </p:cNvSpPr>
          <p:nvPr>
            <p:ph type="body" orient="vert" idx="1"/>
          </p:nvPr>
        </p:nvSpPr>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4" name="Zástupný objekt pre dátum 3">
            <a:extLst>
              <a:ext uri="{FF2B5EF4-FFF2-40B4-BE49-F238E27FC236}">
                <a16:creationId xmlns:a16="http://schemas.microsoft.com/office/drawing/2014/main" id="{2E5FBAB1-92A7-47C0-8F53-216152BD01D1}"/>
              </a:ext>
            </a:extLst>
          </p:cNvPr>
          <p:cNvSpPr>
            <a:spLocks noGrp="1"/>
          </p:cNvSpPr>
          <p:nvPr>
            <p:ph type="dt" sz="half" idx="10"/>
          </p:nvPr>
        </p:nvSpPr>
        <p:spPr/>
        <p:txBody>
          <a:bodyPr/>
          <a:lstStyle/>
          <a:p>
            <a:fld id="{C4E6C60B-F7F7-4481-AE35-026803066715}" type="datetimeFigureOut">
              <a:rPr lang="en-US" smtClean="0"/>
              <a:t>11/24/2021</a:t>
            </a:fld>
            <a:endParaRPr lang="en-US"/>
          </a:p>
        </p:txBody>
      </p:sp>
      <p:sp>
        <p:nvSpPr>
          <p:cNvPr id="5" name="Zástupný objekt pre pätu 4">
            <a:extLst>
              <a:ext uri="{FF2B5EF4-FFF2-40B4-BE49-F238E27FC236}">
                <a16:creationId xmlns:a16="http://schemas.microsoft.com/office/drawing/2014/main" id="{B444B28D-9D37-450B-8E32-485F22F8DEC3}"/>
              </a:ext>
            </a:extLst>
          </p:cNvPr>
          <p:cNvSpPr>
            <a:spLocks noGrp="1"/>
          </p:cNvSpPr>
          <p:nvPr>
            <p:ph type="ftr" sz="quarter" idx="11"/>
          </p:nvPr>
        </p:nvSpPr>
        <p:spPr/>
        <p:txBody>
          <a:bodyPr/>
          <a:lstStyle/>
          <a:p>
            <a:endParaRPr lang="en-US"/>
          </a:p>
        </p:txBody>
      </p:sp>
      <p:sp>
        <p:nvSpPr>
          <p:cNvPr id="6" name="Zástupný objekt pre číslo snímky 5">
            <a:extLst>
              <a:ext uri="{FF2B5EF4-FFF2-40B4-BE49-F238E27FC236}">
                <a16:creationId xmlns:a16="http://schemas.microsoft.com/office/drawing/2014/main" id="{22499DA0-6BB7-4AC9-A78F-A3EEF396ECA8}"/>
              </a:ext>
            </a:extLst>
          </p:cNvPr>
          <p:cNvSpPr>
            <a:spLocks noGrp="1"/>
          </p:cNvSpPr>
          <p:nvPr>
            <p:ph type="sldNum" sz="quarter" idx="12"/>
          </p:nvPr>
        </p:nvSpPr>
        <p:spPr/>
        <p:txBody>
          <a:bodyPr/>
          <a:lstStyle/>
          <a:p>
            <a:fld id="{1246E64F-7775-4D33-A7A2-2967DE5B2ECE}" type="slidenum">
              <a:rPr lang="en-US" smtClean="0"/>
              <a:t>‹#›</a:t>
            </a:fld>
            <a:endParaRPr lang="en-US"/>
          </a:p>
        </p:txBody>
      </p:sp>
    </p:spTree>
    <p:extLst>
      <p:ext uri="{BB962C8B-B14F-4D97-AF65-F5344CB8AC3E}">
        <p14:creationId xmlns:p14="http://schemas.microsoft.com/office/powerpoint/2010/main" val="3811949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a:extLst>
              <a:ext uri="{FF2B5EF4-FFF2-40B4-BE49-F238E27FC236}">
                <a16:creationId xmlns:a16="http://schemas.microsoft.com/office/drawing/2014/main" id="{6F88B507-68C9-4E8F-97A0-ED2844569555}"/>
              </a:ext>
            </a:extLst>
          </p:cNvPr>
          <p:cNvSpPr>
            <a:spLocks noGrp="1"/>
          </p:cNvSpPr>
          <p:nvPr>
            <p:ph type="title" orient="vert"/>
          </p:nvPr>
        </p:nvSpPr>
        <p:spPr>
          <a:xfrm>
            <a:off x="8724900" y="365125"/>
            <a:ext cx="2628900" cy="5811838"/>
          </a:xfrm>
        </p:spPr>
        <p:txBody>
          <a:bodyPr vert="eaVert"/>
          <a:lstStyle/>
          <a:p>
            <a:r>
              <a:rPr lang="sk-SK"/>
              <a:t>Kliknutím upravte štýl predlohy nadpisu</a:t>
            </a:r>
            <a:endParaRPr lang="en-US"/>
          </a:p>
        </p:txBody>
      </p:sp>
      <p:sp>
        <p:nvSpPr>
          <p:cNvPr id="3" name="Zástupný zvislý text 2">
            <a:extLst>
              <a:ext uri="{FF2B5EF4-FFF2-40B4-BE49-F238E27FC236}">
                <a16:creationId xmlns:a16="http://schemas.microsoft.com/office/drawing/2014/main" id="{B35097AC-DD67-4461-85B9-92EF79FEDCB9}"/>
              </a:ext>
            </a:extLst>
          </p:cNvPr>
          <p:cNvSpPr>
            <a:spLocks noGrp="1"/>
          </p:cNvSpPr>
          <p:nvPr>
            <p:ph type="body" orient="vert" idx="1"/>
          </p:nvPr>
        </p:nvSpPr>
        <p:spPr>
          <a:xfrm>
            <a:off x="838200" y="365125"/>
            <a:ext cx="7734300" cy="5811838"/>
          </a:xfrm>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4" name="Zástupný objekt pre dátum 3">
            <a:extLst>
              <a:ext uri="{FF2B5EF4-FFF2-40B4-BE49-F238E27FC236}">
                <a16:creationId xmlns:a16="http://schemas.microsoft.com/office/drawing/2014/main" id="{62B56835-4195-4D98-8672-5D47BAFEE1B0}"/>
              </a:ext>
            </a:extLst>
          </p:cNvPr>
          <p:cNvSpPr>
            <a:spLocks noGrp="1"/>
          </p:cNvSpPr>
          <p:nvPr>
            <p:ph type="dt" sz="half" idx="10"/>
          </p:nvPr>
        </p:nvSpPr>
        <p:spPr/>
        <p:txBody>
          <a:bodyPr/>
          <a:lstStyle/>
          <a:p>
            <a:fld id="{C4E6C60B-F7F7-4481-AE35-026803066715}" type="datetimeFigureOut">
              <a:rPr lang="en-US" smtClean="0"/>
              <a:t>11/24/2021</a:t>
            </a:fld>
            <a:endParaRPr lang="en-US"/>
          </a:p>
        </p:txBody>
      </p:sp>
      <p:sp>
        <p:nvSpPr>
          <p:cNvPr id="5" name="Zástupný objekt pre pätu 4">
            <a:extLst>
              <a:ext uri="{FF2B5EF4-FFF2-40B4-BE49-F238E27FC236}">
                <a16:creationId xmlns:a16="http://schemas.microsoft.com/office/drawing/2014/main" id="{B8B610AF-0A94-41EE-85AD-1ECE02FC5203}"/>
              </a:ext>
            </a:extLst>
          </p:cNvPr>
          <p:cNvSpPr>
            <a:spLocks noGrp="1"/>
          </p:cNvSpPr>
          <p:nvPr>
            <p:ph type="ftr" sz="quarter" idx="11"/>
          </p:nvPr>
        </p:nvSpPr>
        <p:spPr/>
        <p:txBody>
          <a:bodyPr/>
          <a:lstStyle/>
          <a:p>
            <a:endParaRPr lang="en-US"/>
          </a:p>
        </p:txBody>
      </p:sp>
      <p:sp>
        <p:nvSpPr>
          <p:cNvPr id="6" name="Zástupný objekt pre číslo snímky 5">
            <a:extLst>
              <a:ext uri="{FF2B5EF4-FFF2-40B4-BE49-F238E27FC236}">
                <a16:creationId xmlns:a16="http://schemas.microsoft.com/office/drawing/2014/main" id="{08AC00DF-881F-4E16-9AAB-4F6C7704EF7D}"/>
              </a:ext>
            </a:extLst>
          </p:cNvPr>
          <p:cNvSpPr>
            <a:spLocks noGrp="1"/>
          </p:cNvSpPr>
          <p:nvPr>
            <p:ph type="sldNum" sz="quarter" idx="12"/>
          </p:nvPr>
        </p:nvSpPr>
        <p:spPr/>
        <p:txBody>
          <a:bodyPr/>
          <a:lstStyle/>
          <a:p>
            <a:fld id="{1246E64F-7775-4D33-A7A2-2967DE5B2ECE}" type="slidenum">
              <a:rPr lang="en-US" smtClean="0"/>
              <a:t>‹#›</a:t>
            </a:fld>
            <a:endParaRPr lang="en-US"/>
          </a:p>
        </p:txBody>
      </p:sp>
    </p:spTree>
    <p:extLst>
      <p:ext uri="{BB962C8B-B14F-4D97-AF65-F5344CB8AC3E}">
        <p14:creationId xmlns:p14="http://schemas.microsoft.com/office/powerpoint/2010/main" val="601979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ým se 3 člen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cs-CZ"/>
              <a:t>Kliknutím můžete upravit styl předlohy nadpisů.</a:t>
            </a:r>
            <a:endParaRPr lang="cs-CZ" dirty="0"/>
          </a:p>
        </p:txBody>
      </p:sp>
      <p:sp>
        <p:nvSpPr>
          <p:cNvPr id="7" name="Zástupný symbol pro zápatí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cs-CZ"/>
              <a:t>Přidejte zápatí</a:t>
            </a:r>
            <a:endParaRPr lang="cs-CZ" dirty="0"/>
          </a:p>
        </p:txBody>
      </p:sp>
      <p:sp>
        <p:nvSpPr>
          <p:cNvPr id="8" name="Zástupný symbol pro číslo snímku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cs-CZ" smtClean="0"/>
              <a:pPr rtl="0"/>
              <a:t>‹#›</a:t>
            </a:fld>
            <a:endParaRPr lang="cs-CZ" dirty="0"/>
          </a:p>
        </p:txBody>
      </p:sp>
      <p:sp>
        <p:nvSpPr>
          <p:cNvPr id="5" name="Zástupný symbol pro text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103945" y="3995705"/>
            <a:ext cx="1964171" cy="216000"/>
          </a:xfrm>
        </p:spPr>
        <p:txBody>
          <a:bodyPr rtlCol="0"/>
          <a:lstStyle>
            <a:lvl1pPr marL="0" indent="0" algn="l">
              <a:buNone/>
              <a:defRPr sz="1600"/>
            </a:lvl1pPr>
          </a:lstStyle>
          <a:p>
            <a:pPr lvl="0" rtl="0"/>
            <a:r>
              <a:rPr lang="cs-CZ"/>
              <a:t>Pozice</a:t>
            </a:r>
            <a:endParaRPr lang="cs-CZ" dirty="0"/>
          </a:p>
        </p:txBody>
      </p:sp>
      <p:sp>
        <p:nvSpPr>
          <p:cNvPr id="13" name="Zástupný symbol pro text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5955887" y="3995705"/>
            <a:ext cx="1964171" cy="216000"/>
          </a:xfrm>
        </p:spPr>
        <p:txBody>
          <a:bodyPr rtlCol="0"/>
          <a:lstStyle>
            <a:lvl1pPr marL="0" indent="0" algn="l">
              <a:buNone/>
              <a:defRPr sz="1600"/>
            </a:lvl1pPr>
          </a:lstStyle>
          <a:p>
            <a:pPr lvl="0" rtl="0"/>
            <a:r>
              <a:rPr lang="cs-CZ"/>
              <a:t>Pozice</a:t>
            </a:r>
            <a:endParaRPr lang="cs-CZ" dirty="0"/>
          </a:p>
        </p:txBody>
      </p:sp>
      <p:sp>
        <p:nvSpPr>
          <p:cNvPr id="15" name="Zástupný symbol pro text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9807829" y="3991240"/>
            <a:ext cx="1964171" cy="216000"/>
          </a:xfrm>
        </p:spPr>
        <p:txBody>
          <a:bodyPr rtlCol="0"/>
          <a:lstStyle>
            <a:lvl1pPr marL="0" indent="0" algn="l">
              <a:buNone/>
              <a:defRPr sz="1600"/>
            </a:lvl1pPr>
          </a:lstStyle>
          <a:p>
            <a:pPr lvl="0" rtl="0"/>
            <a:r>
              <a:rPr lang="cs-CZ"/>
              <a:t>Pozice</a:t>
            </a:r>
            <a:endParaRPr lang="cs-CZ" dirty="0"/>
          </a:p>
        </p:txBody>
      </p:sp>
      <p:sp>
        <p:nvSpPr>
          <p:cNvPr id="10" name="Zástupný symbol pro text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103945" y="3424428"/>
            <a:ext cx="1964170" cy="504000"/>
          </a:xfrm>
        </p:spPr>
        <p:txBody>
          <a:bodyPr rtlCol="0"/>
          <a:lstStyle>
            <a:lvl1pPr marL="0" indent="0" algn="l">
              <a:buNone/>
              <a:defRPr b="1">
                <a:latin typeface="Times New Roman" panose="02020603050405020304" pitchFamily="18" charset="0"/>
              </a:defRPr>
            </a:lvl1pPr>
          </a:lstStyle>
          <a:p>
            <a:pPr lvl="0" rtl="0"/>
            <a:r>
              <a:rPr lang="cs-CZ" dirty="0"/>
              <a:t>Jméno</a:t>
            </a:r>
          </a:p>
        </p:txBody>
      </p:sp>
      <p:sp>
        <p:nvSpPr>
          <p:cNvPr id="12" name="Zástupný symbol pro text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5955887" y="3424428"/>
            <a:ext cx="1964171" cy="504000"/>
          </a:xfrm>
        </p:spPr>
        <p:txBody>
          <a:bodyPr rtlCol="0"/>
          <a:lstStyle>
            <a:lvl1pPr marL="0" indent="0" algn="l">
              <a:buNone/>
              <a:defRPr b="1">
                <a:latin typeface="Times New Roman" panose="02020603050405020304" pitchFamily="18" charset="0"/>
              </a:defRPr>
            </a:lvl1pPr>
          </a:lstStyle>
          <a:p>
            <a:pPr lvl="0" rtl="0"/>
            <a:r>
              <a:rPr lang="cs-CZ" dirty="0"/>
              <a:t>Jméno</a:t>
            </a:r>
          </a:p>
        </p:txBody>
      </p:sp>
      <p:sp>
        <p:nvSpPr>
          <p:cNvPr id="16" name="Zástupný symbol pro text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9807830" y="3424428"/>
            <a:ext cx="1964170" cy="504000"/>
          </a:xfrm>
        </p:spPr>
        <p:txBody>
          <a:bodyPr rtlCol="0"/>
          <a:lstStyle>
            <a:lvl1pPr marL="0" indent="0" algn="l">
              <a:buNone/>
              <a:defRPr b="1">
                <a:latin typeface="Times New Roman" panose="02020603050405020304" pitchFamily="18" charset="0"/>
              </a:defRPr>
            </a:lvl1pPr>
          </a:lstStyle>
          <a:p>
            <a:pPr lvl="0" rtl="0"/>
            <a:r>
              <a:rPr lang="cs-CZ" dirty="0"/>
              <a:t>Jméno</a:t>
            </a:r>
          </a:p>
        </p:txBody>
      </p:sp>
      <p:sp>
        <p:nvSpPr>
          <p:cNvPr id="24" name="Zástupný symbol obrázku 22">
            <a:extLst>
              <a:ext uri="{FF2B5EF4-FFF2-40B4-BE49-F238E27FC236}">
                <a16:creationId xmlns:a16="http://schemas.microsoft.com/office/drawing/2014/main" id="{806A4855-25AA-40D4-B1A4-A271486B6C9F}"/>
              </a:ext>
            </a:extLst>
          </p:cNvPr>
          <p:cNvSpPr>
            <a:spLocks noGrp="1"/>
          </p:cNvSpPr>
          <p:nvPr>
            <p:ph type="pic" sz="quarter" idx="23" hasCustomPrompt="1"/>
          </p:nvPr>
        </p:nvSpPr>
        <p:spPr>
          <a:xfrm>
            <a:off x="431800" y="2808242"/>
            <a:ext cx="1505966" cy="1505966"/>
          </a:xfrm>
          <a:prstGeom prst="ellipse">
            <a:avLst/>
          </a:prstGeom>
          <a:solidFill>
            <a:schemeClr val="bg1">
              <a:lumMod val="95000"/>
            </a:schemeClr>
          </a:solidFill>
          <a:ln w="3175">
            <a:solidFill>
              <a:schemeClr val="bg1">
                <a:lumMod val="95000"/>
              </a:schemeClr>
            </a:solidFill>
          </a:ln>
        </p:spPr>
        <p:txBody>
          <a:bodyPr rtlCol="0" anchor="ctr"/>
          <a:lstStyle>
            <a:lvl1pPr marL="0" indent="0" algn="ctr">
              <a:buNone/>
              <a:defRPr/>
            </a:lvl1pPr>
          </a:lstStyle>
          <a:p>
            <a:pPr rtl="0"/>
            <a:r>
              <a:rPr lang="cs-CZ"/>
              <a:t>Po kliknutí na ikonu můžete přidat obrázek.</a:t>
            </a:r>
            <a:endParaRPr lang="cs-CZ" dirty="0"/>
          </a:p>
        </p:txBody>
      </p:sp>
      <p:sp>
        <p:nvSpPr>
          <p:cNvPr id="25" name="Zástupný symbol obrázku 22">
            <a:extLst>
              <a:ext uri="{FF2B5EF4-FFF2-40B4-BE49-F238E27FC236}">
                <a16:creationId xmlns:a16="http://schemas.microsoft.com/office/drawing/2014/main" id="{31E10A24-B676-4117-9507-B4B0EB406F02}"/>
              </a:ext>
            </a:extLst>
          </p:cNvPr>
          <p:cNvSpPr>
            <a:spLocks noGrp="1"/>
          </p:cNvSpPr>
          <p:nvPr>
            <p:ph type="pic" sz="quarter" idx="24" hasCustomPrompt="1"/>
          </p:nvPr>
        </p:nvSpPr>
        <p:spPr>
          <a:xfrm>
            <a:off x="4283742" y="2808242"/>
            <a:ext cx="1505966" cy="1505966"/>
          </a:xfrm>
          <a:prstGeom prst="ellipse">
            <a:avLst/>
          </a:prstGeom>
          <a:solidFill>
            <a:schemeClr val="bg1">
              <a:lumMod val="95000"/>
            </a:schemeClr>
          </a:solidFill>
          <a:ln w="3175">
            <a:solidFill>
              <a:schemeClr val="bg1">
                <a:lumMod val="95000"/>
              </a:schemeClr>
            </a:solidFill>
          </a:ln>
        </p:spPr>
        <p:txBody>
          <a:bodyPr rtlCol="0" anchor="ctr"/>
          <a:lstStyle>
            <a:lvl1pPr marL="0" indent="0" algn="ctr">
              <a:buNone/>
              <a:defRPr/>
            </a:lvl1pPr>
          </a:lstStyle>
          <a:p>
            <a:pPr rtl="0"/>
            <a:r>
              <a:rPr lang="cs-CZ"/>
              <a:t>Po kliknutí na ikonu můžete přidat obrázek.</a:t>
            </a:r>
            <a:endParaRPr lang="cs-CZ" dirty="0"/>
          </a:p>
        </p:txBody>
      </p:sp>
      <p:sp>
        <p:nvSpPr>
          <p:cNvPr id="26" name="Zástupný symbol obrázku 22">
            <a:extLst>
              <a:ext uri="{FF2B5EF4-FFF2-40B4-BE49-F238E27FC236}">
                <a16:creationId xmlns:a16="http://schemas.microsoft.com/office/drawing/2014/main" id="{6549D851-9848-44AC-937A-9B1EF867E595}"/>
              </a:ext>
            </a:extLst>
          </p:cNvPr>
          <p:cNvSpPr>
            <a:spLocks noGrp="1"/>
          </p:cNvSpPr>
          <p:nvPr>
            <p:ph type="pic" sz="quarter" idx="25" hasCustomPrompt="1"/>
          </p:nvPr>
        </p:nvSpPr>
        <p:spPr>
          <a:xfrm>
            <a:off x="8135683" y="2808242"/>
            <a:ext cx="1505966" cy="1505966"/>
          </a:xfrm>
          <a:prstGeom prst="ellipse">
            <a:avLst/>
          </a:prstGeom>
          <a:solidFill>
            <a:schemeClr val="bg1">
              <a:lumMod val="95000"/>
            </a:schemeClr>
          </a:solidFill>
          <a:ln w="3175">
            <a:solidFill>
              <a:schemeClr val="bg1">
                <a:lumMod val="95000"/>
              </a:schemeClr>
            </a:solidFill>
          </a:ln>
        </p:spPr>
        <p:txBody>
          <a:bodyPr rtlCol="0" anchor="ctr"/>
          <a:lstStyle>
            <a:lvl1pPr marL="0" indent="0" algn="ctr">
              <a:buNone/>
              <a:defRPr/>
            </a:lvl1pPr>
          </a:lstStyle>
          <a:p>
            <a:pPr rtl="0"/>
            <a:r>
              <a:rPr lang="cs-CZ"/>
              <a:t>Po kliknutí na ikonu můžete přidat obrázek.</a:t>
            </a:r>
            <a:endParaRPr lang="cs-CZ" dirty="0"/>
          </a:p>
        </p:txBody>
      </p:sp>
      <p:sp>
        <p:nvSpPr>
          <p:cNvPr id="9" name="Zástupný symbol pro text 8">
            <a:extLst>
              <a:ext uri="{FF2B5EF4-FFF2-40B4-BE49-F238E27FC236}">
                <a16:creationId xmlns:a16="http://schemas.microsoft.com/office/drawing/2014/main" id="{36DD16A0-27CF-480C-8ADD-7BB99E0031A4}"/>
              </a:ext>
            </a:extLst>
          </p:cNvPr>
          <p:cNvSpPr>
            <a:spLocks noGrp="1"/>
          </p:cNvSpPr>
          <p:nvPr>
            <p:ph type="body" sz="quarter" idx="26" hasCustomPrompt="1"/>
          </p:nvPr>
        </p:nvSpPr>
        <p:spPr>
          <a:xfrm>
            <a:off x="431800" y="1080000"/>
            <a:ext cx="11339513" cy="276561"/>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cs-CZ"/>
              <a:t>Podnadpis</a:t>
            </a:r>
            <a:endParaRPr lang="cs-CZ" dirty="0"/>
          </a:p>
        </p:txBody>
      </p:sp>
      <p:sp>
        <p:nvSpPr>
          <p:cNvPr id="4" name="Zástupný symbol pro text 3">
            <a:extLst>
              <a:ext uri="{FF2B5EF4-FFF2-40B4-BE49-F238E27FC236}">
                <a16:creationId xmlns:a16="http://schemas.microsoft.com/office/drawing/2014/main" id="{B47CA876-2153-4136-850D-EE098BDC242E}"/>
              </a:ext>
            </a:extLst>
          </p:cNvPr>
          <p:cNvSpPr>
            <a:spLocks noGrp="1"/>
          </p:cNvSpPr>
          <p:nvPr>
            <p:ph type="body" sz="quarter" idx="27" hasCustomPrompt="1"/>
          </p:nvPr>
        </p:nvSpPr>
        <p:spPr>
          <a:xfrm>
            <a:off x="2103945" y="4311393"/>
            <a:ext cx="1964172" cy="1130300"/>
          </a:xfrm>
        </p:spPr>
        <p:txBody>
          <a:bodyPr rtlCol="0"/>
          <a:lstStyle>
            <a:lvl1pPr marL="0" indent="0">
              <a:buFont typeface="Arial" panose="020B0604020202020204" pitchFamily="34" charse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cs-CZ"/>
              <a:t>Stručná biografie</a:t>
            </a:r>
            <a:endParaRPr lang="cs-CZ" dirty="0"/>
          </a:p>
        </p:txBody>
      </p:sp>
      <p:sp>
        <p:nvSpPr>
          <p:cNvPr id="11" name="Zástupný symbol pro text 10">
            <a:extLst>
              <a:ext uri="{FF2B5EF4-FFF2-40B4-BE49-F238E27FC236}">
                <a16:creationId xmlns:a16="http://schemas.microsoft.com/office/drawing/2014/main" id="{969B21C2-C689-49C2-B45F-14C5C53A587B}"/>
              </a:ext>
            </a:extLst>
          </p:cNvPr>
          <p:cNvSpPr>
            <a:spLocks noGrp="1"/>
          </p:cNvSpPr>
          <p:nvPr>
            <p:ph type="body" sz="quarter" idx="28" hasCustomPrompt="1"/>
          </p:nvPr>
        </p:nvSpPr>
        <p:spPr>
          <a:xfrm>
            <a:off x="5955887" y="4311393"/>
            <a:ext cx="1963737" cy="1130300"/>
          </a:xfrm>
        </p:spPr>
        <p:txBody>
          <a:bodyPr rtlCol="0"/>
          <a:lstStyle>
            <a:lvl1pPr marL="0" indent="0">
              <a:buNone/>
              <a:defRPr/>
            </a:lvl1pPr>
          </a:lstStyle>
          <a:p>
            <a:pPr lvl="0" rtl="0"/>
            <a:r>
              <a:rPr lang="cs-CZ"/>
              <a:t>Stručná biografie</a:t>
            </a:r>
            <a:endParaRPr lang="cs-CZ" dirty="0"/>
          </a:p>
        </p:txBody>
      </p:sp>
      <p:sp>
        <p:nvSpPr>
          <p:cNvPr id="17" name="Zástupný symbol pro text 16">
            <a:extLst>
              <a:ext uri="{FF2B5EF4-FFF2-40B4-BE49-F238E27FC236}">
                <a16:creationId xmlns:a16="http://schemas.microsoft.com/office/drawing/2014/main" id="{E33D8E11-F7FD-4AD9-BEC6-78C6500F8172}"/>
              </a:ext>
            </a:extLst>
          </p:cNvPr>
          <p:cNvSpPr>
            <a:spLocks noGrp="1"/>
          </p:cNvSpPr>
          <p:nvPr>
            <p:ph type="body" sz="quarter" idx="29" hasCustomPrompt="1"/>
          </p:nvPr>
        </p:nvSpPr>
        <p:spPr>
          <a:xfrm>
            <a:off x="9807829" y="4311393"/>
            <a:ext cx="1981200" cy="1138238"/>
          </a:xfrm>
        </p:spPr>
        <p:txBody>
          <a:bodyPr rtlCol="0"/>
          <a:lstStyle>
            <a:lvl1pPr marL="0" indent="0">
              <a:buNone/>
              <a:defRPr/>
            </a:lvl1pPr>
          </a:lstStyle>
          <a:p>
            <a:pPr lvl="0" rtl="0"/>
            <a:r>
              <a:rPr lang="cs-CZ"/>
              <a:t>Stručná biografie</a:t>
            </a:r>
            <a:endParaRPr lang="cs-CZ" dirty="0"/>
          </a:p>
        </p:txBody>
      </p:sp>
    </p:spTree>
    <p:extLst>
      <p:ext uri="{BB962C8B-B14F-4D97-AF65-F5344CB8AC3E}">
        <p14:creationId xmlns:p14="http://schemas.microsoft.com/office/powerpoint/2010/main" val="23833984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odnadpis a odrážk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5423925" y="476672"/>
            <a:ext cx="6158475" cy="792088"/>
          </a:xfrm>
        </p:spPr>
        <p:txBody>
          <a:bodyPr>
            <a:normAutofit/>
          </a:bodyPr>
          <a:lstStyle>
            <a:lvl1pPr>
              <a:defRPr sz="2800" b="1">
                <a:solidFill>
                  <a:schemeClr val="bg1"/>
                </a:solidFill>
                <a:latin typeface="+mj-lt"/>
                <a:cs typeface="Arial" pitchFamily="34" charset="0"/>
              </a:defRPr>
            </a:lvl1pPr>
          </a:lstStyle>
          <a:p>
            <a:r>
              <a:rPr lang="cs-CZ" dirty="0" smtClean="0"/>
              <a:t>Nadpis stránky</a:t>
            </a:r>
            <a:endParaRPr lang="cs-CZ" dirty="0"/>
          </a:p>
        </p:txBody>
      </p:sp>
      <p:sp>
        <p:nvSpPr>
          <p:cNvPr id="7" name="Zástupný symbol pro obsah 2"/>
          <p:cNvSpPr>
            <a:spLocks noGrp="1"/>
          </p:cNvSpPr>
          <p:nvPr>
            <p:ph idx="1"/>
          </p:nvPr>
        </p:nvSpPr>
        <p:spPr>
          <a:xfrm>
            <a:off x="623392" y="1412777"/>
            <a:ext cx="10972800" cy="4784725"/>
          </a:xfrm>
          <a:ln>
            <a:noFill/>
          </a:ln>
        </p:spPr>
        <p:txBody>
          <a:bodyPr/>
          <a:lstStyle>
            <a:lvl1pPr marL="0" indent="0">
              <a:buFont typeface="Arial" pitchFamily="34" charset="0"/>
              <a:buChar char=" "/>
              <a:defRPr lang="cs-CZ" sz="2400" kern="1200" dirty="0" smtClean="0">
                <a:solidFill>
                  <a:srgbClr val="00AEC7"/>
                </a:solidFill>
                <a:latin typeface="+mn-lt"/>
                <a:ea typeface="+mn-ea"/>
                <a:cs typeface="Arial" pitchFamily="34" charset="0"/>
              </a:defRPr>
            </a:lvl1pPr>
            <a:lvl2pPr>
              <a:buFontTx/>
              <a:buBlip>
                <a:blip r:embed="rId3"/>
              </a:buBlip>
              <a:defRPr sz="2000">
                <a:solidFill>
                  <a:srgbClr val="63666A"/>
                </a:solidFill>
                <a:latin typeface="+mn-lt"/>
                <a:cs typeface="Arial" pitchFamily="34" charset="0"/>
              </a:defRPr>
            </a:lvl2pPr>
            <a:lvl3pPr>
              <a:defRPr sz="1800">
                <a:solidFill>
                  <a:srgbClr val="63666A"/>
                </a:solidFill>
                <a:latin typeface="+mn-lt"/>
                <a:cs typeface="Arial" pitchFamily="34" charset="0"/>
              </a:defRPr>
            </a:lvl3pPr>
            <a:lvl4pPr>
              <a:defRPr sz="1600">
                <a:solidFill>
                  <a:srgbClr val="63666A"/>
                </a:solidFill>
                <a:latin typeface="+mn-lt"/>
                <a:cs typeface="Arial" pitchFamily="34" charset="0"/>
              </a:defRPr>
            </a:lvl4pPr>
            <a:lvl5pPr>
              <a:defRPr sz="1600">
                <a:solidFill>
                  <a:srgbClr val="63666A"/>
                </a:solidFill>
                <a:latin typeface="+mn-lt"/>
                <a:cs typeface="Arial" pitchFamily="34" charset="0"/>
              </a:defRPr>
            </a:lvl5pPr>
            <a:lvl6pPr>
              <a:buFont typeface="Courier New" pitchFamily="49" charset="0"/>
              <a:buChar char="o"/>
              <a:defRPr lang="cs-CZ" sz="1600" kern="1200" dirty="0">
                <a:solidFill>
                  <a:srgbClr val="63666A"/>
                </a:solidFill>
                <a:latin typeface="Arial" pitchFamily="34" charset="0"/>
                <a:ea typeface="+mn-ea"/>
                <a:cs typeface="Arial" pitchFamily="34" charset="0"/>
              </a:defRPr>
            </a:lvl6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13" name="Zástupný symbol pro zápatí 4"/>
          <p:cNvSpPr>
            <a:spLocks noGrp="1"/>
          </p:cNvSpPr>
          <p:nvPr>
            <p:ph type="ftr" sz="quarter" idx="3"/>
          </p:nvPr>
        </p:nvSpPr>
        <p:spPr>
          <a:xfrm>
            <a:off x="4655840" y="6381329"/>
            <a:ext cx="2880320" cy="365125"/>
          </a:xfrm>
          <a:prstGeom prst="rect">
            <a:avLst/>
          </a:prstGeom>
        </p:spPr>
        <p:txBody>
          <a:bodyPr vert="horz" lIns="91440" tIns="45720" rIns="91440" bIns="45720" rtlCol="0" anchor="ctr"/>
          <a:lstStyle>
            <a:lvl1pPr algn="ctr">
              <a:defRPr sz="1200">
                <a:solidFill>
                  <a:srgbClr val="00AEC7"/>
                </a:solidFill>
              </a:defRPr>
            </a:lvl1pPr>
          </a:lstStyle>
          <a:p>
            <a:r>
              <a:rPr lang="cs-CZ" smtClean="0"/>
              <a:t>Zadejte název prezentace</a:t>
            </a:r>
            <a:endParaRPr lang="cs-CZ" dirty="0"/>
          </a:p>
        </p:txBody>
      </p:sp>
      <p:sp>
        <p:nvSpPr>
          <p:cNvPr id="14" name="Zástupný symbol pro číslo snímku 5"/>
          <p:cNvSpPr>
            <a:spLocks noGrp="1"/>
          </p:cNvSpPr>
          <p:nvPr>
            <p:ph type="sldNum" sz="quarter" idx="4"/>
          </p:nvPr>
        </p:nvSpPr>
        <p:spPr>
          <a:xfrm>
            <a:off x="1295467" y="6381329"/>
            <a:ext cx="493845" cy="365125"/>
          </a:xfrm>
          <a:prstGeom prst="rect">
            <a:avLst/>
          </a:prstGeom>
        </p:spPr>
        <p:txBody>
          <a:bodyPr vert="horz" lIns="91440" tIns="45720" rIns="91440" bIns="45720" rtlCol="0" anchor="ctr"/>
          <a:lstStyle>
            <a:lvl1pPr algn="r">
              <a:defRPr sz="1200">
                <a:solidFill>
                  <a:srgbClr val="00AEC7"/>
                </a:solidFill>
              </a:defRPr>
            </a:lvl1pPr>
          </a:lstStyle>
          <a:p>
            <a:fld id="{FBC09B02-FB08-4E51-8363-3FC30D1971F4}" type="slidenum">
              <a:rPr lang="cs-CZ" smtClean="0"/>
              <a:pPr/>
              <a:t>‹#›</a:t>
            </a:fld>
            <a:endParaRPr lang="cs-CZ" dirty="0"/>
          </a:p>
        </p:txBody>
      </p:sp>
    </p:spTree>
    <p:extLst>
      <p:ext uri="{BB962C8B-B14F-4D97-AF65-F5344CB8AC3E}">
        <p14:creationId xmlns:p14="http://schemas.microsoft.com/office/powerpoint/2010/main" val="294133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Nadpis a odrážk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5423925" y="476672"/>
            <a:ext cx="6158475" cy="792088"/>
          </a:xfrm>
        </p:spPr>
        <p:txBody>
          <a:bodyPr>
            <a:normAutofit/>
          </a:bodyPr>
          <a:lstStyle>
            <a:lvl1pPr>
              <a:defRPr sz="2800" b="1">
                <a:solidFill>
                  <a:schemeClr val="bg1"/>
                </a:solidFill>
                <a:latin typeface="+mj-lt"/>
                <a:cs typeface="Arial" pitchFamily="34" charset="0"/>
              </a:defRPr>
            </a:lvl1pPr>
          </a:lstStyle>
          <a:p>
            <a:r>
              <a:rPr lang="cs-CZ" dirty="0" smtClean="0"/>
              <a:t>Nadpis stránky</a:t>
            </a:r>
            <a:endParaRPr lang="cs-CZ" dirty="0"/>
          </a:p>
        </p:txBody>
      </p:sp>
      <p:sp>
        <p:nvSpPr>
          <p:cNvPr id="7" name="Zástupný symbol pro obsah 2"/>
          <p:cNvSpPr>
            <a:spLocks noGrp="1"/>
          </p:cNvSpPr>
          <p:nvPr>
            <p:ph idx="1"/>
          </p:nvPr>
        </p:nvSpPr>
        <p:spPr>
          <a:xfrm>
            <a:off x="623392" y="1412777"/>
            <a:ext cx="10972800" cy="4784725"/>
          </a:xfrm>
          <a:ln>
            <a:noFill/>
          </a:ln>
        </p:spPr>
        <p:txBody>
          <a:bodyPr/>
          <a:lstStyle>
            <a:lvl1pPr>
              <a:buFontTx/>
              <a:buBlip>
                <a:blip r:embed="rId3"/>
              </a:buBlip>
              <a:defRPr lang="cs-CZ" sz="2400" kern="1200" dirty="0" smtClean="0">
                <a:solidFill>
                  <a:srgbClr val="63666A"/>
                </a:solidFill>
                <a:latin typeface="+mn-lt"/>
                <a:ea typeface="+mn-ea"/>
                <a:cs typeface="Arial" pitchFamily="34" charset="0"/>
              </a:defRPr>
            </a:lvl1pPr>
            <a:lvl2pPr>
              <a:defRPr sz="2000">
                <a:solidFill>
                  <a:srgbClr val="63666A"/>
                </a:solidFill>
                <a:latin typeface="+mn-lt"/>
                <a:cs typeface="Arial" pitchFamily="34" charset="0"/>
              </a:defRPr>
            </a:lvl2pPr>
            <a:lvl3pPr>
              <a:defRPr sz="1800">
                <a:solidFill>
                  <a:srgbClr val="63666A"/>
                </a:solidFill>
                <a:latin typeface="+mn-lt"/>
                <a:cs typeface="Arial" pitchFamily="34" charset="0"/>
              </a:defRPr>
            </a:lvl3pPr>
            <a:lvl4pPr>
              <a:defRPr sz="1600">
                <a:solidFill>
                  <a:srgbClr val="63666A"/>
                </a:solidFill>
                <a:latin typeface="+mn-lt"/>
                <a:cs typeface="Arial" pitchFamily="34" charset="0"/>
              </a:defRPr>
            </a:lvl4pPr>
            <a:lvl5pPr>
              <a:defRPr sz="1600">
                <a:solidFill>
                  <a:srgbClr val="63666A"/>
                </a:solidFill>
                <a:latin typeface="+mn-lt"/>
                <a:cs typeface="Arial" pitchFamily="34" charset="0"/>
              </a:defRPr>
            </a:lvl5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13" name="Zástupný symbol pro zápatí 4"/>
          <p:cNvSpPr>
            <a:spLocks noGrp="1"/>
          </p:cNvSpPr>
          <p:nvPr>
            <p:ph type="ftr" sz="quarter" idx="3"/>
          </p:nvPr>
        </p:nvSpPr>
        <p:spPr>
          <a:xfrm>
            <a:off x="4655840" y="6381329"/>
            <a:ext cx="2976331" cy="365125"/>
          </a:xfrm>
          <a:prstGeom prst="rect">
            <a:avLst/>
          </a:prstGeom>
        </p:spPr>
        <p:txBody>
          <a:bodyPr vert="horz" lIns="91440" tIns="45720" rIns="91440" bIns="45720" rtlCol="0" anchor="ctr"/>
          <a:lstStyle>
            <a:lvl1pPr algn="ctr">
              <a:defRPr sz="1200">
                <a:solidFill>
                  <a:srgbClr val="00AEC7"/>
                </a:solidFill>
              </a:defRPr>
            </a:lvl1pPr>
          </a:lstStyle>
          <a:p>
            <a:r>
              <a:rPr lang="cs-CZ" smtClean="0"/>
              <a:t>Zadejte název prezentace</a:t>
            </a:r>
            <a:endParaRPr lang="cs-CZ" dirty="0"/>
          </a:p>
        </p:txBody>
      </p:sp>
      <p:sp>
        <p:nvSpPr>
          <p:cNvPr id="14" name="Zástupný symbol pro číslo snímku 5"/>
          <p:cNvSpPr>
            <a:spLocks noGrp="1"/>
          </p:cNvSpPr>
          <p:nvPr>
            <p:ph type="sldNum" sz="quarter" idx="4"/>
          </p:nvPr>
        </p:nvSpPr>
        <p:spPr>
          <a:xfrm>
            <a:off x="1295467" y="6381329"/>
            <a:ext cx="493845" cy="365125"/>
          </a:xfrm>
          <a:prstGeom prst="rect">
            <a:avLst/>
          </a:prstGeom>
        </p:spPr>
        <p:txBody>
          <a:bodyPr vert="horz" lIns="91440" tIns="45720" rIns="91440" bIns="45720" rtlCol="0" anchor="ctr"/>
          <a:lstStyle>
            <a:lvl1pPr algn="r">
              <a:defRPr sz="1200">
                <a:solidFill>
                  <a:srgbClr val="00AEC7"/>
                </a:solidFill>
              </a:defRPr>
            </a:lvl1pPr>
          </a:lstStyle>
          <a:p>
            <a:fld id="{FBC09B02-FB08-4E51-8363-3FC30D1971F4}" type="slidenum">
              <a:rPr lang="cs-CZ" smtClean="0"/>
              <a:pPr/>
              <a:t>‹#›</a:t>
            </a:fld>
            <a:endParaRPr lang="cs-CZ" dirty="0"/>
          </a:p>
        </p:txBody>
      </p:sp>
    </p:spTree>
    <p:extLst>
      <p:ext uri="{BB962C8B-B14F-4D97-AF65-F5344CB8AC3E}">
        <p14:creationId xmlns:p14="http://schemas.microsoft.com/office/powerpoint/2010/main" val="1635797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9C37B3-FD42-49A3-9678-3AA728F5696A}"/>
              </a:ext>
            </a:extLst>
          </p:cNvPr>
          <p:cNvSpPr>
            <a:spLocks noGrp="1"/>
          </p:cNvSpPr>
          <p:nvPr>
            <p:ph type="title"/>
          </p:nvPr>
        </p:nvSpPr>
        <p:spPr/>
        <p:txBody>
          <a:bodyPr/>
          <a:lstStyle/>
          <a:p>
            <a:r>
              <a:rPr lang="sk-SK"/>
              <a:t>Kliknutím upravte štýl predlohy nadpisu</a:t>
            </a:r>
            <a:endParaRPr lang="en-US"/>
          </a:p>
        </p:txBody>
      </p:sp>
      <p:sp>
        <p:nvSpPr>
          <p:cNvPr id="3" name="Zástupný objekt pre obsah 2">
            <a:extLst>
              <a:ext uri="{FF2B5EF4-FFF2-40B4-BE49-F238E27FC236}">
                <a16:creationId xmlns:a16="http://schemas.microsoft.com/office/drawing/2014/main" id="{AB5F5EC3-99C9-435F-83D1-701F9E42ACAC}"/>
              </a:ext>
            </a:extLst>
          </p:cNvPr>
          <p:cNvSpPr>
            <a:spLocks noGrp="1"/>
          </p:cNvSpPr>
          <p:nvPr>
            <p:ph idx="1"/>
          </p:nvPr>
        </p:nvSpPr>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4" name="Zástupný objekt pre dátum 3">
            <a:extLst>
              <a:ext uri="{FF2B5EF4-FFF2-40B4-BE49-F238E27FC236}">
                <a16:creationId xmlns:a16="http://schemas.microsoft.com/office/drawing/2014/main" id="{1F452D52-A902-4E1A-A920-7190EBA3CED9}"/>
              </a:ext>
            </a:extLst>
          </p:cNvPr>
          <p:cNvSpPr>
            <a:spLocks noGrp="1"/>
          </p:cNvSpPr>
          <p:nvPr>
            <p:ph type="dt" sz="half" idx="10"/>
          </p:nvPr>
        </p:nvSpPr>
        <p:spPr/>
        <p:txBody>
          <a:bodyPr/>
          <a:lstStyle/>
          <a:p>
            <a:fld id="{C4E6C60B-F7F7-4481-AE35-026803066715}" type="datetimeFigureOut">
              <a:rPr lang="en-US" smtClean="0"/>
              <a:t>11/24/2021</a:t>
            </a:fld>
            <a:endParaRPr lang="en-US"/>
          </a:p>
        </p:txBody>
      </p:sp>
      <p:sp>
        <p:nvSpPr>
          <p:cNvPr id="5" name="Zástupný objekt pre pätu 4">
            <a:extLst>
              <a:ext uri="{FF2B5EF4-FFF2-40B4-BE49-F238E27FC236}">
                <a16:creationId xmlns:a16="http://schemas.microsoft.com/office/drawing/2014/main" id="{98FA85B4-290D-4014-BD29-F23C482E9AE6}"/>
              </a:ext>
            </a:extLst>
          </p:cNvPr>
          <p:cNvSpPr>
            <a:spLocks noGrp="1"/>
          </p:cNvSpPr>
          <p:nvPr>
            <p:ph type="ftr" sz="quarter" idx="11"/>
          </p:nvPr>
        </p:nvSpPr>
        <p:spPr/>
        <p:txBody>
          <a:bodyPr/>
          <a:lstStyle/>
          <a:p>
            <a:endParaRPr lang="en-US"/>
          </a:p>
        </p:txBody>
      </p:sp>
      <p:sp>
        <p:nvSpPr>
          <p:cNvPr id="6" name="Zástupný objekt pre číslo snímky 5">
            <a:extLst>
              <a:ext uri="{FF2B5EF4-FFF2-40B4-BE49-F238E27FC236}">
                <a16:creationId xmlns:a16="http://schemas.microsoft.com/office/drawing/2014/main" id="{C9FD5E0E-6580-42DB-9DE0-A54C0AF30AB0}"/>
              </a:ext>
            </a:extLst>
          </p:cNvPr>
          <p:cNvSpPr>
            <a:spLocks noGrp="1"/>
          </p:cNvSpPr>
          <p:nvPr>
            <p:ph type="sldNum" sz="quarter" idx="12"/>
          </p:nvPr>
        </p:nvSpPr>
        <p:spPr/>
        <p:txBody>
          <a:bodyPr/>
          <a:lstStyle/>
          <a:p>
            <a:fld id="{1246E64F-7775-4D33-A7A2-2967DE5B2ECE}" type="slidenum">
              <a:rPr lang="en-US" smtClean="0"/>
              <a:t>‹#›</a:t>
            </a:fld>
            <a:endParaRPr lang="en-US"/>
          </a:p>
        </p:txBody>
      </p:sp>
    </p:spTree>
    <p:extLst>
      <p:ext uri="{BB962C8B-B14F-4D97-AF65-F5344CB8AC3E}">
        <p14:creationId xmlns:p14="http://schemas.microsoft.com/office/powerpoint/2010/main" val="4067268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F7EDFDC-1E94-4574-B841-A6BFF53683D2}"/>
              </a:ext>
            </a:extLst>
          </p:cNvPr>
          <p:cNvSpPr>
            <a:spLocks noGrp="1"/>
          </p:cNvSpPr>
          <p:nvPr>
            <p:ph type="title"/>
          </p:nvPr>
        </p:nvSpPr>
        <p:spPr>
          <a:xfrm>
            <a:off x="831850" y="1709738"/>
            <a:ext cx="10515600" cy="2852737"/>
          </a:xfrm>
        </p:spPr>
        <p:txBody>
          <a:bodyPr anchor="b"/>
          <a:lstStyle>
            <a:lvl1pPr>
              <a:defRPr sz="6000"/>
            </a:lvl1pPr>
          </a:lstStyle>
          <a:p>
            <a:r>
              <a:rPr lang="sk-SK"/>
              <a:t>Kliknutím upravte štýl predlohy nadpisu</a:t>
            </a:r>
            <a:endParaRPr lang="en-US"/>
          </a:p>
        </p:txBody>
      </p:sp>
      <p:sp>
        <p:nvSpPr>
          <p:cNvPr id="3" name="Zástupný text 2">
            <a:extLst>
              <a:ext uri="{FF2B5EF4-FFF2-40B4-BE49-F238E27FC236}">
                <a16:creationId xmlns:a16="http://schemas.microsoft.com/office/drawing/2014/main" id="{3D96F16E-3263-477E-985D-C5A891E25A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k-SK"/>
              <a:t>Kliknite sem a upravte štýly predlohy textu</a:t>
            </a:r>
          </a:p>
        </p:txBody>
      </p:sp>
      <p:sp>
        <p:nvSpPr>
          <p:cNvPr id="4" name="Zástupný objekt pre dátum 3">
            <a:extLst>
              <a:ext uri="{FF2B5EF4-FFF2-40B4-BE49-F238E27FC236}">
                <a16:creationId xmlns:a16="http://schemas.microsoft.com/office/drawing/2014/main" id="{48B39C75-AD1B-46FC-9E68-2CE2863D6DC1}"/>
              </a:ext>
            </a:extLst>
          </p:cNvPr>
          <p:cNvSpPr>
            <a:spLocks noGrp="1"/>
          </p:cNvSpPr>
          <p:nvPr>
            <p:ph type="dt" sz="half" idx="10"/>
          </p:nvPr>
        </p:nvSpPr>
        <p:spPr/>
        <p:txBody>
          <a:bodyPr/>
          <a:lstStyle/>
          <a:p>
            <a:fld id="{C4E6C60B-F7F7-4481-AE35-026803066715}" type="datetimeFigureOut">
              <a:rPr lang="en-US" smtClean="0"/>
              <a:t>11/24/2021</a:t>
            </a:fld>
            <a:endParaRPr lang="en-US"/>
          </a:p>
        </p:txBody>
      </p:sp>
      <p:sp>
        <p:nvSpPr>
          <p:cNvPr id="5" name="Zástupný objekt pre pätu 4">
            <a:extLst>
              <a:ext uri="{FF2B5EF4-FFF2-40B4-BE49-F238E27FC236}">
                <a16:creationId xmlns:a16="http://schemas.microsoft.com/office/drawing/2014/main" id="{F4A23AC2-3BEA-4DB1-83D2-18C588C85F66}"/>
              </a:ext>
            </a:extLst>
          </p:cNvPr>
          <p:cNvSpPr>
            <a:spLocks noGrp="1"/>
          </p:cNvSpPr>
          <p:nvPr>
            <p:ph type="ftr" sz="quarter" idx="11"/>
          </p:nvPr>
        </p:nvSpPr>
        <p:spPr/>
        <p:txBody>
          <a:bodyPr/>
          <a:lstStyle/>
          <a:p>
            <a:endParaRPr lang="en-US"/>
          </a:p>
        </p:txBody>
      </p:sp>
      <p:sp>
        <p:nvSpPr>
          <p:cNvPr id="6" name="Zástupný objekt pre číslo snímky 5">
            <a:extLst>
              <a:ext uri="{FF2B5EF4-FFF2-40B4-BE49-F238E27FC236}">
                <a16:creationId xmlns:a16="http://schemas.microsoft.com/office/drawing/2014/main" id="{A2814FBF-E990-4164-A439-0E8A0929302F}"/>
              </a:ext>
            </a:extLst>
          </p:cNvPr>
          <p:cNvSpPr>
            <a:spLocks noGrp="1"/>
          </p:cNvSpPr>
          <p:nvPr>
            <p:ph type="sldNum" sz="quarter" idx="12"/>
          </p:nvPr>
        </p:nvSpPr>
        <p:spPr/>
        <p:txBody>
          <a:bodyPr/>
          <a:lstStyle/>
          <a:p>
            <a:fld id="{1246E64F-7775-4D33-A7A2-2967DE5B2ECE}" type="slidenum">
              <a:rPr lang="en-US" smtClean="0"/>
              <a:t>‹#›</a:t>
            </a:fld>
            <a:endParaRPr lang="en-US"/>
          </a:p>
        </p:txBody>
      </p:sp>
    </p:spTree>
    <p:extLst>
      <p:ext uri="{BB962C8B-B14F-4D97-AF65-F5344CB8AC3E}">
        <p14:creationId xmlns:p14="http://schemas.microsoft.com/office/powerpoint/2010/main" val="258538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C13AB8A-D0DE-4B19-BF9E-1179B6DF36C9}"/>
              </a:ext>
            </a:extLst>
          </p:cNvPr>
          <p:cNvSpPr>
            <a:spLocks noGrp="1"/>
          </p:cNvSpPr>
          <p:nvPr>
            <p:ph type="title"/>
          </p:nvPr>
        </p:nvSpPr>
        <p:spPr/>
        <p:txBody>
          <a:bodyPr/>
          <a:lstStyle/>
          <a:p>
            <a:r>
              <a:rPr lang="sk-SK"/>
              <a:t>Kliknutím upravte štýl predlohy nadpisu</a:t>
            </a:r>
            <a:endParaRPr lang="en-US"/>
          </a:p>
        </p:txBody>
      </p:sp>
      <p:sp>
        <p:nvSpPr>
          <p:cNvPr id="3" name="Zástupný objekt pre obsah 2">
            <a:extLst>
              <a:ext uri="{FF2B5EF4-FFF2-40B4-BE49-F238E27FC236}">
                <a16:creationId xmlns:a16="http://schemas.microsoft.com/office/drawing/2014/main" id="{C1E9116B-761E-4B3A-AE56-B70A053AF6BC}"/>
              </a:ext>
            </a:extLst>
          </p:cNvPr>
          <p:cNvSpPr>
            <a:spLocks noGrp="1"/>
          </p:cNvSpPr>
          <p:nvPr>
            <p:ph sz="half" idx="1"/>
          </p:nvPr>
        </p:nvSpPr>
        <p:spPr>
          <a:xfrm>
            <a:off x="838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4" name="Zástupný objekt pre obsah 3">
            <a:extLst>
              <a:ext uri="{FF2B5EF4-FFF2-40B4-BE49-F238E27FC236}">
                <a16:creationId xmlns:a16="http://schemas.microsoft.com/office/drawing/2014/main" id="{26353591-228F-4D86-A368-335168D402D7}"/>
              </a:ext>
            </a:extLst>
          </p:cNvPr>
          <p:cNvSpPr>
            <a:spLocks noGrp="1"/>
          </p:cNvSpPr>
          <p:nvPr>
            <p:ph sz="half" idx="2"/>
          </p:nvPr>
        </p:nvSpPr>
        <p:spPr>
          <a:xfrm>
            <a:off x="6172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5" name="Zástupný objekt pre dátum 4">
            <a:extLst>
              <a:ext uri="{FF2B5EF4-FFF2-40B4-BE49-F238E27FC236}">
                <a16:creationId xmlns:a16="http://schemas.microsoft.com/office/drawing/2014/main" id="{6F95FE17-B340-47EF-BC9B-C85A3176722A}"/>
              </a:ext>
            </a:extLst>
          </p:cNvPr>
          <p:cNvSpPr>
            <a:spLocks noGrp="1"/>
          </p:cNvSpPr>
          <p:nvPr>
            <p:ph type="dt" sz="half" idx="10"/>
          </p:nvPr>
        </p:nvSpPr>
        <p:spPr/>
        <p:txBody>
          <a:bodyPr/>
          <a:lstStyle/>
          <a:p>
            <a:fld id="{C4E6C60B-F7F7-4481-AE35-026803066715}" type="datetimeFigureOut">
              <a:rPr lang="en-US" smtClean="0"/>
              <a:t>11/24/2021</a:t>
            </a:fld>
            <a:endParaRPr lang="en-US"/>
          </a:p>
        </p:txBody>
      </p:sp>
      <p:sp>
        <p:nvSpPr>
          <p:cNvPr id="6" name="Zástupný objekt pre pätu 5">
            <a:extLst>
              <a:ext uri="{FF2B5EF4-FFF2-40B4-BE49-F238E27FC236}">
                <a16:creationId xmlns:a16="http://schemas.microsoft.com/office/drawing/2014/main" id="{0EA7BD8A-DBAE-4330-8B41-68E7B9200552}"/>
              </a:ext>
            </a:extLst>
          </p:cNvPr>
          <p:cNvSpPr>
            <a:spLocks noGrp="1"/>
          </p:cNvSpPr>
          <p:nvPr>
            <p:ph type="ftr" sz="quarter" idx="11"/>
          </p:nvPr>
        </p:nvSpPr>
        <p:spPr/>
        <p:txBody>
          <a:bodyPr/>
          <a:lstStyle/>
          <a:p>
            <a:endParaRPr lang="en-US"/>
          </a:p>
        </p:txBody>
      </p:sp>
      <p:sp>
        <p:nvSpPr>
          <p:cNvPr id="7" name="Zástupný objekt pre číslo snímky 6">
            <a:extLst>
              <a:ext uri="{FF2B5EF4-FFF2-40B4-BE49-F238E27FC236}">
                <a16:creationId xmlns:a16="http://schemas.microsoft.com/office/drawing/2014/main" id="{EFC6DDE2-A6D3-43E2-838B-7086A1750BB9}"/>
              </a:ext>
            </a:extLst>
          </p:cNvPr>
          <p:cNvSpPr>
            <a:spLocks noGrp="1"/>
          </p:cNvSpPr>
          <p:nvPr>
            <p:ph type="sldNum" sz="quarter" idx="12"/>
          </p:nvPr>
        </p:nvSpPr>
        <p:spPr/>
        <p:txBody>
          <a:bodyPr/>
          <a:lstStyle/>
          <a:p>
            <a:fld id="{1246E64F-7775-4D33-A7A2-2967DE5B2ECE}" type="slidenum">
              <a:rPr lang="en-US" smtClean="0"/>
              <a:t>‹#›</a:t>
            </a:fld>
            <a:endParaRPr lang="en-US"/>
          </a:p>
        </p:txBody>
      </p:sp>
    </p:spTree>
    <p:extLst>
      <p:ext uri="{BB962C8B-B14F-4D97-AF65-F5344CB8AC3E}">
        <p14:creationId xmlns:p14="http://schemas.microsoft.com/office/powerpoint/2010/main" val="2786317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ABF525-F269-4860-B33C-D794F2E770F6}"/>
              </a:ext>
            </a:extLst>
          </p:cNvPr>
          <p:cNvSpPr>
            <a:spLocks noGrp="1"/>
          </p:cNvSpPr>
          <p:nvPr>
            <p:ph type="title"/>
          </p:nvPr>
        </p:nvSpPr>
        <p:spPr>
          <a:xfrm>
            <a:off x="839788" y="365125"/>
            <a:ext cx="10515600" cy="1325563"/>
          </a:xfrm>
        </p:spPr>
        <p:txBody>
          <a:bodyPr/>
          <a:lstStyle/>
          <a:p>
            <a:r>
              <a:rPr lang="sk-SK"/>
              <a:t>Kliknutím upravte štýl predlohy nadpisu</a:t>
            </a:r>
            <a:endParaRPr lang="en-US"/>
          </a:p>
        </p:txBody>
      </p:sp>
      <p:sp>
        <p:nvSpPr>
          <p:cNvPr id="3" name="Zástupný text 2">
            <a:extLst>
              <a:ext uri="{FF2B5EF4-FFF2-40B4-BE49-F238E27FC236}">
                <a16:creationId xmlns:a16="http://schemas.microsoft.com/office/drawing/2014/main" id="{7BF8130E-432B-4017-AE33-20114904B5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Zástupný objekt pre obsah 3">
            <a:extLst>
              <a:ext uri="{FF2B5EF4-FFF2-40B4-BE49-F238E27FC236}">
                <a16:creationId xmlns:a16="http://schemas.microsoft.com/office/drawing/2014/main" id="{01A5EEBA-C045-4497-82D0-844E704AC286}"/>
              </a:ext>
            </a:extLst>
          </p:cNvPr>
          <p:cNvSpPr>
            <a:spLocks noGrp="1"/>
          </p:cNvSpPr>
          <p:nvPr>
            <p:ph sz="half" idx="2"/>
          </p:nvPr>
        </p:nvSpPr>
        <p:spPr>
          <a:xfrm>
            <a:off x="839788" y="2505075"/>
            <a:ext cx="5157787"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5" name="Zástupný text 4">
            <a:extLst>
              <a:ext uri="{FF2B5EF4-FFF2-40B4-BE49-F238E27FC236}">
                <a16:creationId xmlns:a16="http://schemas.microsoft.com/office/drawing/2014/main" id="{9E6B951F-5FD8-4F14-81C4-2BFD194D91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Zástupný objekt pre obsah 5">
            <a:extLst>
              <a:ext uri="{FF2B5EF4-FFF2-40B4-BE49-F238E27FC236}">
                <a16:creationId xmlns:a16="http://schemas.microsoft.com/office/drawing/2014/main" id="{F40DD7FC-9230-4600-928E-02823891D830}"/>
              </a:ext>
            </a:extLst>
          </p:cNvPr>
          <p:cNvSpPr>
            <a:spLocks noGrp="1"/>
          </p:cNvSpPr>
          <p:nvPr>
            <p:ph sz="quarter" idx="4"/>
          </p:nvPr>
        </p:nvSpPr>
        <p:spPr>
          <a:xfrm>
            <a:off x="6172200" y="2505075"/>
            <a:ext cx="5183188"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7" name="Zástupný objekt pre dátum 6">
            <a:extLst>
              <a:ext uri="{FF2B5EF4-FFF2-40B4-BE49-F238E27FC236}">
                <a16:creationId xmlns:a16="http://schemas.microsoft.com/office/drawing/2014/main" id="{B4D22084-CC7E-4D1D-B0CE-6C1D721EEC1A}"/>
              </a:ext>
            </a:extLst>
          </p:cNvPr>
          <p:cNvSpPr>
            <a:spLocks noGrp="1"/>
          </p:cNvSpPr>
          <p:nvPr>
            <p:ph type="dt" sz="half" idx="10"/>
          </p:nvPr>
        </p:nvSpPr>
        <p:spPr/>
        <p:txBody>
          <a:bodyPr/>
          <a:lstStyle/>
          <a:p>
            <a:fld id="{C4E6C60B-F7F7-4481-AE35-026803066715}" type="datetimeFigureOut">
              <a:rPr lang="en-US" smtClean="0"/>
              <a:t>11/24/2021</a:t>
            </a:fld>
            <a:endParaRPr lang="en-US"/>
          </a:p>
        </p:txBody>
      </p:sp>
      <p:sp>
        <p:nvSpPr>
          <p:cNvPr id="8" name="Zástupný objekt pre pätu 7">
            <a:extLst>
              <a:ext uri="{FF2B5EF4-FFF2-40B4-BE49-F238E27FC236}">
                <a16:creationId xmlns:a16="http://schemas.microsoft.com/office/drawing/2014/main" id="{1E93AD61-C27B-4C6D-96F0-223253A0446A}"/>
              </a:ext>
            </a:extLst>
          </p:cNvPr>
          <p:cNvSpPr>
            <a:spLocks noGrp="1"/>
          </p:cNvSpPr>
          <p:nvPr>
            <p:ph type="ftr" sz="quarter" idx="11"/>
          </p:nvPr>
        </p:nvSpPr>
        <p:spPr/>
        <p:txBody>
          <a:bodyPr/>
          <a:lstStyle/>
          <a:p>
            <a:endParaRPr lang="en-US"/>
          </a:p>
        </p:txBody>
      </p:sp>
      <p:sp>
        <p:nvSpPr>
          <p:cNvPr id="9" name="Zástupný objekt pre číslo snímky 8">
            <a:extLst>
              <a:ext uri="{FF2B5EF4-FFF2-40B4-BE49-F238E27FC236}">
                <a16:creationId xmlns:a16="http://schemas.microsoft.com/office/drawing/2014/main" id="{3C1F29ED-1977-4DC8-9B28-D37A6383EBFB}"/>
              </a:ext>
            </a:extLst>
          </p:cNvPr>
          <p:cNvSpPr>
            <a:spLocks noGrp="1"/>
          </p:cNvSpPr>
          <p:nvPr>
            <p:ph type="sldNum" sz="quarter" idx="12"/>
          </p:nvPr>
        </p:nvSpPr>
        <p:spPr/>
        <p:txBody>
          <a:bodyPr/>
          <a:lstStyle/>
          <a:p>
            <a:fld id="{1246E64F-7775-4D33-A7A2-2967DE5B2ECE}" type="slidenum">
              <a:rPr lang="en-US" smtClean="0"/>
              <a:t>‹#›</a:t>
            </a:fld>
            <a:endParaRPr lang="en-US"/>
          </a:p>
        </p:txBody>
      </p:sp>
    </p:spTree>
    <p:extLst>
      <p:ext uri="{BB962C8B-B14F-4D97-AF65-F5344CB8AC3E}">
        <p14:creationId xmlns:p14="http://schemas.microsoft.com/office/powerpoint/2010/main" val="3032359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2E6AB73-E1F3-4FB1-B949-44E86569D594}"/>
              </a:ext>
            </a:extLst>
          </p:cNvPr>
          <p:cNvSpPr>
            <a:spLocks noGrp="1"/>
          </p:cNvSpPr>
          <p:nvPr>
            <p:ph type="title"/>
          </p:nvPr>
        </p:nvSpPr>
        <p:spPr/>
        <p:txBody>
          <a:bodyPr/>
          <a:lstStyle/>
          <a:p>
            <a:r>
              <a:rPr lang="sk-SK"/>
              <a:t>Kliknutím upravte štýl predlohy nadpisu</a:t>
            </a:r>
            <a:endParaRPr lang="en-US"/>
          </a:p>
        </p:txBody>
      </p:sp>
      <p:sp>
        <p:nvSpPr>
          <p:cNvPr id="3" name="Zástupný objekt pre dátum 2">
            <a:extLst>
              <a:ext uri="{FF2B5EF4-FFF2-40B4-BE49-F238E27FC236}">
                <a16:creationId xmlns:a16="http://schemas.microsoft.com/office/drawing/2014/main" id="{CD02F8B9-A02B-403A-8CDA-A8D61F261BE6}"/>
              </a:ext>
            </a:extLst>
          </p:cNvPr>
          <p:cNvSpPr>
            <a:spLocks noGrp="1"/>
          </p:cNvSpPr>
          <p:nvPr>
            <p:ph type="dt" sz="half" idx="10"/>
          </p:nvPr>
        </p:nvSpPr>
        <p:spPr/>
        <p:txBody>
          <a:bodyPr/>
          <a:lstStyle/>
          <a:p>
            <a:fld id="{C4E6C60B-F7F7-4481-AE35-026803066715}" type="datetimeFigureOut">
              <a:rPr lang="en-US" smtClean="0"/>
              <a:t>11/24/2021</a:t>
            </a:fld>
            <a:endParaRPr lang="en-US"/>
          </a:p>
        </p:txBody>
      </p:sp>
      <p:sp>
        <p:nvSpPr>
          <p:cNvPr id="4" name="Zástupný objekt pre pätu 3">
            <a:extLst>
              <a:ext uri="{FF2B5EF4-FFF2-40B4-BE49-F238E27FC236}">
                <a16:creationId xmlns:a16="http://schemas.microsoft.com/office/drawing/2014/main" id="{FD6C1FB7-D802-4890-A4A9-08828AB68FC9}"/>
              </a:ext>
            </a:extLst>
          </p:cNvPr>
          <p:cNvSpPr>
            <a:spLocks noGrp="1"/>
          </p:cNvSpPr>
          <p:nvPr>
            <p:ph type="ftr" sz="quarter" idx="11"/>
          </p:nvPr>
        </p:nvSpPr>
        <p:spPr/>
        <p:txBody>
          <a:bodyPr/>
          <a:lstStyle/>
          <a:p>
            <a:endParaRPr lang="en-US"/>
          </a:p>
        </p:txBody>
      </p:sp>
      <p:sp>
        <p:nvSpPr>
          <p:cNvPr id="5" name="Zástupný objekt pre číslo snímky 4">
            <a:extLst>
              <a:ext uri="{FF2B5EF4-FFF2-40B4-BE49-F238E27FC236}">
                <a16:creationId xmlns:a16="http://schemas.microsoft.com/office/drawing/2014/main" id="{353AA930-402D-4028-AD76-B1D5BBE62D42}"/>
              </a:ext>
            </a:extLst>
          </p:cNvPr>
          <p:cNvSpPr>
            <a:spLocks noGrp="1"/>
          </p:cNvSpPr>
          <p:nvPr>
            <p:ph type="sldNum" sz="quarter" idx="12"/>
          </p:nvPr>
        </p:nvSpPr>
        <p:spPr/>
        <p:txBody>
          <a:bodyPr/>
          <a:lstStyle/>
          <a:p>
            <a:fld id="{1246E64F-7775-4D33-A7A2-2967DE5B2ECE}" type="slidenum">
              <a:rPr lang="en-US" smtClean="0"/>
              <a:t>‹#›</a:t>
            </a:fld>
            <a:endParaRPr lang="en-US"/>
          </a:p>
        </p:txBody>
      </p:sp>
    </p:spTree>
    <p:extLst>
      <p:ext uri="{BB962C8B-B14F-4D97-AF65-F5344CB8AC3E}">
        <p14:creationId xmlns:p14="http://schemas.microsoft.com/office/powerpoint/2010/main" val="469883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B64A3B24-B9D1-426F-A0CE-3397F3E51C64}"/>
              </a:ext>
            </a:extLst>
          </p:cNvPr>
          <p:cNvSpPr>
            <a:spLocks noGrp="1"/>
          </p:cNvSpPr>
          <p:nvPr>
            <p:ph type="dt" sz="half" idx="10"/>
          </p:nvPr>
        </p:nvSpPr>
        <p:spPr/>
        <p:txBody>
          <a:bodyPr/>
          <a:lstStyle/>
          <a:p>
            <a:fld id="{C4E6C60B-F7F7-4481-AE35-026803066715}" type="datetimeFigureOut">
              <a:rPr lang="en-US" smtClean="0"/>
              <a:t>11/24/2021</a:t>
            </a:fld>
            <a:endParaRPr lang="en-US"/>
          </a:p>
        </p:txBody>
      </p:sp>
      <p:sp>
        <p:nvSpPr>
          <p:cNvPr id="3" name="Zástupný objekt pre pätu 2">
            <a:extLst>
              <a:ext uri="{FF2B5EF4-FFF2-40B4-BE49-F238E27FC236}">
                <a16:creationId xmlns:a16="http://schemas.microsoft.com/office/drawing/2014/main" id="{1CE0D4A9-8CB0-4F91-8598-2A8BF045B493}"/>
              </a:ext>
            </a:extLst>
          </p:cNvPr>
          <p:cNvSpPr>
            <a:spLocks noGrp="1"/>
          </p:cNvSpPr>
          <p:nvPr>
            <p:ph type="ftr" sz="quarter" idx="11"/>
          </p:nvPr>
        </p:nvSpPr>
        <p:spPr/>
        <p:txBody>
          <a:bodyPr/>
          <a:lstStyle/>
          <a:p>
            <a:endParaRPr lang="en-US"/>
          </a:p>
        </p:txBody>
      </p:sp>
      <p:sp>
        <p:nvSpPr>
          <p:cNvPr id="4" name="Zástupný objekt pre číslo snímky 3">
            <a:extLst>
              <a:ext uri="{FF2B5EF4-FFF2-40B4-BE49-F238E27FC236}">
                <a16:creationId xmlns:a16="http://schemas.microsoft.com/office/drawing/2014/main" id="{E002F249-939B-4DB8-BBC1-7BA3B0CA093B}"/>
              </a:ext>
            </a:extLst>
          </p:cNvPr>
          <p:cNvSpPr>
            <a:spLocks noGrp="1"/>
          </p:cNvSpPr>
          <p:nvPr>
            <p:ph type="sldNum" sz="quarter" idx="12"/>
          </p:nvPr>
        </p:nvSpPr>
        <p:spPr/>
        <p:txBody>
          <a:bodyPr/>
          <a:lstStyle/>
          <a:p>
            <a:fld id="{1246E64F-7775-4D33-A7A2-2967DE5B2ECE}" type="slidenum">
              <a:rPr lang="en-US" smtClean="0"/>
              <a:t>‹#›</a:t>
            </a:fld>
            <a:endParaRPr lang="en-US"/>
          </a:p>
        </p:txBody>
      </p:sp>
    </p:spTree>
    <p:extLst>
      <p:ext uri="{BB962C8B-B14F-4D97-AF65-F5344CB8AC3E}">
        <p14:creationId xmlns:p14="http://schemas.microsoft.com/office/powerpoint/2010/main" val="1519267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97A156-1A1A-429B-BF04-582416D5C55B}"/>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endParaRPr lang="en-US"/>
          </a:p>
        </p:txBody>
      </p:sp>
      <p:sp>
        <p:nvSpPr>
          <p:cNvPr id="3" name="Zástupný objekt pre obsah 2">
            <a:extLst>
              <a:ext uri="{FF2B5EF4-FFF2-40B4-BE49-F238E27FC236}">
                <a16:creationId xmlns:a16="http://schemas.microsoft.com/office/drawing/2014/main" id="{9A3B7417-9832-46DA-8941-03245321A1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4" name="Zástupný text 3">
            <a:extLst>
              <a:ext uri="{FF2B5EF4-FFF2-40B4-BE49-F238E27FC236}">
                <a16:creationId xmlns:a16="http://schemas.microsoft.com/office/drawing/2014/main" id="{52E395E1-8EB9-476E-9489-01EDC748B7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6A6A16D1-B00C-4F57-9E59-EA2104129F8F}"/>
              </a:ext>
            </a:extLst>
          </p:cNvPr>
          <p:cNvSpPr>
            <a:spLocks noGrp="1"/>
          </p:cNvSpPr>
          <p:nvPr>
            <p:ph type="dt" sz="half" idx="10"/>
          </p:nvPr>
        </p:nvSpPr>
        <p:spPr/>
        <p:txBody>
          <a:bodyPr/>
          <a:lstStyle/>
          <a:p>
            <a:fld id="{C4E6C60B-F7F7-4481-AE35-026803066715}" type="datetimeFigureOut">
              <a:rPr lang="en-US" smtClean="0"/>
              <a:t>11/24/2021</a:t>
            </a:fld>
            <a:endParaRPr lang="en-US"/>
          </a:p>
        </p:txBody>
      </p:sp>
      <p:sp>
        <p:nvSpPr>
          <p:cNvPr id="6" name="Zástupný objekt pre pätu 5">
            <a:extLst>
              <a:ext uri="{FF2B5EF4-FFF2-40B4-BE49-F238E27FC236}">
                <a16:creationId xmlns:a16="http://schemas.microsoft.com/office/drawing/2014/main" id="{42A80226-38F9-4724-BCAC-951D654F97C2}"/>
              </a:ext>
            </a:extLst>
          </p:cNvPr>
          <p:cNvSpPr>
            <a:spLocks noGrp="1"/>
          </p:cNvSpPr>
          <p:nvPr>
            <p:ph type="ftr" sz="quarter" idx="11"/>
          </p:nvPr>
        </p:nvSpPr>
        <p:spPr/>
        <p:txBody>
          <a:bodyPr/>
          <a:lstStyle/>
          <a:p>
            <a:endParaRPr lang="en-US"/>
          </a:p>
        </p:txBody>
      </p:sp>
      <p:sp>
        <p:nvSpPr>
          <p:cNvPr id="7" name="Zástupný objekt pre číslo snímky 6">
            <a:extLst>
              <a:ext uri="{FF2B5EF4-FFF2-40B4-BE49-F238E27FC236}">
                <a16:creationId xmlns:a16="http://schemas.microsoft.com/office/drawing/2014/main" id="{4D23F34F-7D69-4D52-90B8-FAF804D67062}"/>
              </a:ext>
            </a:extLst>
          </p:cNvPr>
          <p:cNvSpPr>
            <a:spLocks noGrp="1"/>
          </p:cNvSpPr>
          <p:nvPr>
            <p:ph type="sldNum" sz="quarter" idx="12"/>
          </p:nvPr>
        </p:nvSpPr>
        <p:spPr/>
        <p:txBody>
          <a:bodyPr/>
          <a:lstStyle/>
          <a:p>
            <a:fld id="{1246E64F-7775-4D33-A7A2-2967DE5B2ECE}" type="slidenum">
              <a:rPr lang="en-US" smtClean="0"/>
              <a:t>‹#›</a:t>
            </a:fld>
            <a:endParaRPr lang="en-US"/>
          </a:p>
        </p:txBody>
      </p:sp>
    </p:spTree>
    <p:extLst>
      <p:ext uri="{BB962C8B-B14F-4D97-AF65-F5344CB8AC3E}">
        <p14:creationId xmlns:p14="http://schemas.microsoft.com/office/powerpoint/2010/main" val="379618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5447C0F-594D-4760-8C93-31FA3811C8CF}"/>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endParaRPr lang="en-US"/>
          </a:p>
        </p:txBody>
      </p:sp>
      <p:sp>
        <p:nvSpPr>
          <p:cNvPr id="3" name="Zástupný objekt pre obrázok 2">
            <a:extLst>
              <a:ext uri="{FF2B5EF4-FFF2-40B4-BE49-F238E27FC236}">
                <a16:creationId xmlns:a16="http://schemas.microsoft.com/office/drawing/2014/main" id="{A8D7B9F8-AEB6-497E-9FCD-B523B718F3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Zástupný text 3">
            <a:extLst>
              <a:ext uri="{FF2B5EF4-FFF2-40B4-BE49-F238E27FC236}">
                <a16:creationId xmlns:a16="http://schemas.microsoft.com/office/drawing/2014/main" id="{3E775140-8AD2-4210-AA15-FBEA5305D0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952D4388-0D4F-4D24-9A17-6F10B87DBD3C}"/>
              </a:ext>
            </a:extLst>
          </p:cNvPr>
          <p:cNvSpPr>
            <a:spLocks noGrp="1"/>
          </p:cNvSpPr>
          <p:nvPr>
            <p:ph type="dt" sz="half" idx="10"/>
          </p:nvPr>
        </p:nvSpPr>
        <p:spPr/>
        <p:txBody>
          <a:bodyPr/>
          <a:lstStyle/>
          <a:p>
            <a:fld id="{C4E6C60B-F7F7-4481-AE35-026803066715}" type="datetimeFigureOut">
              <a:rPr lang="en-US" smtClean="0"/>
              <a:t>11/24/2021</a:t>
            </a:fld>
            <a:endParaRPr lang="en-US"/>
          </a:p>
        </p:txBody>
      </p:sp>
      <p:sp>
        <p:nvSpPr>
          <p:cNvPr id="6" name="Zástupný objekt pre pätu 5">
            <a:extLst>
              <a:ext uri="{FF2B5EF4-FFF2-40B4-BE49-F238E27FC236}">
                <a16:creationId xmlns:a16="http://schemas.microsoft.com/office/drawing/2014/main" id="{7B97917F-4CBC-45F1-8FA9-F172D84CA42B}"/>
              </a:ext>
            </a:extLst>
          </p:cNvPr>
          <p:cNvSpPr>
            <a:spLocks noGrp="1"/>
          </p:cNvSpPr>
          <p:nvPr>
            <p:ph type="ftr" sz="quarter" idx="11"/>
          </p:nvPr>
        </p:nvSpPr>
        <p:spPr/>
        <p:txBody>
          <a:bodyPr/>
          <a:lstStyle/>
          <a:p>
            <a:endParaRPr lang="en-US"/>
          </a:p>
        </p:txBody>
      </p:sp>
      <p:sp>
        <p:nvSpPr>
          <p:cNvPr id="7" name="Zástupný objekt pre číslo snímky 6">
            <a:extLst>
              <a:ext uri="{FF2B5EF4-FFF2-40B4-BE49-F238E27FC236}">
                <a16:creationId xmlns:a16="http://schemas.microsoft.com/office/drawing/2014/main" id="{883A8D05-C472-4050-8C1E-F9508EEFD2F4}"/>
              </a:ext>
            </a:extLst>
          </p:cNvPr>
          <p:cNvSpPr>
            <a:spLocks noGrp="1"/>
          </p:cNvSpPr>
          <p:nvPr>
            <p:ph type="sldNum" sz="quarter" idx="12"/>
          </p:nvPr>
        </p:nvSpPr>
        <p:spPr/>
        <p:txBody>
          <a:bodyPr/>
          <a:lstStyle/>
          <a:p>
            <a:fld id="{1246E64F-7775-4D33-A7A2-2967DE5B2ECE}" type="slidenum">
              <a:rPr lang="en-US" smtClean="0"/>
              <a:t>‹#›</a:t>
            </a:fld>
            <a:endParaRPr lang="en-US"/>
          </a:p>
        </p:txBody>
      </p:sp>
    </p:spTree>
    <p:extLst>
      <p:ext uri="{BB962C8B-B14F-4D97-AF65-F5344CB8AC3E}">
        <p14:creationId xmlns:p14="http://schemas.microsoft.com/office/powerpoint/2010/main" val="1281782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C44025CB-BB18-4FE6-99FE-7BE98DF9E2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a:t>Kliknutím upravte štýl predlohy nadpisu</a:t>
            </a:r>
            <a:endParaRPr lang="en-US"/>
          </a:p>
        </p:txBody>
      </p:sp>
      <p:sp>
        <p:nvSpPr>
          <p:cNvPr id="3" name="Zástupný text 2">
            <a:extLst>
              <a:ext uri="{FF2B5EF4-FFF2-40B4-BE49-F238E27FC236}">
                <a16:creationId xmlns:a16="http://schemas.microsoft.com/office/drawing/2014/main" id="{D68E4F1B-AB06-429A-B584-363EB435C9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4" name="Zástupný objekt pre dátum 3">
            <a:extLst>
              <a:ext uri="{FF2B5EF4-FFF2-40B4-BE49-F238E27FC236}">
                <a16:creationId xmlns:a16="http://schemas.microsoft.com/office/drawing/2014/main" id="{D74E3916-1FF0-4EBB-AB56-66BE3653C5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E6C60B-F7F7-4481-AE35-026803066715}" type="datetimeFigureOut">
              <a:rPr lang="en-US" smtClean="0"/>
              <a:t>11/24/2021</a:t>
            </a:fld>
            <a:endParaRPr lang="en-US"/>
          </a:p>
        </p:txBody>
      </p:sp>
      <p:sp>
        <p:nvSpPr>
          <p:cNvPr id="5" name="Zástupný objekt pre pätu 4">
            <a:extLst>
              <a:ext uri="{FF2B5EF4-FFF2-40B4-BE49-F238E27FC236}">
                <a16:creationId xmlns:a16="http://schemas.microsoft.com/office/drawing/2014/main" id="{68962979-C88D-4BA9-9AC8-3B77083C9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Zástupný objekt pre číslo snímky 5">
            <a:extLst>
              <a:ext uri="{FF2B5EF4-FFF2-40B4-BE49-F238E27FC236}">
                <a16:creationId xmlns:a16="http://schemas.microsoft.com/office/drawing/2014/main" id="{AAB327EA-5C33-4FFF-8527-EDD2571F36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46E64F-7775-4D33-A7A2-2967DE5B2ECE}" type="slidenum">
              <a:rPr lang="en-US" smtClean="0"/>
              <a:t>‹#›</a:t>
            </a:fld>
            <a:endParaRPr lang="en-US"/>
          </a:p>
        </p:txBody>
      </p:sp>
    </p:spTree>
    <p:extLst>
      <p:ext uri="{BB962C8B-B14F-4D97-AF65-F5344CB8AC3E}">
        <p14:creationId xmlns:p14="http://schemas.microsoft.com/office/powerpoint/2010/main" val="21176121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4028" r:id="rId12"/>
    <p:sldLayoutId id="2147484029" r:id="rId13"/>
    <p:sldLayoutId id="214748403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hyperlink" Target="https://cs.wikipedia.org/w/index.php?title=Frank%E2%80%93Car%C5%AFv_proces&amp;action=edit&amp;redlink=1" TargetMode="External"/><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emf"/></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4.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BEFB96D2-E66E-4627-AB45-41A19E79EE96}"/>
              </a:ext>
            </a:extLst>
          </p:cNvPr>
          <p:cNvSpPr>
            <a:spLocks noGrp="1"/>
          </p:cNvSpPr>
          <p:nvPr>
            <p:ph type="subTitle" idx="1"/>
          </p:nvPr>
        </p:nvSpPr>
        <p:spPr>
          <a:xfrm>
            <a:off x="206151" y="6269921"/>
            <a:ext cx="12086122" cy="354214"/>
          </a:xfrm>
        </p:spPr>
        <p:txBody>
          <a:bodyPr>
            <a:normAutofit/>
          </a:bodyPr>
          <a:lstStyle/>
          <a:p>
            <a:pPr algn="l"/>
            <a:r>
              <a:rPr lang="cs-CZ" sz="1400" dirty="0" smtClean="0"/>
              <a:t>Radomír </a:t>
            </a:r>
            <a:r>
              <a:rPr lang="cs-CZ" sz="1400" dirty="0"/>
              <a:t>Věk</a:t>
            </a:r>
            <a:r>
              <a:rPr lang="cs-CZ" sz="1400" dirty="0" smtClean="0"/>
              <a:t>				</a:t>
            </a:r>
            <a:r>
              <a:rPr lang="en-US" sz="1400" dirty="0" smtClean="0"/>
              <a:t>				</a:t>
            </a:r>
            <a:r>
              <a:rPr lang="cs-CZ" sz="1400" dirty="0" smtClean="0"/>
              <a:t>Ústí nad Labem 25</a:t>
            </a:r>
            <a:r>
              <a:rPr lang="en-US" sz="1400" dirty="0" smtClean="0"/>
              <a:t>.11</a:t>
            </a:r>
            <a:r>
              <a:rPr lang="en-US" sz="1400" dirty="0"/>
              <a:t>. </a:t>
            </a:r>
            <a:r>
              <a:rPr lang="en-US" sz="1400" dirty="0" smtClean="0"/>
              <a:t>2021</a:t>
            </a:r>
            <a:endParaRPr lang="en-US" sz="1400" dirty="0"/>
          </a:p>
        </p:txBody>
      </p:sp>
      <p:sp>
        <p:nvSpPr>
          <p:cNvPr id="5" name="Nadpis 1"/>
          <p:cNvSpPr txBox="1">
            <a:spLocks/>
          </p:cNvSpPr>
          <p:nvPr/>
        </p:nvSpPr>
        <p:spPr>
          <a:xfrm>
            <a:off x="66005" y="251533"/>
            <a:ext cx="11394475" cy="15386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pPr algn="ctr"/>
            <a:r>
              <a:rPr lang="cs-CZ" sz="3200" noProof="1" smtClean="0">
                <a:solidFill>
                  <a:srgbClr val="0066CC"/>
                </a:solidFill>
                <a:effectLst>
                  <a:outerShdw blurRad="38100" dist="38100" dir="2700000" algn="tl">
                    <a:srgbClr val="000000">
                      <a:alpha val="43137"/>
                    </a:srgbClr>
                  </a:outerShdw>
                </a:effectLst>
                <a:latin typeface="+mn-lt"/>
              </a:rPr>
              <a:t>Výroba minerálních hnojiv - Green Deal impact overview</a:t>
            </a:r>
          </a:p>
          <a:p>
            <a:pPr algn="ctr"/>
            <a:endParaRPr lang="cs-CZ" sz="1000" noProof="1" smtClean="0">
              <a:solidFill>
                <a:srgbClr val="0066CC"/>
              </a:solidFill>
              <a:effectLst>
                <a:outerShdw blurRad="38100" dist="38100" dir="2700000" algn="tl">
                  <a:srgbClr val="000000">
                    <a:alpha val="43137"/>
                  </a:srgbClr>
                </a:outerShdw>
              </a:effectLst>
              <a:latin typeface="+mn-lt"/>
            </a:endParaRPr>
          </a:p>
          <a:p>
            <a:pPr algn="ctr"/>
            <a:r>
              <a:rPr lang="cs-CZ" sz="3200" noProof="1" smtClean="0">
                <a:solidFill>
                  <a:srgbClr val="0066CC"/>
                </a:solidFill>
                <a:effectLst>
                  <a:outerShdw blurRad="38100" dist="38100" dir="2700000" algn="tl">
                    <a:srgbClr val="000000">
                      <a:alpha val="43137"/>
                    </a:srgbClr>
                  </a:outerShdw>
                </a:effectLst>
                <a:latin typeface="+mn-lt"/>
              </a:rPr>
              <a:t>a</a:t>
            </a:r>
          </a:p>
          <a:p>
            <a:pPr algn="ctr"/>
            <a:endParaRPr lang="cs-CZ" sz="3200" noProof="1">
              <a:solidFill>
                <a:srgbClr val="0066CC"/>
              </a:solidFill>
              <a:effectLst>
                <a:outerShdw blurRad="38100" dist="38100" dir="2700000" algn="tl">
                  <a:srgbClr val="000000">
                    <a:alpha val="43137"/>
                  </a:srgbClr>
                </a:outerShdw>
              </a:effectLst>
              <a:latin typeface="+mn-lt"/>
            </a:endParaRPr>
          </a:p>
        </p:txBody>
      </p:sp>
      <p:sp>
        <p:nvSpPr>
          <p:cNvPr id="10" name="Obdélník 9"/>
          <p:cNvSpPr/>
          <p:nvPr/>
        </p:nvSpPr>
        <p:spPr>
          <a:xfrm>
            <a:off x="151519" y="5963315"/>
            <a:ext cx="1341120" cy="2613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cs-CZ" sz="1200" baseline="-25000" dirty="0">
              <a:solidFill>
                <a:srgbClr val="002060"/>
              </a:solidFill>
            </a:endParaRPr>
          </a:p>
        </p:txBody>
      </p:sp>
      <p:grpSp>
        <p:nvGrpSpPr>
          <p:cNvPr id="21" name="Skupina 20"/>
          <p:cNvGrpSpPr/>
          <p:nvPr/>
        </p:nvGrpSpPr>
        <p:grpSpPr>
          <a:xfrm>
            <a:off x="254044" y="2576286"/>
            <a:ext cx="4157936" cy="3421066"/>
            <a:chOff x="254044" y="2576286"/>
            <a:chExt cx="4157936" cy="3421066"/>
          </a:xfrm>
        </p:grpSpPr>
        <p:pic>
          <p:nvPicPr>
            <p:cNvPr id="2" name="Obrázek 1"/>
            <p:cNvPicPr>
              <a:picLocks noChangeAspect="1"/>
            </p:cNvPicPr>
            <p:nvPr/>
          </p:nvPicPr>
          <p:blipFill>
            <a:blip r:embed="rId2"/>
            <a:stretch>
              <a:fillRect/>
            </a:stretch>
          </p:blipFill>
          <p:spPr>
            <a:xfrm>
              <a:off x="254044" y="2728686"/>
              <a:ext cx="4157936" cy="3268666"/>
            </a:xfrm>
            <a:prstGeom prst="rect">
              <a:avLst/>
            </a:prstGeom>
          </p:spPr>
        </p:pic>
        <p:sp>
          <p:nvSpPr>
            <p:cNvPr id="6" name="Obdélník 5"/>
            <p:cNvSpPr/>
            <p:nvPr/>
          </p:nvSpPr>
          <p:spPr>
            <a:xfrm>
              <a:off x="462301" y="2576286"/>
              <a:ext cx="377952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dirty="0" smtClean="0">
                  <a:solidFill>
                    <a:srgbClr val="002060"/>
                  </a:solidFill>
                </a:rPr>
                <a:t>Světová populace a výroba NH</a:t>
              </a:r>
              <a:r>
                <a:rPr lang="cs-CZ" sz="1600" baseline="-25000" dirty="0" smtClean="0">
                  <a:solidFill>
                    <a:srgbClr val="002060"/>
                  </a:solidFill>
                </a:rPr>
                <a:t>3</a:t>
              </a:r>
              <a:endParaRPr lang="cs-CZ" sz="1600" baseline="-25000" dirty="0">
                <a:solidFill>
                  <a:srgbClr val="002060"/>
                </a:solidFill>
              </a:endParaRPr>
            </a:p>
          </p:txBody>
        </p:sp>
        <p:sp>
          <p:nvSpPr>
            <p:cNvPr id="7" name="Obdélník 6"/>
            <p:cNvSpPr/>
            <p:nvPr/>
          </p:nvSpPr>
          <p:spPr>
            <a:xfrm>
              <a:off x="1492639" y="5651781"/>
              <a:ext cx="1341120" cy="2613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cs-CZ" sz="1200" dirty="0" smtClean="0">
                  <a:solidFill>
                    <a:srgbClr val="002060"/>
                  </a:solidFill>
                </a:rPr>
                <a:t>Rok</a:t>
              </a:r>
              <a:endParaRPr lang="cs-CZ" sz="1200" baseline="-25000" dirty="0">
                <a:solidFill>
                  <a:srgbClr val="002060"/>
                </a:solidFill>
              </a:endParaRPr>
            </a:p>
          </p:txBody>
        </p:sp>
        <p:sp>
          <p:nvSpPr>
            <p:cNvPr id="8" name="Obdélník 7"/>
            <p:cNvSpPr/>
            <p:nvPr/>
          </p:nvSpPr>
          <p:spPr>
            <a:xfrm rot="16200000">
              <a:off x="-648829" y="4232349"/>
              <a:ext cx="2301240" cy="2613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cs-CZ" sz="1100" dirty="0" smtClean="0">
                  <a:solidFill>
                    <a:srgbClr val="002060"/>
                  </a:solidFill>
                </a:rPr>
                <a:t>Světová populace ( miliarda lidí )</a:t>
              </a:r>
              <a:endParaRPr lang="cs-CZ" sz="1100" baseline="-25000" dirty="0">
                <a:solidFill>
                  <a:srgbClr val="002060"/>
                </a:solidFill>
              </a:endParaRPr>
            </a:p>
          </p:txBody>
        </p:sp>
        <p:sp>
          <p:nvSpPr>
            <p:cNvPr id="9" name="Obdélník 8"/>
            <p:cNvSpPr/>
            <p:nvPr/>
          </p:nvSpPr>
          <p:spPr>
            <a:xfrm rot="16200000">
              <a:off x="2909713" y="4368363"/>
              <a:ext cx="2301240" cy="2613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cs-CZ" sz="1100" dirty="0" smtClean="0">
                  <a:solidFill>
                    <a:srgbClr val="FF0066"/>
                  </a:solidFill>
                </a:rPr>
                <a:t>Výroba NH</a:t>
              </a:r>
              <a:r>
                <a:rPr lang="cs-CZ" sz="1100" baseline="-25000" dirty="0" smtClean="0">
                  <a:solidFill>
                    <a:srgbClr val="FF0066"/>
                  </a:solidFill>
                </a:rPr>
                <a:t>3</a:t>
              </a:r>
              <a:r>
                <a:rPr lang="cs-CZ" sz="1100" dirty="0" smtClean="0">
                  <a:solidFill>
                    <a:srgbClr val="FF0066"/>
                  </a:solidFill>
                </a:rPr>
                <a:t>       ( MT/rok )</a:t>
              </a:r>
              <a:endParaRPr lang="cs-CZ" sz="1100" baseline="-25000" dirty="0">
                <a:solidFill>
                  <a:srgbClr val="FF0066"/>
                </a:solidFill>
              </a:endParaRPr>
            </a:p>
          </p:txBody>
        </p:sp>
      </p:grpSp>
      <p:grpSp>
        <p:nvGrpSpPr>
          <p:cNvPr id="23" name="Skupina 22"/>
          <p:cNvGrpSpPr/>
          <p:nvPr/>
        </p:nvGrpSpPr>
        <p:grpSpPr>
          <a:xfrm>
            <a:off x="3520438" y="3542970"/>
            <a:ext cx="4020580" cy="285699"/>
            <a:chOff x="3520438" y="3542970"/>
            <a:chExt cx="4020580" cy="285699"/>
          </a:xfrm>
        </p:grpSpPr>
        <p:cxnSp>
          <p:nvCxnSpPr>
            <p:cNvPr id="15" name="Přímá spojnice se šipkou 14"/>
            <p:cNvCxnSpPr/>
            <p:nvPr/>
          </p:nvCxnSpPr>
          <p:spPr>
            <a:xfrm>
              <a:off x="3520438" y="3685820"/>
              <a:ext cx="1424942" cy="0"/>
            </a:xfrm>
            <a:prstGeom prst="straightConnector1">
              <a:avLst/>
            </a:prstGeom>
            <a:ln w="12700">
              <a:solidFill>
                <a:srgbClr val="FF0066"/>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6" name="Obdélník 15"/>
            <p:cNvSpPr/>
            <p:nvPr/>
          </p:nvSpPr>
          <p:spPr>
            <a:xfrm>
              <a:off x="4960618" y="3542970"/>
              <a:ext cx="2580400" cy="285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cs-CZ" sz="1200" dirty="0" smtClean="0">
                  <a:solidFill>
                    <a:srgbClr val="002060"/>
                  </a:solidFill>
                </a:rPr>
                <a:t>150 MT  Námořní Palivo „Marine </a:t>
              </a:r>
              <a:r>
                <a:rPr lang="cs-CZ" sz="1200" dirty="0" err="1" smtClean="0">
                  <a:solidFill>
                    <a:srgbClr val="002060"/>
                  </a:solidFill>
                </a:rPr>
                <a:t>Fuel</a:t>
              </a:r>
              <a:r>
                <a:rPr lang="cs-CZ" sz="1200" dirty="0" smtClean="0">
                  <a:solidFill>
                    <a:srgbClr val="002060"/>
                  </a:solidFill>
                </a:rPr>
                <a:t>“</a:t>
              </a:r>
            </a:p>
          </p:txBody>
        </p:sp>
      </p:grpSp>
      <p:sp>
        <p:nvSpPr>
          <p:cNvPr id="20" name="Nadpis 1"/>
          <p:cNvSpPr txBox="1">
            <a:spLocks/>
          </p:cNvSpPr>
          <p:nvPr/>
        </p:nvSpPr>
        <p:spPr>
          <a:xfrm>
            <a:off x="206150" y="457171"/>
            <a:ext cx="11394475" cy="20215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pPr algn="ctr"/>
            <a:endParaRPr lang="cs-CZ" sz="2400" b="1" noProof="1">
              <a:solidFill>
                <a:srgbClr val="0066CC"/>
              </a:solidFill>
              <a:effectLst>
                <a:outerShdw blurRad="38100" dist="38100" dir="2700000" algn="tl">
                  <a:srgbClr val="000000">
                    <a:alpha val="43137"/>
                  </a:srgbClr>
                </a:outerShdw>
              </a:effectLst>
              <a:latin typeface="+mn-lt"/>
            </a:endParaRPr>
          </a:p>
          <a:p>
            <a:pPr algn="ctr"/>
            <a:r>
              <a:rPr lang="cs-CZ" sz="3200" noProof="1" smtClean="0">
                <a:solidFill>
                  <a:srgbClr val="0066CC"/>
                </a:solidFill>
                <a:effectLst>
                  <a:outerShdw blurRad="38100" dist="38100" dir="2700000" algn="tl">
                    <a:srgbClr val="000000">
                      <a:alpha val="43137"/>
                    </a:srgbClr>
                  </a:outerShdw>
                </a:effectLst>
                <a:latin typeface="+mn-lt"/>
              </a:rPr>
              <a:t>Plán dekarbonizace Lovochemie</a:t>
            </a:r>
            <a:endParaRPr lang="en-US" sz="3200" noProof="1">
              <a:solidFill>
                <a:srgbClr val="0066CC"/>
              </a:solidFill>
              <a:effectLst>
                <a:outerShdw blurRad="38100" dist="38100" dir="2700000" algn="tl">
                  <a:srgbClr val="000000">
                    <a:alpha val="43137"/>
                  </a:srgbClr>
                </a:outerShdw>
              </a:effectLst>
              <a:latin typeface="+mn-lt"/>
            </a:endParaRPr>
          </a:p>
        </p:txBody>
      </p:sp>
      <p:grpSp>
        <p:nvGrpSpPr>
          <p:cNvPr id="22" name="Skupina 21"/>
          <p:cNvGrpSpPr/>
          <p:nvPr/>
        </p:nvGrpSpPr>
        <p:grpSpPr>
          <a:xfrm>
            <a:off x="2794944" y="4224807"/>
            <a:ext cx="4268796" cy="499593"/>
            <a:chOff x="2794944" y="4224807"/>
            <a:chExt cx="4268796" cy="499593"/>
          </a:xfrm>
        </p:grpSpPr>
        <p:sp>
          <p:nvSpPr>
            <p:cNvPr id="14" name="Obdélník 13"/>
            <p:cNvSpPr/>
            <p:nvPr/>
          </p:nvSpPr>
          <p:spPr>
            <a:xfrm>
              <a:off x="4960618" y="4224807"/>
              <a:ext cx="2103122" cy="499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cs-CZ" sz="1200" dirty="0" smtClean="0">
                  <a:solidFill>
                    <a:srgbClr val="002060"/>
                  </a:solidFill>
                </a:rPr>
                <a:t>143 MT  Hnojiva</a:t>
              </a:r>
            </a:p>
            <a:p>
              <a:r>
                <a:rPr lang="cs-CZ" sz="1200" dirty="0" smtClean="0">
                  <a:solidFill>
                    <a:srgbClr val="002060"/>
                  </a:solidFill>
                </a:rPr>
                <a:t>  37 MT  Průmyslové použití</a:t>
              </a:r>
            </a:p>
          </p:txBody>
        </p:sp>
        <p:cxnSp>
          <p:nvCxnSpPr>
            <p:cNvPr id="12" name="Přímá spojnice se šipkou 11"/>
            <p:cNvCxnSpPr/>
            <p:nvPr/>
          </p:nvCxnSpPr>
          <p:spPr>
            <a:xfrm>
              <a:off x="2794944" y="4438472"/>
              <a:ext cx="2171700" cy="0"/>
            </a:xfrm>
            <a:prstGeom prst="straightConnector1">
              <a:avLst/>
            </a:prstGeom>
            <a:ln w="12700">
              <a:solidFill>
                <a:srgbClr val="FF0066"/>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291156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Nadpis 1"/>
          <p:cNvSpPr>
            <a:spLocks noGrp="1"/>
          </p:cNvSpPr>
          <p:nvPr>
            <p:ph type="title"/>
          </p:nvPr>
        </p:nvSpPr>
        <p:spPr>
          <a:xfrm>
            <a:off x="247828" y="155190"/>
            <a:ext cx="11340000" cy="432000"/>
          </a:xfrm>
        </p:spPr>
        <p:txBody>
          <a:bodyPr>
            <a:noAutofit/>
          </a:bodyPr>
          <a:lstStyle/>
          <a:p>
            <a:r>
              <a:rPr lang="cs-CZ" sz="2400" dirty="0" smtClean="0">
                <a:solidFill>
                  <a:srgbClr val="0066CC"/>
                </a:solidFill>
                <a:effectLst>
                  <a:outerShdw blurRad="38100" dist="38100" dir="2700000" algn="tl">
                    <a:srgbClr val="000000">
                      <a:alpha val="43137"/>
                    </a:srgbClr>
                  </a:outerShdw>
                </a:effectLst>
                <a:latin typeface="+mn-lt"/>
              </a:rPr>
              <a:t>Alternativy  dekarbonizace k technologii  „zelený Čpavek”</a:t>
            </a:r>
            <a:endParaRPr lang="cs-CZ" sz="2400" dirty="0">
              <a:solidFill>
                <a:srgbClr val="0066CC"/>
              </a:solidFill>
              <a:effectLst>
                <a:outerShdw blurRad="38100" dist="38100" dir="2700000" algn="tl">
                  <a:srgbClr val="000000">
                    <a:alpha val="43137"/>
                  </a:srgbClr>
                </a:outerShdw>
              </a:effectLst>
              <a:latin typeface="+mn-lt"/>
            </a:endParaRPr>
          </a:p>
        </p:txBody>
      </p:sp>
      <p:sp>
        <p:nvSpPr>
          <p:cNvPr id="12" name="Obdélník 11"/>
          <p:cNvSpPr/>
          <p:nvPr/>
        </p:nvSpPr>
        <p:spPr>
          <a:xfrm>
            <a:off x="143401" y="1514981"/>
            <a:ext cx="2528778" cy="261610"/>
          </a:xfrm>
          <a:prstGeom prst="rect">
            <a:avLst/>
          </a:prstGeom>
          <a:solidFill>
            <a:srgbClr val="D2F8FA"/>
          </a:solidFill>
          <a:ln w="6350">
            <a:solidFill>
              <a:schemeClr val="accent1"/>
            </a:solidFill>
          </a:ln>
        </p:spPr>
        <p:txBody>
          <a:bodyPr wrap="square">
            <a:spAutoFit/>
          </a:bodyPr>
          <a:lstStyle/>
          <a:p>
            <a:pPr algn="ctr" fontAlgn="base"/>
            <a:r>
              <a:rPr lang="en-US" sz="1100" dirty="0" smtClean="0">
                <a:latin typeface="Poppins"/>
              </a:rPr>
              <a:t>CCU  Carbon Capture Utilization</a:t>
            </a:r>
            <a:endParaRPr lang="en-US" sz="1100" dirty="0">
              <a:latin typeface="Poppins"/>
            </a:endParaRPr>
          </a:p>
        </p:txBody>
      </p:sp>
      <p:sp>
        <p:nvSpPr>
          <p:cNvPr id="15" name="Obdélník 14"/>
          <p:cNvSpPr/>
          <p:nvPr/>
        </p:nvSpPr>
        <p:spPr>
          <a:xfrm>
            <a:off x="2772674" y="1516455"/>
            <a:ext cx="2553927" cy="261610"/>
          </a:xfrm>
          <a:prstGeom prst="rect">
            <a:avLst/>
          </a:prstGeom>
          <a:solidFill>
            <a:srgbClr val="D2F8FA"/>
          </a:solidFill>
          <a:ln w="6350">
            <a:solidFill>
              <a:schemeClr val="accent1"/>
            </a:solidFill>
          </a:ln>
        </p:spPr>
        <p:txBody>
          <a:bodyPr wrap="square">
            <a:spAutoFit/>
          </a:bodyPr>
          <a:lstStyle/>
          <a:p>
            <a:pPr algn="ctr" fontAlgn="base"/>
            <a:r>
              <a:rPr lang="en-US" sz="1100" dirty="0" smtClean="0">
                <a:latin typeface="Poppins"/>
              </a:rPr>
              <a:t>CCS  Carbon Capture Storage</a:t>
            </a:r>
            <a:endParaRPr lang="en-US" sz="1100" dirty="0">
              <a:latin typeface="Poppins"/>
            </a:endParaRPr>
          </a:p>
        </p:txBody>
      </p:sp>
      <p:grpSp>
        <p:nvGrpSpPr>
          <p:cNvPr id="22" name="Skupina 21"/>
          <p:cNvGrpSpPr/>
          <p:nvPr/>
        </p:nvGrpSpPr>
        <p:grpSpPr>
          <a:xfrm>
            <a:off x="5521909" y="2201662"/>
            <a:ext cx="3768527" cy="2072450"/>
            <a:chOff x="6113090" y="3776246"/>
            <a:chExt cx="4437977" cy="2530853"/>
          </a:xfrm>
        </p:grpSpPr>
        <p:grpSp>
          <p:nvGrpSpPr>
            <p:cNvPr id="17" name="Skupina 16"/>
            <p:cNvGrpSpPr/>
            <p:nvPr/>
          </p:nvGrpSpPr>
          <p:grpSpPr>
            <a:xfrm>
              <a:off x="6113090" y="3776246"/>
              <a:ext cx="4437977" cy="2530853"/>
              <a:chOff x="5948897" y="3070062"/>
              <a:chExt cx="5927406" cy="3187257"/>
            </a:xfrm>
          </p:grpSpPr>
          <p:pic>
            <p:nvPicPr>
              <p:cNvPr id="11" name="Obrázek 10"/>
              <p:cNvPicPr>
                <a:picLocks noChangeAspect="1"/>
              </p:cNvPicPr>
              <p:nvPr/>
            </p:nvPicPr>
            <p:blipFill>
              <a:blip r:embed="rId3"/>
              <a:stretch>
                <a:fillRect/>
              </a:stretch>
            </p:blipFill>
            <p:spPr>
              <a:xfrm>
                <a:off x="5948897" y="3070062"/>
                <a:ext cx="5927406" cy="3187257"/>
              </a:xfrm>
              <a:prstGeom prst="rect">
                <a:avLst/>
              </a:prstGeom>
            </p:spPr>
          </p:pic>
          <p:sp>
            <p:nvSpPr>
              <p:cNvPr id="14" name="Obdélník 13"/>
              <p:cNvSpPr/>
              <p:nvPr/>
            </p:nvSpPr>
            <p:spPr>
              <a:xfrm>
                <a:off x="11033395" y="5455021"/>
                <a:ext cx="666133" cy="236667"/>
              </a:xfrm>
              <a:prstGeom prst="rect">
                <a:avLst/>
              </a:prstGeom>
            </p:spPr>
            <p:txBody>
              <a:bodyPr wrap="none">
                <a:spAutoFit/>
              </a:bodyPr>
              <a:lstStyle/>
              <a:p>
                <a:r>
                  <a:rPr lang="en-US" sz="400" dirty="0">
                    <a:solidFill>
                      <a:srgbClr val="000000"/>
                    </a:solidFill>
                    <a:latin typeface="Poppins"/>
                  </a:rPr>
                  <a:t>000 t/Year</a:t>
                </a:r>
                <a:endParaRPr lang="cs-CZ" sz="400" dirty="0"/>
              </a:p>
            </p:txBody>
          </p:sp>
          <p:sp>
            <p:nvSpPr>
              <p:cNvPr id="7" name="Ovál 6"/>
              <p:cNvSpPr/>
              <p:nvPr/>
            </p:nvSpPr>
            <p:spPr>
              <a:xfrm>
                <a:off x="6472345" y="3840223"/>
                <a:ext cx="2653900" cy="1614798"/>
              </a:xfrm>
              <a:prstGeom prst="ellipse">
                <a:avLst/>
              </a:prstGeom>
              <a:solidFill>
                <a:schemeClr val="bg1">
                  <a:alpha val="6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200"/>
              </a:p>
            </p:txBody>
          </p:sp>
        </p:grpSp>
        <p:sp>
          <p:nvSpPr>
            <p:cNvPr id="18" name="Šipka doleva 17"/>
            <p:cNvSpPr/>
            <p:nvPr/>
          </p:nvSpPr>
          <p:spPr>
            <a:xfrm rot="19718713">
              <a:off x="8682885" y="4275579"/>
              <a:ext cx="702898" cy="745724"/>
            </a:xfrm>
            <a:prstGeom prst="leftArrow">
              <a:avLst/>
            </a:prstGeom>
            <a:solidFill>
              <a:schemeClr val="bg1">
                <a:lumMod val="85000"/>
              </a:schemeClr>
            </a:solidFill>
            <a:scene3d>
              <a:camera prst="orthographicFront">
                <a:rot lat="300000" lon="600000" rev="212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cene3d>
                <a:camera prst="orthographicFront">
                  <a:rot lat="0" lon="10800000" rev="0"/>
                </a:camera>
                <a:lightRig rig="threePt" dir="t"/>
              </a:scene3d>
            </a:bodyPr>
            <a:lstStyle/>
            <a:p>
              <a:pPr algn="ctr"/>
              <a:r>
                <a:rPr lang="en-US" sz="800" b="1" dirty="0" smtClean="0">
                  <a:solidFill>
                    <a:schemeClr val="tx1"/>
                  </a:solidFill>
                </a:rPr>
                <a:t>Gray NH</a:t>
              </a:r>
              <a:r>
                <a:rPr lang="en-US" sz="800" b="1" baseline="-25000" dirty="0" smtClean="0">
                  <a:solidFill>
                    <a:schemeClr val="tx1"/>
                  </a:solidFill>
                </a:rPr>
                <a:t>3</a:t>
              </a:r>
              <a:endParaRPr lang="cs-CZ" sz="800" b="1" dirty="0">
                <a:solidFill>
                  <a:schemeClr val="tx1"/>
                </a:solidFill>
              </a:endParaRPr>
            </a:p>
          </p:txBody>
        </p:sp>
        <p:sp>
          <p:nvSpPr>
            <p:cNvPr id="19" name="Šipka doleva 18"/>
            <p:cNvSpPr/>
            <p:nvPr/>
          </p:nvSpPr>
          <p:spPr>
            <a:xfrm rot="2831036">
              <a:off x="7739052" y="5504047"/>
              <a:ext cx="728890" cy="719132"/>
            </a:xfrm>
            <a:prstGeom prst="leftArrow">
              <a:avLst/>
            </a:prstGeom>
            <a:solidFill>
              <a:srgbClr val="CCFFFF"/>
            </a:solidFill>
            <a:scene3d>
              <a:camera prst="orthographicFront">
                <a:rot lat="300000" lon="600000" rev="212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cene3d>
                <a:camera prst="orthographicFront">
                  <a:rot lat="0" lon="10800000" rev="0"/>
                </a:camera>
                <a:lightRig rig="threePt" dir="t"/>
              </a:scene3d>
            </a:bodyPr>
            <a:lstStyle/>
            <a:p>
              <a:pPr algn="ctr"/>
              <a:r>
                <a:rPr lang="en-US" sz="800" dirty="0" smtClean="0">
                  <a:solidFill>
                    <a:schemeClr val="tx1"/>
                  </a:solidFill>
                </a:rPr>
                <a:t>Blue NH</a:t>
              </a:r>
              <a:r>
                <a:rPr lang="en-US" sz="800" baseline="-25000" dirty="0" smtClean="0">
                  <a:solidFill>
                    <a:schemeClr val="tx1"/>
                  </a:solidFill>
                </a:rPr>
                <a:t>3</a:t>
              </a:r>
              <a:endParaRPr lang="cs-CZ" sz="800" dirty="0">
                <a:solidFill>
                  <a:schemeClr val="tx1"/>
                </a:solidFill>
              </a:endParaRPr>
            </a:p>
          </p:txBody>
        </p:sp>
        <p:sp>
          <p:nvSpPr>
            <p:cNvPr id="24" name="Šipka doleva 23"/>
            <p:cNvSpPr/>
            <p:nvPr/>
          </p:nvSpPr>
          <p:spPr>
            <a:xfrm rot="1434209">
              <a:off x="8417312" y="5295362"/>
              <a:ext cx="772297" cy="718770"/>
            </a:xfrm>
            <a:prstGeom prst="leftArrow">
              <a:avLst/>
            </a:prstGeom>
            <a:solidFill>
              <a:srgbClr val="CCFFCC"/>
            </a:solidFill>
            <a:scene3d>
              <a:camera prst="orthographicFront">
                <a:rot lat="300000" lon="600000" rev="212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cene3d>
                <a:camera prst="orthographicFront">
                  <a:rot lat="0" lon="10800000" rev="0"/>
                </a:camera>
                <a:lightRig rig="threePt" dir="t"/>
              </a:scene3d>
            </a:bodyPr>
            <a:lstStyle/>
            <a:p>
              <a:pPr algn="ctr"/>
              <a:r>
                <a:rPr lang="en-US" sz="800" dirty="0" smtClean="0">
                  <a:solidFill>
                    <a:schemeClr val="tx1"/>
                  </a:solidFill>
                </a:rPr>
                <a:t>Green NH</a:t>
              </a:r>
              <a:r>
                <a:rPr lang="en-US" sz="800" baseline="-25000" dirty="0" smtClean="0">
                  <a:solidFill>
                    <a:schemeClr val="tx1"/>
                  </a:solidFill>
                </a:rPr>
                <a:t>3</a:t>
              </a:r>
              <a:endParaRPr lang="cs-CZ" sz="800" dirty="0">
                <a:solidFill>
                  <a:schemeClr val="tx1"/>
                </a:solidFill>
              </a:endParaRPr>
            </a:p>
          </p:txBody>
        </p:sp>
        <p:sp>
          <p:nvSpPr>
            <p:cNvPr id="32" name="Šipka doleva 31"/>
            <p:cNvSpPr/>
            <p:nvPr/>
          </p:nvSpPr>
          <p:spPr>
            <a:xfrm rot="19718713">
              <a:off x="7874394" y="4541116"/>
              <a:ext cx="702898" cy="745724"/>
            </a:xfrm>
            <a:prstGeom prst="leftArrow">
              <a:avLst/>
            </a:prstGeom>
            <a:solidFill>
              <a:schemeClr val="bg1">
                <a:lumMod val="85000"/>
              </a:schemeClr>
            </a:solidFill>
            <a:scene3d>
              <a:camera prst="orthographicFront">
                <a:rot lat="300000" lon="600000" rev="212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cene3d>
                <a:camera prst="orthographicFront">
                  <a:rot lat="0" lon="10800000" rev="0"/>
                </a:camera>
                <a:lightRig rig="threePt" dir="t"/>
              </a:scene3d>
            </a:bodyPr>
            <a:lstStyle/>
            <a:p>
              <a:pPr algn="ctr"/>
              <a:r>
                <a:rPr lang="en-US" sz="800" b="1" dirty="0" smtClean="0">
                  <a:solidFill>
                    <a:schemeClr val="tx1"/>
                  </a:solidFill>
                </a:rPr>
                <a:t>Gray </a:t>
              </a:r>
              <a:r>
                <a:rPr lang="en-US" sz="800" b="1" dirty="0" err="1" smtClean="0">
                  <a:solidFill>
                    <a:schemeClr val="tx1"/>
                  </a:solidFill>
                </a:rPr>
                <a:t>Fert</a:t>
              </a:r>
              <a:endParaRPr lang="cs-CZ" sz="800" b="1" dirty="0">
                <a:solidFill>
                  <a:schemeClr val="tx1"/>
                </a:solidFill>
              </a:endParaRPr>
            </a:p>
          </p:txBody>
        </p:sp>
        <p:sp>
          <p:nvSpPr>
            <p:cNvPr id="34" name="Šipka doleva 33"/>
            <p:cNvSpPr/>
            <p:nvPr/>
          </p:nvSpPr>
          <p:spPr>
            <a:xfrm rot="19718713" flipH="1">
              <a:off x="6219503" y="4893809"/>
              <a:ext cx="807105" cy="745724"/>
            </a:xfrm>
            <a:prstGeom prst="leftArrow">
              <a:avLst/>
            </a:prstGeom>
            <a:solidFill>
              <a:schemeClr val="bg1">
                <a:lumMod val="85000"/>
              </a:schemeClr>
            </a:solidFill>
            <a:scene3d>
              <a:camera prst="orthographicFront">
                <a:rot lat="300000" lon="600000" rev="212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cene3d>
                <a:camera prst="orthographicFront">
                  <a:rot lat="0" lon="10800000" rev="0"/>
                </a:camera>
                <a:lightRig rig="threePt" dir="t"/>
              </a:scene3d>
            </a:bodyPr>
            <a:lstStyle/>
            <a:p>
              <a:pPr algn="ctr"/>
              <a:r>
                <a:rPr lang="en-US" sz="800" b="1" dirty="0" smtClean="0">
                  <a:solidFill>
                    <a:schemeClr val="tx1"/>
                  </a:solidFill>
                </a:rPr>
                <a:t>Gray </a:t>
              </a:r>
              <a:r>
                <a:rPr lang="en-US" sz="800" b="1" dirty="0" err="1" smtClean="0">
                  <a:solidFill>
                    <a:schemeClr val="tx1"/>
                  </a:solidFill>
                </a:rPr>
                <a:t>Fert</a:t>
              </a:r>
              <a:endParaRPr lang="cs-CZ" sz="800" b="1" dirty="0">
                <a:solidFill>
                  <a:schemeClr val="tx1"/>
                </a:solidFill>
              </a:endParaRPr>
            </a:p>
          </p:txBody>
        </p:sp>
      </p:grpSp>
      <p:sp>
        <p:nvSpPr>
          <p:cNvPr id="20" name="Obdélník 19"/>
          <p:cNvSpPr/>
          <p:nvPr/>
        </p:nvSpPr>
        <p:spPr>
          <a:xfrm>
            <a:off x="5856181" y="1514981"/>
            <a:ext cx="2391122" cy="261610"/>
          </a:xfrm>
          <a:prstGeom prst="rect">
            <a:avLst/>
          </a:prstGeom>
          <a:solidFill>
            <a:srgbClr val="CCFFCC"/>
          </a:solidFill>
          <a:ln w="6350">
            <a:solidFill>
              <a:schemeClr val="accent1"/>
            </a:solidFill>
          </a:ln>
        </p:spPr>
        <p:txBody>
          <a:bodyPr wrap="square">
            <a:spAutoFit/>
          </a:bodyPr>
          <a:lstStyle/>
          <a:p>
            <a:pPr algn="ctr" fontAlgn="base"/>
            <a:r>
              <a:rPr lang="cs-CZ" sz="1100" dirty="0" smtClean="0">
                <a:latin typeface="Poppins"/>
              </a:rPr>
              <a:t>Zastavení výroby Čpavku (SMR) </a:t>
            </a:r>
            <a:endParaRPr lang="en-US" sz="1100" dirty="0">
              <a:latin typeface="Poppins"/>
            </a:endParaRPr>
          </a:p>
        </p:txBody>
      </p:sp>
      <p:sp>
        <p:nvSpPr>
          <p:cNvPr id="21" name="Obdélník 20"/>
          <p:cNvSpPr/>
          <p:nvPr/>
        </p:nvSpPr>
        <p:spPr>
          <a:xfrm>
            <a:off x="9531550" y="1526851"/>
            <a:ext cx="2525823" cy="253916"/>
          </a:xfrm>
          <a:prstGeom prst="rect">
            <a:avLst/>
          </a:prstGeom>
          <a:solidFill>
            <a:srgbClr val="CCFFCC"/>
          </a:solidFill>
          <a:ln w="6350">
            <a:solidFill>
              <a:schemeClr val="accent1"/>
            </a:solidFill>
          </a:ln>
        </p:spPr>
        <p:txBody>
          <a:bodyPr wrap="square">
            <a:spAutoFit/>
          </a:bodyPr>
          <a:lstStyle/>
          <a:p>
            <a:pPr algn="ctr" fontAlgn="base"/>
            <a:r>
              <a:rPr lang="cs-CZ" sz="1050" dirty="0" smtClean="0">
                <a:latin typeface="Poppins"/>
              </a:rPr>
              <a:t>Zastavení hnojení minerálními hnojivy</a:t>
            </a:r>
            <a:endParaRPr lang="en-US" sz="1050" dirty="0">
              <a:latin typeface="Poppins"/>
            </a:endParaRPr>
          </a:p>
        </p:txBody>
      </p:sp>
      <p:sp>
        <p:nvSpPr>
          <p:cNvPr id="23" name="Obdélník 22"/>
          <p:cNvSpPr/>
          <p:nvPr/>
        </p:nvSpPr>
        <p:spPr>
          <a:xfrm>
            <a:off x="1153352" y="5657321"/>
            <a:ext cx="8930218" cy="461665"/>
          </a:xfrm>
          <a:prstGeom prst="rect">
            <a:avLst/>
          </a:prstGeom>
          <a:ln w="6350">
            <a:solidFill>
              <a:schemeClr val="accent1"/>
            </a:solidFill>
          </a:ln>
        </p:spPr>
        <p:txBody>
          <a:bodyPr wrap="square">
            <a:spAutoFit/>
          </a:bodyPr>
          <a:lstStyle/>
          <a:p>
            <a:pPr algn="ctr"/>
            <a:r>
              <a:rPr lang="cs-CZ" sz="1200" i="1" dirty="0">
                <a:solidFill>
                  <a:srgbClr val="C00000"/>
                </a:solidFill>
                <a:latin typeface="Poppins"/>
              </a:rPr>
              <a:t>Bez účinného a silného průmyslu hnojiv v Evropě bude celosvětově vypuštěno 52,4 milionů tun dodatečného CO2.</a:t>
            </a:r>
          </a:p>
          <a:p>
            <a:pPr algn="ctr"/>
            <a:r>
              <a:rPr lang="cs-CZ" sz="1200" i="1" dirty="0">
                <a:solidFill>
                  <a:srgbClr val="C00000"/>
                </a:solidFill>
                <a:latin typeface="Poppins"/>
              </a:rPr>
              <a:t>To je téměř ekvivalent celkových emisí Švédska.“</a:t>
            </a:r>
            <a:endParaRPr lang="cs-CZ" sz="1200" dirty="0">
              <a:solidFill>
                <a:srgbClr val="C00000"/>
              </a:solidFill>
            </a:endParaRPr>
          </a:p>
        </p:txBody>
      </p:sp>
      <p:sp>
        <p:nvSpPr>
          <p:cNvPr id="25" name="Obdélník 24"/>
          <p:cNvSpPr/>
          <p:nvPr/>
        </p:nvSpPr>
        <p:spPr>
          <a:xfrm>
            <a:off x="210531" y="1116478"/>
            <a:ext cx="4987374" cy="261610"/>
          </a:xfrm>
          <a:prstGeom prst="rect">
            <a:avLst/>
          </a:prstGeom>
          <a:solidFill>
            <a:schemeClr val="bg1"/>
          </a:solidFill>
          <a:ln w="635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solidFill>
                  <a:schemeClr val="tx1"/>
                </a:solidFill>
              </a:rPr>
              <a:t>Alternativní  Technologie</a:t>
            </a:r>
            <a:endParaRPr lang="cs-CZ" dirty="0">
              <a:solidFill>
                <a:schemeClr val="tx1"/>
              </a:solidFill>
            </a:endParaRPr>
          </a:p>
        </p:txBody>
      </p:sp>
      <p:sp>
        <p:nvSpPr>
          <p:cNvPr id="26" name="Obdélník 25"/>
          <p:cNvSpPr/>
          <p:nvPr/>
        </p:nvSpPr>
        <p:spPr>
          <a:xfrm>
            <a:off x="5163797" y="1135748"/>
            <a:ext cx="3762489" cy="177618"/>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cs-CZ" dirty="0" smtClean="0">
                <a:solidFill>
                  <a:schemeClr val="tx1"/>
                </a:solidFill>
              </a:rPr>
              <a:t>Komerční alternativa - Import</a:t>
            </a:r>
            <a:endParaRPr lang="cs-CZ" dirty="0">
              <a:solidFill>
                <a:schemeClr val="tx1"/>
              </a:solidFill>
            </a:endParaRPr>
          </a:p>
        </p:txBody>
      </p:sp>
      <p:sp>
        <p:nvSpPr>
          <p:cNvPr id="27" name="Obdélník 26"/>
          <p:cNvSpPr/>
          <p:nvPr/>
        </p:nvSpPr>
        <p:spPr>
          <a:xfrm>
            <a:off x="9767175" y="1068017"/>
            <a:ext cx="2054569" cy="330414"/>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cs-CZ" dirty="0" smtClean="0">
                <a:solidFill>
                  <a:schemeClr val="tx1"/>
                </a:solidFill>
              </a:rPr>
              <a:t>Restrikce a zákazy</a:t>
            </a:r>
            <a:r>
              <a:rPr lang="en-US" dirty="0" smtClean="0">
                <a:solidFill>
                  <a:schemeClr val="tx1"/>
                </a:solidFill>
              </a:rPr>
              <a:t> </a:t>
            </a:r>
            <a:endParaRPr lang="en-US" dirty="0">
              <a:solidFill>
                <a:schemeClr val="tx1"/>
              </a:solidFill>
            </a:endParaRPr>
          </a:p>
        </p:txBody>
      </p:sp>
      <p:sp>
        <p:nvSpPr>
          <p:cNvPr id="28" name="Obdélník 27"/>
          <p:cNvSpPr/>
          <p:nvPr/>
        </p:nvSpPr>
        <p:spPr>
          <a:xfrm>
            <a:off x="177553" y="2070965"/>
            <a:ext cx="2494626" cy="646331"/>
          </a:xfrm>
          <a:prstGeom prst="rect">
            <a:avLst/>
          </a:prstGeom>
        </p:spPr>
        <p:txBody>
          <a:bodyPr wrap="square">
            <a:spAutoFit/>
          </a:bodyPr>
          <a:lstStyle/>
          <a:p>
            <a:r>
              <a:rPr lang="cs-CZ" sz="1200" dirty="0" smtClean="0"/>
              <a:t>Pro „dlouhodobé skladování CO2“ v rozumných objemech není k dispozici žádný skutečný produkt</a:t>
            </a:r>
          </a:p>
        </p:txBody>
      </p:sp>
      <p:sp>
        <p:nvSpPr>
          <p:cNvPr id="29" name="Obdélník 28"/>
          <p:cNvSpPr/>
          <p:nvPr/>
        </p:nvSpPr>
        <p:spPr>
          <a:xfrm>
            <a:off x="2701311" y="2092920"/>
            <a:ext cx="2624264" cy="1938992"/>
          </a:xfrm>
          <a:prstGeom prst="rect">
            <a:avLst/>
          </a:prstGeom>
        </p:spPr>
        <p:txBody>
          <a:bodyPr wrap="square">
            <a:spAutoFit/>
          </a:bodyPr>
          <a:lstStyle/>
          <a:p>
            <a:r>
              <a:rPr lang="cs-CZ" sz="1200" dirty="0" smtClean="0"/>
              <a:t>Velice drahé liniové technologie</a:t>
            </a:r>
            <a:br>
              <a:rPr lang="cs-CZ" sz="1200" dirty="0" smtClean="0"/>
            </a:br>
            <a:endParaRPr lang="cs-CZ" sz="1200" dirty="0" smtClean="0"/>
          </a:p>
          <a:p>
            <a:r>
              <a:rPr lang="cs-CZ" sz="1200" dirty="0" smtClean="0"/>
              <a:t>Geologicky limitováno</a:t>
            </a:r>
            <a:br>
              <a:rPr lang="cs-CZ" sz="1200" dirty="0" smtClean="0"/>
            </a:br>
            <a:endParaRPr lang="cs-CZ" sz="1200" dirty="0" smtClean="0"/>
          </a:p>
          <a:p>
            <a:r>
              <a:rPr lang="cs-CZ" sz="1200" dirty="0" smtClean="0"/>
              <a:t>Nepřijatelné pro dotčené obyvatelstvo</a:t>
            </a:r>
          </a:p>
          <a:p>
            <a:endParaRPr lang="cs-CZ" sz="1200" dirty="0" smtClean="0"/>
          </a:p>
          <a:p>
            <a:r>
              <a:rPr lang="cs-CZ" sz="1200" dirty="0" smtClean="0"/>
              <a:t>Právní nejistota </a:t>
            </a:r>
          </a:p>
          <a:p>
            <a:endParaRPr lang="cs-CZ" sz="1200" dirty="0" smtClean="0"/>
          </a:p>
          <a:p>
            <a:r>
              <a:rPr lang="cs-CZ" sz="1200" dirty="0" smtClean="0">
                <a:solidFill>
                  <a:srgbClr val="C00000"/>
                </a:solidFill>
              </a:rPr>
              <a:t>2030 Nepovoluje RED III</a:t>
            </a:r>
          </a:p>
          <a:p>
            <a:r>
              <a:rPr lang="cs-CZ" sz="1200" dirty="0" smtClean="0">
                <a:solidFill>
                  <a:srgbClr val="C00000"/>
                </a:solidFill>
              </a:rPr>
              <a:t>(„50 % H2 musí být obnovitelných“)</a:t>
            </a:r>
            <a:endParaRPr lang="cs-CZ" sz="1200" dirty="0">
              <a:solidFill>
                <a:srgbClr val="C00000"/>
              </a:solidFill>
            </a:endParaRPr>
          </a:p>
        </p:txBody>
      </p:sp>
      <p:sp>
        <p:nvSpPr>
          <p:cNvPr id="30" name="Obdélník 29"/>
          <p:cNvSpPr/>
          <p:nvPr/>
        </p:nvSpPr>
        <p:spPr>
          <a:xfrm>
            <a:off x="9387303" y="2054665"/>
            <a:ext cx="2643697" cy="646331"/>
          </a:xfrm>
          <a:prstGeom prst="rect">
            <a:avLst/>
          </a:prstGeom>
        </p:spPr>
        <p:txBody>
          <a:bodyPr wrap="square">
            <a:spAutoFit/>
          </a:bodyPr>
          <a:lstStyle/>
          <a:p>
            <a:pPr algn="ctr"/>
            <a:r>
              <a:rPr lang="cs-CZ" sz="1200" dirty="0" smtClean="0">
                <a:solidFill>
                  <a:srgbClr val="C00000"/>
                </a:solidFill>
              </a:rPr>
              <a:t>Kritická rizika</a:t>
            </a:r>
            <a:endParaRPr lang="en-US" sz="1200" dirty="0">
              <a:solidFill>
                <a:srgbClr val="C00000"/>
              </a:solidFill>
            </a:endParaRPr>
          </a:p>
          <a:p>
            <a:endParaRPr lang="en-US" sz="1200" dirty="0"/>
          </a:p>
          <a:p>
            <a:r>
              <a:rPr lang="cs-CZ" sz="1200" dirty="0" smtClean="0"/>
              <a:t>Nedostatek potravy</a:t>
            </a:r>
            <a:r>
              <a:rPr lang="en-US" sz="1200" dirty="0" smtClean="0"/>
              <a:t>       </a:t>
            </a:r>
            <a:r>
              <a:rPr lang="cs-CZ" sz="1200" dirty="0" smtClean="0"/>
              <a:t>Degradace půdy</a:t>
            </a:r>
            <a:endParaRPr lang="en-US" sz="1200" dirty="0"/>
          </a:p>
        </p:txBody>
      </p:sp>
      <p:sp>
        <p:nvSpPr>
          <p:cNvPr id="31" name="Obdélník 30"/>
          <p:cNvSpPr/>
          <p:nvPr/>
        </p:nvSpPr>
        <p:spPr>
          <a:xfrm>
            <a:off x="5856181" y="1839004"/>
            <a:ext cx="2391122" cy="253916"/>
          </a:xfrm>
          <a:prstGeom prst="rect">
            <a:avLst/>
          </a:prstGeom>
          <a:solidFill>
            <a:srgbClr val="CCFFCC"/>
          </a:solidFill>
          <a:ln w="6350">
            <a:solidFill>
              <a:schemeClr val="accent1"/>
            </a:solidFill>
          </a:ln>
        </p:spPr>
        <p:txBody>
          <a:bodyPr wrap="square">
            <a:spAutoFit/>
          </a:bodyPr>
          <a:lstStyle/>
          <a:p>
            <a:pPr algn="ctr" fontAlgn="base"/>
            <a:r>
              <a:rPr lang="cs-CZ" sz="1050" dirty="0" smtClean="0">
                <a:latin typeface="Poppins"/>
              </a:rPr>
              <a:t>Zastavení výroby Minerálních hnojiv</a:t>
            </a:r>
            <a:endParaRPr lang="en-US" sz="1050" dirty="0">
              <a:latin typeface="Poppins"/>
            </a:endParaRPr>
          </a:p>
        </p:txBody>
      </p:sp>
      <p:sp>
        <p:nvSpPr>
          <p:cNvPr id="33" name="Obdélník 32"/>
          <p:cNvSpPr/>
          <p:nvPr/>
        </p:nvSpPr>
        <p:spPr>
          <a:xfrm>
            <a:off x="225156" y="4280435"/>
            <a:ext cx="4972749" cy="369332"/>
          </a:xfrm>
          <a:prstGeom prst="rect">
            <a:avLst/>
          </a:prstGeom>
          <a:ln w="6350">
            <a:solidFill>
              <a:schemeClr val="accent1"/>
            </a:solidFill>
          </a:ln>
        </p:spPr>
        <p:txBody>
          <a:bodyPr wrap="square">
            <a:spAutoFit/>
          </a:bodyPr>
          <a:lstStyle/>
          <a:p>
            <a:pPr algn="ctr"/>
            <a:r>
              <a:rPr lang="cs-CZ" dirty="0" smtClean="0">
                <a:solidFill>
                  <a:srgbClr val="C00000"/>
                </a:solidFill>
                <a:effectLst>
                  <a:outerShdw blurRad="38100" dist="38100" dir="2700000" algn="tl">
                    <a:srgbClr val="000000">
                      <a:alpha val="43137"/>
                    </a:srgbClr>
                  </a:outerShdw>
                </a:effectLst>
                <a:latin typeface="Poppins"/>
              </a:rPr>
              <a:t>„Fiktivní alternativy“</a:t>
            </a:r>
            <a:endParaRPr lang="cs-CZ"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163294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Nadpis 1"/>
          <p:cNvSpPr txBox="1">
            <a:spLocks/>
          </p:cNvSpPr>
          <p:nvPr/>
        </p:nvSpPr>
        <p:spPr>
          <a:xfrm>
            <a:off x="156780" y="3230087"/>
            <a:ext cx="6006514" cy="93457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pPr algn="ctr"/>
            <a:endParaRPr lang="en-US" sz="3600" b="1" dirty="0" smtClean="0">
              <a:latin typeface="+mn-lt"/>
            </a:endParaRPr>
          </a:p>
          <a:p>
            <a:pPr algn="ctr"/>
            <a:r>
              <a:rPr lang="en-US" sz="3600" b="1" dirty="0" smtClean="0">
                <a:latin typeface="+mn-lt"/>
              </a:rPr>
              <a:t>Fit for 55</a:t>
            </a:r>
          </a:p>
          <a:p>
            <a:pPr algn="ctr"/>
            <a:endParaRPr lang="en-US" sz="3600" b="1" dirty="0">
              <a:latin typeface="+mn-lt"/>
            </a:endParaRPr>
          </a:p>
        </p:txBody>
      </p:sp>
      <p:sp>
        <p:nvSpPr>
          <p:cNvPr id="17" name="Nadpis 1"/>
          <p:cNvSpPr txBox="1">
            <a:spLocks/>
          </p:cNvSpPr>
          <p:nvPr/>
        </p:nvSpPr>
        <p:spPr>
          <a:xfrm>
            <a:off x="4428346" y="1787496"/>
            <a:ext cx="3477625" cy="432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b="1" dirty="0" smtClean="0">
                <a:latin typeface="+mn-lt"/>
              </a:rPr>
              <a:t>Green Deal</a:t>
            </a:r>
            <a:endParaRPr lang="en-US" b="1" dirty="0">
              <a:latin typeface="+mn-lt"/>
            </a:endParaRPr>
          </a:p>
        </p:txBody>
      </p:sp>
      <p:sp>
        <p:nvSpPr>
          <p:cNvPr id="6" name="Nadpis 1"/>
          <p:cNvSpPr txBox="1">
            <a:spLocks/>
          </p:cNvSpPr>
          <p:nvPr/>
        </p:nvSpPr>
        <p:spPr>
          <a:xfrm>
            <a:off x="6409678" y="3239987"/>
            <a:ext cx="4739265" cy="934575"/>
          </a:xfrm>
          <a:prstGeom prst="rect">
            <a:avLst/>
          </a:prstGeom>
          <a:solidFill>
            <a:srgbClr val="CCFFCC"/>
          </a:solidFill>
        </p:spPr>
        <p:txBody>
          <a:bodyPr vert="horz" lIns="91440" tIns="45720" rIns="91440" bIns="45720" rtlCol="0" anchor="ctr">
            <a:noAutofit/>
          </a:bodyPr>
          <a:lstStyle>
            <a:defPPr>
              <a:defRPr lang="sk-SK"/>
            </a:defPPr>
            <a:lvl1pPr algn="ctr">
              <a:lnSpc>
                <a:spcPct val="90000"/>
              </a:lnSpc>
              <a:spcBef>
                <a:spcPct val="0"/>
              </a:spcBef>
              <a:buNone/>
              <a:defRPr sz="3600" b="1">
                <a:solidFill>
                  <a:schemeClr val="tx1">
                    <a:lumMod val="75000"/>
                    <a:lumOff val="25000"/>
                  </a:schemeClr>
                </a:solidFill>
                <a:ea typeface="+mj-ea"/>
                <a:cs typeface="+mj-cs"/>
              </a:defRPr>
            </a:lvl1pPr>
          </a:lstStyle>
          <a:p>
            <a:endParaRPr lang="en-US" dirty="0"/>
          </a:p>
          <a:p>
            <a:r>
              <a:rPr lang="en-US" dirty="0"/>
              <a:t>Farm to Fork</a:t>
            </a:r>
          </a:p>
          <a:p>
            <a:endParaRPr lang="en-US" dirty="0"/>
          </a:p>
        </p:txBody>
      </p:sp>
      <p:sp>
        <p:nvSpPr>
          <p:cNvPr id="7" name="Obdélník 6"/>
          <p:cNvSpPr/>
          <p:nvPr/>
        </p:nvSpPr>
        <p:spPr>
          <a:xfrm>
            <a:off x="6432846" y="4401758"/>
            <a:ext cx="4716097" cy="646331"/>
          </a:xfrm>
          <a:prstGeom prst="rect">
            <a:avLst/>
          </a:prstGeom>
          <a:solidFill>
            <a:srgbClr val="CCFFCC"/>
          </a:solidFill>
          <a:ln w="6350">
            <a:solidFill>
              <a:schemeClr val="accent1"/>
            </a:solidFill>
          </a:ln>
        </p:spPr>
        <p:txBody>
          <a:bodyPr wrap="square">
            <a:spAutoFit/>
          </a:bodyPr>
          <a:lstStyle/>
          <a:p>
            <a:pPr fontAlgn="base"/>
            <a:r>
              <a:rPr lang="en-US" sz="1200" dirty="0">
                <a:latin typeface="Poppins"/>
              </a:rPr>
              <a:t>Nitrogen Use Efficiency  Indicator </a:t>
            </a:r>
            <a:endParaRPr lang="en-US" sz="1200" dirty="0" smtClean="0">
              <a:latin typeface="Poppins"/>
            </a:endParaRPr>
          </a:p>
          <a:p>
            <a:pPr fontAlgn="base"/>
            <a:endParaRPr lang="en-US" sz="1200" dirty="0" smtClean="0">
              <a:latin typeface="Poppins"/>
            </a:endParaRPr>
          </a:p>
          <a:p>
            <a:pPr fontAlgn="base"/>
            <a:r>
              <a:rPr lang="cs-CZ" sz="1200" dirty="0" smtClean="0">
                <a:latin typeface="Poppins"/>
              </a:rPr>
              <a:t>Zelená architektura pro zemědělskou půdu</a:t>
            </a:r>
            <a:endParaRPr lang="en-US" sz="1200" dirty="0" smtClean="0">
              <a:latin typeface="Poppins"/>
            </a:endParaRPr>
          </a:p>
        </p:txBody>
      </p:sp>
    </p:spTree>
    <p:extLst>
      <p:ext uri="{BB962C8B-B14F-4D97-AF65-F5344CB8AC3E}">
        <p14:creationId xmlns:p14="http://schemas.microsoft.com/office/powerpoint/2010/main" val="12113110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3"/>
          <a:stretch>
            <a:fillRect/>
          </a:stretch>
        </p:blipFill>
        <p:spPr>
          <a:xfrm>
            <a:off x="7146178" y="1846132"/>
            <a:ext cx="3492057" cy="2116142"/>
          </a:xfrm>
          <a:prstGeom prst="rect">
            <a:avLst/>
          </a:prstGeom>
        </p:spPr>
      </p:pic>
      <p:sp>
        <p:nvSpPr>
          <p:cNvPr id="5" name="Rectangle 1"/>
          <p:cNvSpPr>
            <a:spLocks noChangeArrowheads="1"/>
          </p:cNvSpPr>
          <p:nvPr/>
        </p:nvSpPr>
        <p:spPr bwMode="auto">
          <a:xfrm>
            <a:off x="239282" y="4425560"/>
            <a:ext cx="11417009" cy="1384995"/>
          </a:xfrm>
          <a:prstGeom prst="rect">
            <a:avLst/>
          </a:prstGeom>
        </p:spPr>
        <p:txBody>
          <a:bodyPr wrap="square">
            <a:spAutoFit/>
          </a:bodyPr>
          <a:lstStyle/>
          <a:p>
            <a:pPr fontAlgn="base"/>
            <a:r>
              <a:rPr lang="cs-CZ" altLang="cs-CZ" sz="1600" dirty="0" smtClean="0">
                <a:solidFill>
                  <a:srgbClr val="333333"/>
                </a:solidFill>
              </a:rPr>
              <a:t>1. Ukazatel NUE zohledňuje problémy vyplývající jak z nedostatečného, tak i z nadměrného  používání dusíku.</a:t>
            </a:r>
            <a:br>
              <a:rPr lang="cs-CZ" altLang="cs-CZ" sz="1600" dirty="0" smtClean="0">
                <a:solidFill>
                  <a:srgbClr val="333333"/>
                </a:solidFill>
              </a:rPr>
            </a:br>
            <a:endParaRPr lang="cs-CZ" altLang="cs-CZ" sz="1000" dirty="0" smtClean="0">
              <a:solidFill>
                <a:srgbClr val="333333"/>
              </a:solidFill>
            </a:endParaRPr>
          </a:p>
          <a:p>
            <a:pPr fontAlgn="base"/>
            <a:r>
              <a:rPr lang="cs-CZ" altLang="cs-CZ" sz="1600" dirty="0" smtClean="0">
                <a:solidFill>
                  <a:srgbClr val="333333"/>
                </a:solidFill>
              </a:rPr>
              <a:t>2. Indikátor lze rozdělit na 3 zjednodušené produkční scénáře.</a:t>
            </a:r>
            <a:br>
              <a:rPr lang="cs-CZ" altLang="cs-CZ" sz="1600" dirty="0" smtClean="0">
                <a:solidFill>
                  <a:srgbClr val="333333"/>
                </a:solidFill>
              </a:rPr>
            </a:br>
            <a:endParaRPr lang="cs-CZ" altLang="cs-CZ" sz="1000" dirty="0" smtClean="0">
              <a:solidFill>
                <a:srgbClr val="333333"/>
              </a:solidFill>
            </a:endParaRPr>
          </a:p>
          <a:p>
            <a:pPr fontAlgn="base"/>
            <a:r>
              <a:rPr lang="cs-CZ" altLang="cs-CZ" sz="1600" dirty="0" smtClean="0">
                <a:solidFill>
                  <a:srgbClr val="333333"/>
                </a:solidFill>
              </a:rPr>
              <a:t>3. V každém z těchto scénářů může ukazatel NUE poskytnout radu o zemědělských postupech, jak optimalizovat využití dusíku buď řešením nedostatku dusíku, nebo optimalizací jeho využití.</a:t>
            </a:r>
            <a:endParaRPr lang="cs-CZ" altLang="cs-CZ" sz="1600" dirty="0">
              <a:solidFill>
                <a:srgbClr val="333333"/>
              </a:solidFill>
            </a:endParaRPr>
          </a:p>
        </p:txBody>
      </p:sp>
      <p:pic>
        <p:nvPicPr>
          <p:cNvPr id="9" name="Obrázek 8"/>
          <p:cNvPicPr>
            <a:picLocks noChangeAspect="1"/>
          </p:cNvPicPr>
          <p:nvPr/>
        </p:nvPicPr>
        <p:blipFill>
          <a:blip r:embed="rId4"/>
          <a:stretch>
            <a:fillRect/>
          </a:stretch>
        </p:blipFill>
        <p:spPr>
          <a:xfrm>
            <a:off x="767299" y="1846132"/>
            <a:ext cx="3492791" cy="2091958"/>
          </a:xfrm>
          <a:prstGeom prst="rect">
            <a:avLst/>
          </a:prstGeom>
        </p:spPr>
      </p:pic>
      <p:sp>
        <p:nvSpPr>
          <p:cNvPr id="10" name="Obdélník 9"/>
          <p:cNvSpPr/>
          <p:nvPr/>
        </p:nvSpPr>
        <p:spPr>
          <a:xfrm>
            <a:off x="239282" y="6168114"/>
            <a:ext cx="11866732" cy="523220"/>
          </a:xfrm>
          <a:prstGeom prst="rect">
            <a:avLst/>
          </a:prstGeom>
        </p:spPr>
        <p:txBody>
          <a:bodyPr wrap="square">
            <a:spAutoFit/>
          </a:bodyPr>
          <a:lstStyle/>
          <a:p>
            <a:pPr algn="ctr" fontAlgn="base"/>
            <a:r>
              <a:rPr lang="en-US" sz="1400" i="1" dirty="0" err="1">
                <a:solidFill>
                  <a:srgbClr val="C00000"/>
                </a:solidFill>
              </a:rPr>
              <a:t>Indikátor</a:t>
            </a:r>
            <a:r>
              <a:rPr lang="en-US" sz="1400" i="1" dirty="0">
                <a:solidFill>
                  <a:srgbClr val="C00000"/>
                </a:solidFill>
              </a:rPr>
              <a:t> NUE je </a:t>
            </a:r>
            <a:r>
              <a:rPr lang="en-US" sz="1400" i="1" dirty="0" err="1">
                <a:solidFill>
                  <a:srgbClr val="C00000"/>
                </a:solidFill>
              </a:rPr>
              <a:t>založen</a:t>
            </a:r>
            <a:r>
              <a:rPr lang="en-US" sz="1400" i="1" dirty="0">
                <a:solidFill>
                  <a:srgbClr val="C00000"/>
                </a:solidFill>
              </a:rPr>
              <a:t> </a:t>
            </a:r>
            <a:r>
              <a:rPr lang="en-US" sz="1400" i="1" dirty="0" err="1">
                <a:solidFill>
                  <a:srgbClr val="C00000"/>
                </a:solidFill>
              </a:rPr>
              <a:t>na</a:t>
            </a:r>
            <a:r>
              <a:rPr lang="en-US" sz="1400" i="1" dirty="0">
                <a:solidFill>
                  <a:srgbClr val="C00000"/>
                </a:solidFill>
              </a:rPr>
              <a:t> </a:t>
            </a:r>
            <a:r>
              <a:rPr lang="en-US" sz="1400" i="1" dirty="0" err="1">
                <a:solidFill>
                  <a:srgbClr val="C00000"/>
                </a:solidFill>
              </a:rPr>
              <a:t>vstupu</a:t>
            </a:r>
            <a:r>
              <a:rPr lang="en-US" sz="1400" i="1" dirty="0">
                <a:solidFill>
                  <a:srgbClr val="C00000"/>
                </a:solidFill>
              </a:rPr>
              <a:t> </a:t>
            </a:r>
            <a:r>
              <a:rPr lang="en-US" sz="1400" i="1" dirty="0" err="1">
                <a:solidFill>
                  <a:srgbClr val="C00000"/>
                </a:solidFill>
              </a:rPr>
              <a:t>dusíku</a:t>
            </a:r>
            <a:r>
              <a:rPr lang="en-US" sz="1400" i="1" dirty="0">
                <a:solidFill>
                  <a:srgbClr val="C00000"/>
                </a:solidFill>
              </a:rPr>
              <a:t> a </a:t>
            </a:r>
            <a:r>
              <a:rPr lang="en-US" sz="1400" i="1" dirty="0" err="1">
                <a:solidFill>
                  <a:srgbClr val="C00000"/>
                </a:solidFill>
              </a:rPr>
              <a:t>výstupu</a:t>
            </a:r>
            <a:r>
              <a:rPr lang="en-US" sz="1400" i="1" dirty="0">
                <a:solidFill>
                  <a:srgbClr val="C00000"/>
                </a:solidFill>
              </a:rPr>
              <a:t> </a:t>
            </a:r>
            <a:r>
              <a:rPr lang="en-US" sz="1400" i="1" dirty="0" err="1">
                <a:solidFill>
                  <a:srgbClr val="C00000"/>
                </a:solidFill>
              </a:rPr>
              <a:t>dusíku</a:t>
            </a:r>
            <a:r>
              <a:rPr lang="en-US" sz="1400" i="1" dirty="0">
                <a:solidFill>
                  <a:srgbClr val="C00000"/>
                </a:solidFill>
              </a:rPr>
              <a:t> </a:t>
            </a:r>
            <a:r>
              <a:rPr lang="en-US" sz="1400" i="1" dirty="0" err="1">
                <a:solidFill>
                  <a:srgbClr val="C00000"/>
                </a:solidFill>
              </a:rPr>
              <a:t>na</a:t>
            </a:r>
            <a:r>
              <a:rPr lang="en-US" sz="1400" i="1" dirty="0">
                <a:solidFill>
                  <a:srgbClr val="C00000"/>
                </a:solidFill>
              </a:rPr>
              <a:t> </a:t>
            </a:r>
            <a:r>
              <a:rPr lang="en-US" sz="1400" i="1" dirty="0" err="1">
                <a:solidFill>
                  <a:srgbClr val="C00000"/>
                </a:solidFill>
              </a:rPr>
              <a:t>různých</a:t>
            </a:r>
            <a:r>
              <a:rPr lang="en-US" sz="1400" i="1" dirty="0">
                <a:solidFill>
                  <a:srgbClr val="C00000"/>
                </a:solidFill>
              </a:rPr>
              <a:t> </a:t>
            </a:r>
            <a:r>
              <a:rPr lang="en-US" sz="1400" i="1" dirty="0" err="1">
                <a:solidFill>
                  <a:srgbClr val="C00000"/>
                </a:solidFill>
              </a:rPr>
              <a:t>úrovních</a:t>
            </a:r>
            <a:r>
              <a:rPr lang="en-US" sz="1400" i="1" dirty="0">
                <a:solidFill>
                  <a:srgbClr val="C00000"/>
                </a:solidFill>
              </a:rPr>
              <a:t> a </a:t>
            </a:r>
            <a:r>
              <a:rPr lang="en-US" sz="1400" i="1" dirty="0" err="1">
                <a:solidFill>
                  <a:srgbClr val="C00000"/>
                </a:solidFill>
              </a:rPr>
              <a:t>poskytuje</a:t>
            </a:r>
            <a:r>
              <a:rPr lang="en-US" sz="1400" i="1" dirty="0">
                <a:solidFill>
                  <a:srgbClr val="C00000"/>
                </a:solidFill>
              </a:rPr>
              <a:t> </a:t>
            </a:r>
            <a:r>
              <a:rPr lang="en-US" sz="1400" i="1" dirty="0" err="1">
                <a:solidFill>
                  <a:srgbClr val="C00000"/>
                </a:solidFill>
              </a:rPr>
              <a:t>informace</a:t>
            </a:r>
            <a:r>
              <a:rPr lang="en-US" sz="1400" i="1" dirty="0">
                <a:solidFill>
                  <a:srgbClr val="C00000"/>
                </a:solidFill>
              </a:rPr>
              <a:t> o </a:t>
            </a:r>
            <a:r>
              <a:rPr lang="en-US" sz="1400" i="1" dirty="0" err="1">
                <a:solidFill>
                  <a:srgbClr val="C00000"/>
                </a:solidFill>
              </a:rPr>
              <a:t>účinnosti</a:t>
            </a:r>
            <a:r>
              <a:rPr lang="en-US" sz="1400" i="1" dirty="0">
                <a:solidFill>
                  <a:srgbClr val="C00000"/>
                </a:solidFill>
              </a:rPr>
              <a:t> </a:t>
            </a:r>
            <a:r>
              <a:rPr lang="en-US" sz="1400" i="1" dirty="0" err="1">
                <a:solidFill>
                  <a:srgbClr val="C00000"/>
                </a:solidFill>
              </a:rPr>
              <a:t>využívání</a:t>
            </a:r>
            <a:r>
              <a:rPr lang="en-US" sz="1400" i="1" dirty="0">
                <a:solidFill>
                  <a:srgbClr val="C00000"/>
                </a:solidFill>
              </a:rPr>
              <a:t> </a:t>
            </a:r>
            <a:r>
              <a:rPr lang="en-US" sz="1400" i="1" dirty="0" err="1">
                <a:solidFill>
                  <a:srgbClr val="C00000"/>
                </a:solidFill>
              </a:rPr>
              <a:t>zdrojů</a:t>
            </a:r>
            <a:r>
              <a:rPr lang="en-US" sz="1400" i="1" dirty="0">
                <a:solidFill>
                  <a:srgbClr val="C00000"/>
                </a:solidFill>
              </a:rPr>
              <a:t>, </a:t>
            </a:r>
            <a:r>
              <a:rPr lang="en-US" sz="1400" i="1" dirty="0" err="1">
                <a:solidFill>
                  <a:srgbClr val="C00000"/>
                </a:solidFill>
              </a:rPr>
              <a:t>ekonomice</a:t>
            </a:r>
            <a:r>
              <a:rPr lang="en-US" sz="1400" i="1" dirty="0">
                <a:solidFill>
                  <a:srgbClr val="C00000"/>
                </a:solidFill>
              </a:rPr>
              <a:t> </a:t>
            </a:r>
            <a:r>
              <a:rPr lang="en-US" sz="1400" i="1" dirty="0" err="1">
                <a:solidFill>
                  <a:srgbClr val="C00000"/>
                </a:solidFill>
              </a:rPr>
              <a:t>výroby</a:t>
            </a:r>
            <a:r>
              <a:rPr lang="en-US" sz="1400" i="1" dirty="0">
                <a:solidFill>
                  <a:srgbClr val="C00000"/>
                </a:solidFill>
              </a:rPr>
              <a:t> </a:t>
            </a:r>
            <a:r>
              <a:rPr lang="en-US" sz="1400" i="1" dirty="0" err="1">
                <a:solidFill>
                  <a:srgbClr val="C00000"/>
                </a:solidFill>
              </a:rPr>
              <a:t>potravin</a:t>
            </a:r>
            <a:r>
              <a:rPr lang="en-US" sz="1400" i="1" dirty="0">
                <a:solidFill>
                  <a:srgbClr val="C00000"/>
                </a:solidFill>
              </a:rPr>
              <a:t> (</a:t>
            </a:r>
            <a:r>
              <a:rPr lang="en-US" sz="1400" i="1" dirty="0" err="1">
                <a:solidFill>
                  <a:srgbClr val="C00000"/>
                </a:solidFill>
              </a:rPr>
              <a:t>dusík</a:t>
            </a:r>
            <a:r>
              <a:rPr lang="en-US" sz="1400" i="1" dirty="0">
                <a:solidFill>
                  <a:srgbClr val="C00000"/>
                </a:solidFill>
              </a:rPr>
              <a:t> </a:t>
            </a:r>
            <a:r>
              <a:rPr lang="en-US" sz="1400" i="1" dirty="0" err="1">
                <a:solidFill>
                  <a:srgbClr val="C00000"/>
                </a:solidFill>
              </a:rPr>
              <a:t>ve</a:t>
            </a:r>
            <a:r>
              <a:rPr lang="en-US" sz="1400" i="1" dirty="0">
                <a:solidFill>
                  <a:srgbClr val="C00000"/>
                </a:solidFill>
              </a:rPr>
              <a:t> </a:t>
            </a:r>
            <a:r>
              <a:rPr lang="en-US" sz="1400" i="1" dirty="0" err="1">
                <a:solidFill>
                  <a:srgbClr val="C00000"/>
                </a:solidFill>
              </a:rPr>
              <a:t>sklizeném</a:t>
            </a:r>
            <a:r>
              <a:rPr lang="en-US" sz="1400" i="1" dirty="0">
                <a:solidFill>
                  <a:srgbClr val="C00000"/>
                </a:solidFill>
              </a:rPr>
              <a:t> </a:t>
            </a:r>
            <a:r>
              <a:rPr lang="en-US" sz="1400" i="1" dirty="0" err="1">
                <a:solidFill>
                  <a:srgbClr val="C00000"/>
                </a:solidFill>
              </a:rPr>
              <a:t>výnosu</a:t>
            </a:r>
            <a:r>
              <a:rPr lang="en-US" sz="1400" i="1" dirty="0">
                <a:solidFill>
                  <a:srgbClr val="C00000"/>
                </a:solidFill>
              </a:rPr>
              <a:t>) a </a:t>
            </a:r>
            <a:r>
              <a:rPr lang="en-US" sz="1400" i="1" dirty="0" err="1">
                <a:solidFill>
                  <a:srgbClr val="C00000"/>
                </a:solidFill>
              </a:rPr>
              <a:t>tlaku</a:t>
            </a:r>
            <a:r>
              <a:rPr lang="en-US" sz="1400" i="1" dirty="0">
                <a:solidFill>
                  <a:srgbClr val="C00000"/>
                </a:solidFill>
              </a:rPr>
              <a:t> </a:t>
            </a:r>
            <a:r>
              <a:rPr lang="en-US" sz="1400" i="1" dirty="0" err="1">
                <a:solidFill>
                  <a:srgbClr val="C00000"/>
                </a:solidFill>
              </a:rPr>
              <a:t>na</a:t>
            </a:r>
            <a:r>
              <a:rPr lang="en-US" sz="1400" i="1" dirty="0">
                <a:solidFill>
                  <a:srgbClr val="C00000"/>
                </a:solidFill>
              </a:rPr>
              <a:t> </a:t>
            </a:r>
            <a:r>
              <a:rPr lang="en-US" sz="1400" i="1" dirty="0" err="1">
                <a:solidFill>
                  <a:srgbClr val="C00000"/>
                </a:solidFill>
              </a:rPr>
              <a:t>životní</a:t>
            </a:r>
            <a:r>
              <a:rPr lang="en-US" sz="1400" i="1" dirty="0">
                <a:solidFill>
                  <a:srgbClr val="C00000"/>
                </a:solidFill>
              </a:rPr>
              <a:t> </a:t>
            </a:r>
            <a:r>
              <a:rPr lang="en-US" sz="1400" i="1" dirty="0" err="1">
                <a:solidFill>
                  <a:srgbClr val="C00000"/>
                </a:solidFill>
              </a:rPr>
              <a:t>prostředí</a:t>
            </a:r>
            <a:r>
              <a:rPr lang="en-US" sz="1400" i="1" dirty="0">
                <a:solidFill>
                  <a:srgbClr val="C00000"/>
                </a:solidFill>
              </a:rPr>
              <a:t> (</a:t>
            </a:r>
            <a:r>
              <a:rPr lang="en-US" sz="1400" i="1" dirty="0" err="1">
                <a:solidFill>
                  <a:srgbClr val="C00000"/>
                </a:solidFill>
              </a:rPr>
              <a:t>nadbytek</a:t>
            </a:r>
            <a:r>
              <a:rPr lang="en-US" sz="1400" i="1" dirty="0">
                <a:solidFill>
                  <a:srgbClr val="C00000"/>
                </a:solidFill>
              </a:rPr>
              <a:t> </a:t>
            </a:r>
            <a:r>
              <a:rPr lang="en-US" sz="1400" i="1" dirty="0" err="1">
                <a:solidFill>
                  <a:srgbClr val="C00000"/>
                </a:solidFill>
              </a:rPr>
              <a:t>dusíku</a:t>
            </a:r>
            <a:r>
              <a:rPr lang="en-US" sz="1400" i="1" dirty="0">
                <a:solidFill>
                  <a:srgbClr val="C00000"/>
                </a:solidFill>
              </a:rPr>
              <a:t>).</a:t>
            </a:r>
            <a:endParaRPr lang="en-US" sz="1400" i="1" dirty="0">
              <a:solidFill>
                <a:srgbClr val="C00000"/>
              </a:solidFill>
              <a:effectLst/>
            </a:endParaRPr>
          </a:p>
        </p:txBody>
      </p:sp>
      <p:sp>
        <p:nvSpPr>
          <p:cNvPr id="11" name="Obdélník 10"/>
          <p:cNvSpPr/>
          <p:nvPr/>
        </p:nvSpPr>
        <p:spPr>
          <a:xfrm>
            <a:off x="239282" y="753115"/>
            <a:ext cx="11712573" cy="815608"/>
          </a:xfrm>
          <a:prstGeom prst="rect">
            <a:avLst/>
          </a:prstGeom>
        </p:spPr>
        <p:txBody>
          <a:bodyPr wrap="square">
            <a:spAutoFit/>
          </a:bodyPr>
          <a:lstStyle/>
          <a:p>
            <a:pPr algn="ctr" fontAlgn="base"/>
            <a:r>
              <a:rPr lang="cs-CZ" sz="1400" dirty="0" smtClean="0">
                <a:solidFill>
                  <a:srgbClr val="333333"/>
                </a:solidFill>
              </a:rPr>
              <a:t>Strategie „Z farmy na vidličku“ předkládá ambici </a:t>
            </a:r>
            <a:r>
              <a:rPr lang="cs-CZ" sz="1400" b="1" dirty="0" smtClean="0">
                <a:solidFill>
                  <a:srgbClr val="C00000"/>
                </a:solidFill>
              </a:rPr>
              <a:t>do roku 2030</a:t>
            </a:r>
            <a:r>
              <a:rPr lang="cs-CZ" sz="1400" dirty="0" smtClean="0">
                <a:solidFill>
                  <a:srgbClr val="333333"/>
                </a:solidFill>
              </a:rPr>
              <a:t> </a:t>
            </a:r>
            <a:r>
              <a:rPr lang="cs-CZ" sz="1400" b="1" dirty="0" smtClean="0">
                <a:solidFill>
                  <a:srgbClr val="C00000"/>
                </a:solidFill>
              </a:rPr>
              <a:t>snížit ztráty živin do životního prostředí z organických i minerálních hnojiv alespoň o 50 % </a:t>
            </a:r>
            <a:r>
              <a:rPr lang="cs-CZ" sz="1400" dirty="0" smtClean="0">
                <a:solidFill>
                  <a:srgbClr val="333333"/>
                </a:solidFill>
              </a:rPr>
              <a:t>a zároveň zajistit, že nedojde ke zhoršení úrodnosti půdy.</a:t>
            </a:r>
          </a:p>
          <a:p>
            <a:pPr algn="ctr" fontAlgn="base"/>
            <a:endParaRPr lang="cs-CZ" sz="500" dirty="0" smtClean="0">
              <a:solidFill>
                <a:srgbClr val="333333"/>
              </a:solidFill>
            </a:endParaRPr>
          </a:p>
          <a:p>
            <a:pPr algn="ctr" fontAlgn="base"/>
            <a:r>
              <a:rPr lang="cs-CZ" sz="1400" dirty="0" smtClean="0">
                <a:solidFill>
                  <a:srgbClr val="333333"/>
                </a:solidFill>
              </a:rPr>
              <a:t>Evropský průmysl hnojiv uznává potřebu sladit zemědělství a zároveň zachovat konkurenceschopné zemědělské odvětví v Evropě.    Jaká je však cesta vpřed?</a:t>
            </a:r>
            <a:endParaRPr lang="cs-CZ" sz="1400" dirty="0">
              <a:solidFill>
                <a:srgbClr val="333333"/>
              </a:solidFill>
            </a:endParaRPr>
          </a:p>
        </p:txBody>
      </p:sp>
      <p:sp>
        <p:nvSpPr>
          <p:cNvPr id="12" name="Nadpis 1"/>
          <p:cNvSpPr>
            <a:spLocks noGrp="1"/>
          </p:cNvSpPr>
          <p:nvPr>
            <p:ph type="title"/>
          </p:nvPr>
        </p:nvSpPr>
        <p:spPr>
          <a:xfrm>
            <a:off x="239282" y="186302"/>
            <a:ext cx="11340000" cy="432000"/>
          </a:xfrm>
        </p:spPr>
        <p:txBody>
          <a:bodyPr vert="horz" lIns="91440" tIns="45720" rIns="91440" bIns="45720" rtlCol="0" anchor="ctr">
            <a:noAutofit/>
          </a:bodyPr>
          <a:lstStyle/>
          <a:p>
            <a:r>
              <a:rPr lang="en-US" sz="2400" dirty="0" smtClean="0">
                <a:solidFill>
                  <a:srgbClr val="0066CC"/>
                </a:solidFill>
                <a:effectLst>
                  <a:outerShdw blurRad="38100" dist="38100" dir="2700000" algn="tl">
                    <a:srgbClr val="000000">
                      <a:alpha val="43137"/>
                    </a:srgbClr>
                  </a:outerShdw>
                </a:effectLst>
                <a:latin typeface="+mn-lt"/>
              </a:rPr>
              <a:t>Nitrogen </a:t>
            </a:r>
            <a:r>
              <a:rPr lang="en-US" sz="2400" dirty="0">
                <a:solidFill>
                  <a:srgbClr val="0066CC"/>
                </a:solidFill>
                <a:effectLst>
                  <a:outerShdw blurRad="38100" dist="38100" dir="2700000" algn="tl">
                    <a:srgbClr val="000000">
                      <a:alpha val="43137"/>
                    </a:srgbClr>
                  </a:outerShdw>
                </a:effectLst>
                <a:latin typeface="+mn-lt"/>
              </a:rPr>
              <a:t>Use Efficiency  Indicator </a:t>
            </a:r>
            <a:endParaRPr lang="cs-CZ" sz="2400" dirty="0">
              <a:solidFill>
                <a:srgbClr val="0066CC"/>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4849275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Nadpis 1"/>
          <p:cNvSpPr>
            <a:spLocks noGrp="1"/>
          </p:cNvSpPr>
          <p:nvPr>
            <p:ph type="title"/>
          </p:nvPr>
        </p:nvSpPr>
        <p:spPr>
          <a:xfrm>
            <a:off x="355320" y="183543"/>
            <a:ext cx="9259735" cy="523902"/>
          </a:xfrm>
        </p:spPr>
        <p:txBody>
          <a:bodyPr>
            <a:noAutofit/>
          </a:bodyPr>
          <a:lstStyle/>
          <a:p>
            <a:r>
              <a:rPr lang="cs-CZ" sz="2400" dirty="0" smtClean="0">
                <a:solidFill>
                  <a:srgbClr val="0066CC"/>
                </a:solidFill>
                <a:effectLst>
                  <a:outerShdw blurRad="38100" dist="38100" dir="2700000" algn="tl">
                    <a:srgbClr val="000000">
                      <a:alpha val="43137"/>
                    </a:srgbClr>
                  </a:outerShdw>
                </a:effectLst>
                <a:latin typeface="+mn-lt"/>
              </a:rPr>
              <a:t>Zelená „architektura“ pro zemědělskou půdu</a:t>
            </a:r>
            <a:endParaRPr lang="cs-CZ" sz="2400" dirty="0">
              <a:solidFill>
                <a:srgbClr val="0066CC"/>
              </a:solidFill>
              <a:effectLst>
                <a:outerShdw blurRad="38100" dist="38100" dir="2700000" algn="tl">
                  <a:srgbClr val="000000">
                    <a:alpha val="43137"/>
                  </a:srgbClr>
                </a:outerShdw>
              </a:effectLst>
              <a:latin typeface="+mn-lt"/>
            </a:endParaRPr>
          </a:p>
        </p:txBody>
      </p:sp>
      <p:sp>
        <p:nvSpPr>
          <p:cNvPr id="3" name="TextovéPole 2"/>
          <p:cNvSpPr txBox="1"/>
          <p:nvPr/>
        </p:nvSpPr>
        <p:spPr>
          <a:xfrm>
            <a:off x="1457480" y="872899"/>
            <a:ext cx="3047216" cy="369332"/>
          </a:xfrm>
          <a:prstGeom prst="rect">
            <a:avLst/>
          </a:prstGeom>
          <a:noFill/>
        </p:spPr>
        <p:txBody>
          <a:bodyPr wrap="square" rtlCol="0">
            <a:spAutoFit/>
          </a:bodyPr>
          <a:lstStyle/>
          <a:p>
            <a:r>
              <a:rPr lang="cs-CZ" dirty="0" smtClean="0">
                <a:solidFill>
                  <a:schemeClr val="accent1">
                    <a:lumMod val="75000"/>
                  </a:schemeClr>
                </a:solidFill>
                <a:effectLst>
                  <a:outerShdw blurRad="38100" dist="38100" dir="2700000" algn="tl">
                    <a:srgbClr val="000000">
                      <a:alpha val="43137"/>
                    </a:srgbClr>
                  </a:outerShdw>
                </a:effectLst>
              </a:rPr>
              <a:t>Základní hnojiva</a:t>
            </a:r>
            <a:endParaRPr lang="cs-CZ" dirty="0">
              <a:solidFill>
                <a:schemeClr val="accent1">
                  <a:lumMod val="75000"/>
                </a:schemeClr>
              </a:solidFill>
              <a:effectLst>
                <a:outerShdw blurRad="38100" dist="38100" dir="2700000" algn="tl">
                  <a:srgbClr val="000000">
                    <a:alpha val="43137"/>
                  </a:srgbClr>
                </a:outerShdw>
              </a:effectLst>
            </a:endParaRPr>
          </a:p>
        </p:txBody>
      </p:sp>
      <p:sp>
        <p:nvSpPr>
          <p:cNvPr id="11" name="TextovéPole 10"/>
          <p:cNvSpPr txBox="1"/>
          <p:nvPr/>
        </p:nvSpPr>
        <p:spPr>
          <a:xfrm>
            <a:off x="6599141" y="879223"/>
            <a:ext cx="3105750" cy="369332"/>
          </a:xfrm>
          <a:prstGeom prst="rect">
            <a:avLst/>
          </a:prstGeom>
          <a:noFill/>
        </p:spPr>
        <p:txBody>
          <a:bodyPr wrap="square" rtlCol="0">
            <a:spAutoFit/>
          </a:bodyPr>
          <a:lstStyle/>
          <a:p>
            <a:r>
              <a:rPr lang="cs-CZ" dirty="0" smtClean="0">
                <a:solidFill>
                  <a:schemeClr val="accent1">
                    <a:lumMod val="75000"/>
                  </a:schemeClr>
                </a:solidFill>
                <a:effectLst>
                  <a:outerShdw blurRad="38100" dist="38100" dir="2700000" algn="tl">
                    <a:srgbClr val="000000">
                      <a:alpha val="43137"/>
                    </a:srgbClr>
                  </a:outerShdw>
                </a:effectLst>
              </a:rPr>
              <a:t>Doplňková hnojiva</a:t>
            </a:r>
            <a:endParaRPr lang="cs-CZ" dirty="0">
              <a:solidFill>
                <a:schemeClr val="accent1">
                  <a:lumMod val="75000"/>
                </a:schemeClr>
              </a:solidFill>
              <a:effectLst>
                <a:outerShdw blurRad="38100" dist="38100" dir="2700000" algn="tl">
                  <a:srgbClr val="000000">
                    <a:alpha val="43137"/>
                  </a:srgbClr>
                </a:outerShdw>
              </a:effectLst>
            </a:endParaRPr>
          </a:p>
        </p:txBody>
      </p:sp>
      <p:sp>
        <p:nvSpPr>
          <p:cNvPr id="7" name="Ovál 6"/>
          <p:cNvSpPr/>
          <p:nvPr/>
        </p:nvSpPr>
        <p:spPr>
          <a:xfrm>
            <a:off x="9644664" y="4939361"/>
            <a:ext cx="1076924" cy="947335"/>
          </a:xfrm>
          <a:prstGeom prst="ellipse">
            <a:avLst/>
          </a:prstGeom>
          <a:solidFill>
            <a:schemeClr val="accent6">
              <a:lumMod val="60000"/>
              <a:lumOff val="40000"/>
            </a:schemeClr>
          </a:solidFill>
          <a:ln w="317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mj-lt"/>
              <a:buNone/>
            </a:pPr>
            <a:r>
              <a:rPr lang="en-US" sz="1050" dirty="0">
                <a:solidFill>
                  <a:schemeClr val="accent6">
                    <a:lumMod val="75000"/>
                  </a:schemeClr>
                </a:solidFill>
                <a:effectLst>
                  <a:outerShdw blurRad="38100" dist="38100" dir="2700000" algn="tl">
                    <a:srgbClr val="000000">
                      <a:alpha val="43137"/>
                    </a:srgbClr>
                  </a:outerShdw>
                </a:effectLst>
              </a:rPr>
              <a:t>Circular Economy</a:t>
            </a:r>
          </a:p>
        </p:txBody>
      </p:sp>
      <p:sp>
        <p:nvSpPr>
          <p:cNvPr id="12" name="Ovál 11"/>
          <p:cNvSpPr/>
          <p:nvPr/>
        </p:nvSpPr>
        <p:spPr>
          <a:xfrm>
            <a:off x="6370092" y="4623176"/>
            <a:ext cx="1076924" cy="947335"/>
          </a:xfrm>
          <a:prstGeom prst="ellipse">
            <a:avLst/>
          </a:prstGeom>
          <a:solidFill>
            <a:srgbClr val="FFFFCC"/>
          </a:solidFill>
          <a:ln w="317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mj-lt"/>
              <a:buNone/>
            </a:pPr>
            <a:r>
              <a:rPr lang="en-US" sz="1050" dirty="0">
                <a:solidFill>
                  <a:schemeClr val="accent6">
                    <a:lumMod val="75000"/>
                  </a:schemeClr>
                </a:solidFill>
                <a:effectLst>
                  <a:outerShdw blurRad="38100" dist="38100" dir="2700000" algn="tl">
                    <a:srgbClr val="000000">
                      <a:alpha val="43137"/>
                    </a:srgbClr>
                  </a:outerShdw>
                </a:effectLst>
              </a:rPr>
              <a:t>Organic Fertilizers</a:t>
            </a:r>
          </a:p>
        </p:txBody>
      </p:sp>
      <p:sp>
        <p:nvSpPr>
          <p:cNvPr id="13" name="Ovál 12"/>
          <p:cNvSpPr/>
          <p:nvPr/>
        </p:nvSpPr>
        <p:spPr>
          <a:xfrm>
            <a:off x="8192025" y="4923944"/>
            <a:ext cx="1076924" cy="947335"/>
          </a:xfrm>
          <a:prstGeom prst="ellipse">
            <a:avLst/>
          </a:prstGeom>
          <a:solidFill>
            <a:schemeClr val="accent6">
              <a:lumMod val="60000"/>
              <a:lumOff val="40000"/>
            </a:schemeClr>
          </a:solidFill>
          <a:ln w="317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mj-lt"/>
              <a:buNone/>
            </a:pPr>
            <a:r>
              <a:rPr lang="en-US" sz="1050" dirty="0">
                <a:solidFill>
                  <a:schemeClr val="accent6">
                    <a:lumMod val="75000"/>
                  </a:schemeClr>
                </a:solidFill>
                <a:effectLst>
                  <a:outerShdw blurRad="38100" dist="38100" dir="2700000" algn="tl">
                    <a:srgbClr val="000000">
                      <a:alpha val="43137"/>
                    </a:srgbClr>
                  </a:outerShdw>
                </a:effectLst>
              </a:rPr>
              <a:t>Bio Stimulants</a:t>
            </a:r>
          </a:p>
        </p:txBody>
      </p:sp>
      <p:sp>
        <p:nvSpPr>
          <p:cNvPr id="14" name="Ovál 13"/>
          <p:cNvSpPr/>
          <p:nvPr/>
        </p:nvSpPr>
        <p:spPr>
          <a:xfrm>
            <a:off x="1682837" y="1454573"/>
            <a:ext cx="1405259" cy="1344675"/>
          </a:xfrm>
          <a:prstGeom prst="ellipse">
            <a:avLst/>
          </a:prstGeom>
          <a:solidFill>
            <a:schemeClr val="accent1">
              <a:lumMod val="60000"/>
              <a:lumOff val="40000"/>
            </a:schemeClr>
          </a:solidFill>
          <a:ln w="3175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Font typeface="+mj-lt"/>
              <a:buNone/>
            </a:pPr>
            <a:r>
              <a:rPr lang="en-US" sz="1050" dirty="0" smtClean="0">
                <a:effectLst>
                  <a:outerShdw blurRad="38100" dist="38100" dir="2700000" algn="tl">
                    <a:srgbClr val="000000">
                      <a:alpha val="43137"/>
                    </a:srgbClr>
                  </a:outerShdw>
                </a:effectLst>
              </a:rPr>
              <a:t>N + P + K + S </a:t>
            </a:r>
          </a:p>
        </p:txBody>
      </p:sp>
      <p:sp>
        <p:nvSpPr>
          <p:cNvPr id="16" name="Ovál 15"/>
          <p:cNvSpPr/>
          <p:nvPr/>
        </p:nvSpPr>
        <p:spPr>
          <a:xfrm>
            <a:off x="4228583" y="4228078"/>
            <a:ext cx="1076924" cy="947335"/>
          </a:xfrm>
          <a:prstGeom prst="ellipse">
            <a:avLst/>
          </a:prstGeom>
          <a:solidFill>
            <a:schemeClr val="accent6">
              <a:lumMod val="60000"/>
              <a:lumOff val="40000"/>
            </a:schemeClr>
          </a:solidFill>
          <a:ln w="317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mj-lt"/>
              <a:buNone/>
            </a:pPr>
            <a:r>
              <a:rPr lang="en-US" sz="1050" dirty="0">
                <a:solidFill>
                  <a:schemeClr val="accent6">
                    <a:lumMod val="75000"/>
                  </a:schemeClr>
                </a:solidFill>
                <a:effectLst>
                  <a:outerShdw blurRad="38100" dist="38100" dir="2700000" algn="tl">
                    <a:srgbClr val="000000">
                      <a:alpha val="43137"/>
                    </a:srgbClr>
                  </a:outerShdw>
                </a:effectLst>
              </a:rPr>
              <a:t>Control Released</a:t>
            </a:r>
          </a:p>
          <a:p>
            <a:pPr algn="ctr">
              <a:buFont typeface="+mj-lt"/>
              <a:buNone/>
            </a:pPr>
            <a:r>
              <a:rPr lang="en-US" sz="1050" dirty="0">
                <a:solidFill>
                  <a:schemeClr val="accent6">
                    <a:lumMod val="75000"/>
                  </a:schemeClr>
                </a:solidFill>
                <a:effectLst>
                  <a:outerShdw blurRad="38100" dist="38100" dir="2700000" algn="tl">
                    <a:srgbClr val="000000">
                      <a:alpha val="43137"/>
                    </a:srgbClr>
                  </a:outerShdw>
                </a:effectLst>
              </a:rPr>
              <a:t>Fertilizers</a:t>
            </a:r>
          </a:p>
        </p:txBody>
      </p:sp>
      <p:sp>
        <p:nvSpPr>
          <p:cNvPr id="17" name="Ovál 16"/>
          <p:cNvSpPr/>
          <p:nvPr/>
        </p:nvSpPr>
        <p:spPr>
          <a:xfrm>
            <a:off x="2610964" y="3163860"/>
            <a:ext cx="1076924" cy="947335"/>
          </a:xfrm>
          <a:prstGeom prst="ellipse">
            <a:avLst/>
          </a:prstGeom>
          <a:solidFill>
            <a:schemeClr val="accent6">
              <a:lumMod val="60000"/>
              <a:lumOff val="40000"/>
            </a:schemeClr>
          </a:solidFill>
          <a:ln w="317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mj-lt"/>
              <a:buNone/>
            </a:pPr>
            <a:r>
              <a:rPr lang="en-US" sz="1050" dirty="0">
                <a:solidFill>
                  <a:schemeClr val="accent6">
                    <a:lumMod val="75000"/>
                  </a:schemeClr>
                </a:solidFill>
                <a:effectLst>
                  <a:outerShdw blurRad="38100" dist="38100" dir="2700000" algn="tl">
                    <a:srgbClr val="000000">
                      <a:alpha val="43137"/>
                    </a:srgbClr>
                  </a:outerShdw>
                </a:effectLst>
              </a:rPr>
              <a:t>Slow</a:t>
            </a:r>
          </a:p>
          <a:p>
            <a:pPr algn="ctr">
              <a:buFont typeface="+mj-lt"/>
              <a:buNone/>
            </a:pPr>
            <a:r>
              <a:rPr lang="en-US" sz="1050" dirty="0">
                <a:solidFill>
                  <a:schemeClr val="accent6">
                    <a:lumMod val="75000"/>
                  </a:schemeClr>
                </a:solidFill>
                <a:effectLst>
                  <a:outerShdw blurRad="38100" dist="38100" dir="2700000" algn="tl">
                    <a:srgbClr val="000000">
                      <a:alpha val="43137"/>
                    </a:srgbClr>
                  </a:outerShdw>
                </a:effectLst>
              </a:rPr>
              <a:t>Released</a:t>
            </a:r>
          </a:p>
          <a:p>
            <a:pPr algn="ctr">
              <a:buFont typeface="+mj-lt"/>
              <a:buNone/>
            </a:pPr>
            <a:r>
              <a:rPr lang="en-US" sz="1050" dirty="0">
                <a:solidFill>
                  <a:schemeClr val="accent6">
                    <a:lumMod val="75000"/>
                  </a:schemeClr>
                </a:solidFill>
                <a:effectLst>
                  <a:outerShdw blurRad="38100" dist="38100" dir="2700000" algn="tl">
                    <a:srgbClr val="000000">
                      <a:alpha val="43137"/>
                    </a:srgbClr>
                  </a:outerShdw>
                </a:effectLst>
              </a:rPr>
              <a:t>Fertilizers</a:t>
            </a:r>
          </a:p>
        </p:txBody>
      </p:sp>
      <p:sp>
        <p:nvSpPr>
          <p:cNvPr id="31" name="TextovéPole 30"/>
          <p:cNvSpPr txBox="1"/>
          <p:nvPr/>
        </p:nvSpPr>
        <p:spPr>
          <a:xfrm>
            <a:off x="1958242" y="5847992"/>
            <a:ext cx="1190050" cy="369332"/>
          </a:xfrm>
          <a:prstGeom prst="rect">
            <a:avLst/>
          </a:prstGeom>
          <a:noFill/>
        </p:spPr>
        <p:txBody>
          <a:bodyPr wrap="square" rtlCol="0">
            <a:spAutoFit/>
          </a:bodyPr>
          <a:lstStyle/>
          <a:p>
            <a:r>
              <a:rPr lang="cs-CZ" dirty="0" smtClean="0"/>
              <a:t>Cena</a:t>
            </a:r>
            <a:endParaRPr lang="cs-CZ" dirty="0"/>
          </a:p>
        </p:txBody>
      </p:sp>
      <p:sp>
        <p:nvSpPr>
          <p:cNvPr id="34" name="Šipka doprava 33"/>
          <p:cNvSpPr/>
          <p:nvPr/>
        </p:nvSpPr>
        <p:spPr>
          <a:xfrm rot="16200000">
            <a:off x="2046871" y="5353706"/>
            <a:ext cx="394342" cy="538936"/>
          </a:xfrm>
          <a:prstGeom prst="rightArrow">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5" name="Šipka doprava 34"/>
          <p:cNvSpPr/>
          <p:nvPr/>
        </p:nvSpPr>
        <p:spPr>
          <a:xfrm rot="5400000">
            <a:off x="438606" y="6253385"/>
            <a:ext cx="408561" cy="507391"/>
          </a:xfrm>
          <a:prstGeom prst="rightArrow">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1" name="TextovéPole 40"/>
          <p:cNvSpPr txBox="1"/>
          <p:nvPr/>
        </p:nvSpPr>
        <p:spPr>
          <a:xfrm>
            <a:off x="6370092" y="4111195"/>
            <a:ext cx="4000318" cy="307777"/>
          </a:xfrm>
          <a:prstGeom prst="rect">
            <a:avLst/>
          </a:prstGeom>
          <a:noFill/>
        </p:spPr>
        <p:txBody>
          <a:bodyPr wrap="square" rtlCol="0">
            <a:spAutoFit/>
          </a:bodyPr>
          <a:lstStyle/>
          <a:p>
            <a:r>
              <a:rPr lang="en-US" sz="1400" b="1" dirty="0" smtClean="0">
                <a:solidFill>
                  <a:srgbClr val="C00000"/>
                </a:solidFill>
              </a:rPr>
              <a:t>25% </a:t>
            </a:r>
            <a:r>
              <a:rPr lang="cs-CZ" sz="1400" b="1" dirty="0" smtClean="0">
                <a:solidFill>
                  <a:srgbClr val="C00000"/>
                </a:solidFill>
              </a:rPr>
              <a:t>půdy musí být „organické zemědělství“</a:t>
            </a:r>
            <a:r>
              <a:rPr lang="en-US" sz="1400" b="1" dirty="0" smtClean="0">
                <a:solidFill>
                  <a:srgbClr val="C00000"/>
                </a:solidFill>
              </a:rPr>
              <a:t>??!!!??</a:t>
            </a:r>
            <a:endParaRPr lang="cs-CZ" sz="1400" b="1" dirty="0">
              <a:solidFill>
                <a:srgbClr val="C00000"/>
              </a:solidFill>
            </a:endParaRPr>
          </a:p>
        </p:txBody>
      </p:sp>
      <p:sp>
        <p:nvSpPr>
          <p:cNvPr id="2" name="Obdélník 1"/>
          <p:cNvSpPr/>
          <p:nvPr/>
        </p:nvSpPr>
        <p:spPr>
          <a:xfrm>
            <a:off x="220701" y="5846033"/>
            <a:ext cx="1085490" cy="369332"/>
          </a:xfrm>
          <a:prstGeom prst="rect">
            <a:avLst/>
          </a:prstGeom>
        </p:spPr>
        <p:txBody>
          <a:bodyPr wrap="none">
            <a:spAutoFit/>
          </a:bodyPr>
          <a:lstStyle/>
          <a:p>
            <a:r>
              <a:rPr lang="cs-CZ" dirty="0" smtClean="0"/>
              <a:t>Množství </a:t>
            </a:r>
            <a:endParaRPr lang="cs-CZ" dirty="0"/>
          </a:p>
        </p:txBody>
      </p:sp>
      <p:pic>
        <p:nvPicPr>
          <p:cNvPr id="23" name="Obrázek 22"/>
          <p:cNvPicPr>
            <a:picLocks noChangeAspect="1"/>
          </p:cNvPicPr>
          <p:nvPr/>
        </p:nvPicPr>
        <p:blipFill rotWithShape="1">
          <a:blip r:embed="rId2"/>
          <a:srcRect l="46224" t="6524" r="5237" b="61134"/>
          <a:stretch/>
        </p:blipFill>
        <p:spPr>
          <a:xfrm>
            <a:off x="74185" y="1611729"/>
            <a:ext cx="1449422" cy="1089498"/>
          </a:xfrm>
          <a:prstGeom prst="rect">
            <a:avLst/>
          </a:prstGeom>
        </p:spPr>
      </p:pic>
      <p:cxnSp>
        <p:nvCxnSpPr>
          <p:cNvPr id="9" name="Přímá spojnice 8"/>
          <p:cNvCxnSpPr/>
          <p:nvPr/>
        </p:nvCxnSpPr>
        <p:spPr>
          <a:xfrm flipH="1">
            <a:off x="6075177" y="884214"/>
            <a:ext cx="1" cy="5331151"/>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 name="Přímá spojnice se šipkou 4"/>
          <p:cNvCxnSpPr/>
          <p:nvPr/>
        </p:nvCxnSpPr>
        <p:spPr>
          <a:xfrm flipV="1">
            <a:off x="355320" y="6125302"/>
            <a:ext cx="9259735" cy="92023"/>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18" name="Přímá spojnice se šipkou 17"/>
          <p:cNvCxnSpPr/>
          <p:nvPr/>
        </p:nvCxnSpPr>
        <p:spPr>
          <a:xfrm>
            <a:off x="220701" y="2894452"/>
            <a:ext cx="10041980" cy="15385"/>
          </a:xfrm>
          <a:prstGeom prst="straightConnector1">
            <a:avLst/>
          </a:prstGeom>
          <a:ln>
            <a:prstDash val="dash"/>
          </a:ln>
        </p:spPr>
        <p:style>
          <a:lnRef idx="1">
            <a:schemeClr val="accent1"/>
          </a:lnRef>
          <a:fillRef idx="0">
            <a:schemeClr val="accent1"/>
          </a:fillRef>
          <a:effectRef idx="0">
            <a:schemeClr val="accent1"/>
          </a:effectRef>
          <a:fontRef idx="minor">
            <a:schemeClr val="tx1"/>
          </a:fontRef>
        </p:style>
      </p:cxnSp>
      <p:pic>
        <p:nvPicPr>
          <p:cNvPr id="22" name="Obrázek 21"/>
          <p:cNvPicPr>
            <a:picLocks noChangeAspect="1"/>
          </p:cNvPicPr>
          <p:nvPr/>
        </p:nvPicPr>
        <p:blipFill>
          <a:blip r:embed="rId3"/>
          <a:stretch>
            <a:fillRect/>
          </a:stretch>
        </p:blipFill>
        <p:spPr>
          <a:xfrm>
            <a:off x="3194744" y="1394904"/>
            <a:ext cx="2861234" cy="1372520"/>
          </a:xfrm>
          <a:prstGeom prst="rect">
            <a:avLst/>
          </a:prstGeom>
        </p:spPr>
      </p:pic>
      <p:sp>
        <p:nvSpPr>
          <p:cNvPr id="4" name="Obdélník 3"/>
          <p:cNvSpPr/>
          <p:nvPr/>
        </p:nvSpPr>
        <p:spPr>
          <a:xfrm>
            <a:off x="163957" y="2984707"/>
            <a:ext cx="1786270" cy="738664"/>
          </a:xfrm>
          <a:prstGeom prst="rect">
            <a:avLst/>
          </a:prstGeom>
        </p:spPr>
        <p:txBody>
          <a:bodyPr wrap="square">
            <a:spAutoFit/>
          </a:bodyPr>
          <a:lstStyle/>
          <a:p>
            <a:r>
              <a:rPr lang="cs-CZ" altLang="cs-CZ" sz="1050" dirty="0">
                <a:solidFill>
                  <a:srgbClr val="202122"/>
                </a:solidFill>
                <a:latin typeface="Arial" panose="020B0604020202020204" pitchFamily="34" charset="0"/>
                <a:cs typeface="Arial" panose="020B0604020202020204" pitchFamily="34" charset="0"/>
              </a:rPr>
              <a:t>Téměř 80 % dusíku v lidských tkáních má původ v </a:t>
            </a:r>
            <a:r>
              <a:rPr lang="cs-CZ" altLang="cs-CZ" sz="1050" dirty="0" err="1">
                <a:solidFill>
                  <a:srgbClr val="202122"/>
                </a:solidFill>
                <a:latin typeface="Arial" panose="020B0604020202020204" pitchFamily="34" charset="0"/>
                <a:cs typeface="Arial" panose="020B0604020202020204" pitchFamily="34" charset="0"/>
              </a:rPr>
              <a:t>Haberově</a:t>
            </a:r>
            <a:r>
              <a:rPr lang="cs-CZ" altLang="cs-CZ" sz="1050" dirty="0">
                <a:solidFill>
                  <a:srgbClr val="202122"/>
                </a:solidFill>
                <a:latin typeface="Arial" panose="020B0604020202020204" pitchFamily="34" charset="0"/>
                <a:cs typeface="Arial" panose="020B0604020202020204" pitchFamily="34" charset="0"/>
              </a:rPr>
              <a:t>–</a:t>
            </a:r>
            <a:r>
              <a:rPr lang="cs-CZ" altLang="cs-CZ" sz="1050" dirty="0" err="1">
                <a:solidFill>
                  <a:srgbClr val="202122"/>
                </a:solidFill>
                <a:latin typeface="Arial" panose="020B0604020202020204" pitchFamily="34" charset="0"/>
                <a:cs typeface="Arial" panose="020B0604020202020204" pitchFamily="34" charset="0"/>
              </a:rPr>
              <a:t>Boschově</a:t>
            </a:r>
            <a:r>
              <a:rPr lang="cs-CZ" altLang="cs-CZ" sz="1050" dirty="0">
                <a:solidFill>
                  <a:srgbClr val="202122"/>
                </a:solidFill>
                <a:latin typeface="Arial" panose="020B0604020202020204" pitchFamily="34" charset="0"/>
                <a:cs typeface="Arial" panose="020B0604020202020204" pitchFamily="34" charset="0"/>
              </a:rPr>
              <a:t> procesu</a:t>
            </a:r>
            <a:r>
              <a:rPr lang="cs-CZ" altLang="cs-CZ" sz="1050" dirty="0" smtClean="0">
                <a:solidFill>
                  <a:srgbClr val="202122"/>
                </a:solidFill>
                <a:latin typeface="Arial" panose="020B0604020202020204" pitchFamily="34" charset="0"/>
                <a:cs typeface="Arial" panose="020B0604020202020204" pitchFamily="34" charset="0"/>
              </a:rPr>
              <a:t>.</a:t>
            </a:r>
            <a:r>
              <a:rPr lang="cs-CZ" altLang="cs-CZ" sz="1050" baseline="30000" dirty="0" smtClean="0">
                <a:solidFill>
                  <a:srgbClr val="0B0080"/>
                </a:solidFill>
                <a:latin typeface="Arial" panose="020B0604020202020204" pitchFamily="34" charset="0"/>
                <a:cs typeface="Arial" panose="020B0604020202020204" pitchFamily="34" charset="0"/>
              </a:rPr>
              <a:t> </a:t>
            </a:r>
            <a:endParaRPr lang="cs-CZ" sz="1050" dirty="0"/>
          </a:p>
        </p:txBody>
      </p:sp>
    </p:spTree>
    <p:extLst>
      <p:ext uri="{BB962C8B-B14F-4D97-AF65-F5344CB8AC3E}">
        <p14:creationId xmlns:p14="http://schemas.microsoft.com/office/powerpoint/2010/main" val="18061034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400" dirty="0"/>
              <a:t>Plán Dekarbonizace </a:t>
            </a:r>
            <a:r>
              <a:rPr lang="cs-CZ" sz="2400" dirty="0" smtClean="0"/>
              <a:t>		Cíle </a:t>
            </a:r>
            <a:r>
              <a:rPr lang="cs-CZ" sz="2400" dirty="0"/>
              <a:t>a možnosti</a:t>
            </a:r>
          </a:p>
        </p:txBody>
      </p:sp>
      <p:sp>
        <p:nvSpPr>
          <p:cNvPr id="3" name="Zástupný symbol pro obsah 2"/>
          <p:cNvSpPr>
            <a:spLocks noGrp="1"/>
          </p:cNvSpPr>
          <p:nvPr>
            <p:ph idx="1"/>
          </p:nvPr>
        </p:nvSpPr>
        <p:spPr>
          <a:xfrm>
            <a:off x="1991544" y="1340768"/>
            <a:ext cx="8229600" cy="5256584"/>
          </a:xfrm>
        </p:spPr>
        <p:txBody>
          <a:bodyPr>
            <a:noAutofit/>
          </a:bodyPr>
          <a:lstStyle/>
          <a:p>
            <a:endParaRPr lang="cs-CZ" sz="400" dirty="0"/>
          </a:p>
          <a:p>
            <a:r>
              <a:rPr lang="cs-CZ" sz="1600" b="1" dirty="0">
                <a:solidFill>
                  <a:srgbClr val="0070C0"/>
                </a:solidFill>
              </a:rPr>
              <a:t>CÍL = NÁHRAHA UHELNÉHO ZDROJE ZA BEZEMISNÍ  </a:t>
            </a:r>
          </a:p>
          <a:p>
            <a:r>
              <a:rPr lang="cs-CZ" sz="1600" b="1" dirty="0">
                <a:solidFill>
                  <a:srgbClr val="0070C0"/>
                </a:solidFill>
              </a:rPr>
              <a:t>Konverze technologií </a:t>
            </a:r>
            <a:endParaRPr lang="cs-CZ" sz="800" dirty="0"/>
          </a:p>
          <a:p>
            <a:pPr lvl="2">
              <a:spcBef>
                <a:spcPts val="0"/>
              </a:spcBef>
            </a:pPr>
            <a:r>
              <a:rPr lang="cs-CZ" sz="1400" dirty="0"/>
              <a:t>Náhrada Hnědého uhlí</a:t>
            </a:r>
            <a:endParaRPr lang="cs-CZ" sz="1600" dirty="0"/>
          </a:p>
          <a:p>
            <a:pPr lvl="3">
              <a:spcBef>
                <a:spcPts val="0"/>
              </a:spcBef>
            </a:pPr>
            <a:r>
              <a:rPr lang="cs-CZ" sz="1200" dirty="0"/>
              <a:t>Spalování Čpavku – KD7</a:t>
            </a:r>
          </a:p>
          <a:p>
            <a:pPr lvl="3">
              <a:spcBef>
                <a:spcPts val="0"/>
              </a:spcBef>
            </a:pPr>
            <a:r>
              <a:rPr lang="cs-CZ" sz="1200" dirty="0"/>
              <a:t>Zemní </a:t>
            </a:r>
            <a:r>
              <a:rPr lang="cs-CZ" sz="1200" dirty="0" smtClean="0"/>
              <a:t>plyn / Biomasa </a:t>
            </a:r>
            <a:r>
              <a:rPr lang="cs-CZ" sz="1200" dirty="0"/>
              <a:t>(</a:t>
            </a:r>
            <a:r>
              <a:rPr lang="cs-CZ" sz="1200" dirty="0" err="1"/>
              <a:t>Back</a:t>
            </a:r>
            <a:r>
              <a:rPr lang="cs-CZ" sz="1200" dirty="0"/>
              <a:t> up)</a:t>
            </a:r>
          </a:p>
          <a:p>
            <a:pPr lvl="2">
              <a:spcBef>
                <a:spcPts val="0"/>
              </a:spcBef>
            </a:pPr>
            <a:r>
              <a:rPr lang="cs-CZ" sz="1400" dirty="0"/>
              <a:t>Nové zdroje energií  - Obnovitelné zdroje, využití odpadního tepla</a:t>
            </a:r>
          </a:p>
          <a:p>
            <a:pPr lvl="3">
              <a:spcBef>
                <a:spcPts val="0"/>
              </a:spcBef>
            </a:pPr>
            <a:r>
              <a:rPr lang="cs-CZ" sz="1200" dirty="0" err="1"/>
              <a:t>Fotovoltaika</a:t>
            </a:r>
            <a:endParaRPr lang="cs-CZ" sz="1200" dirty="0"/>
          </a:p>
          <a:p>
            <a:pPr lvl="3">
              <a:spcBef>
                <a:spcPts val="0"/>
              </a:spcBef>
            </a:pPr>
            <a:r>
              <a:rPr lang="cs-CZ" sz="1200" dirty="0"/>
              <a:t>Akumulace elektrické energie</a:t>
            </a:r>
          </a:p>
          <a:p>
            <a:pPr lvl="3">
              <a:spcBef>
                <a:spcPts val="0"/>
              </a:spcBef>
            </a:pPr>
            <a:r>
              <a:rPr lang="cs-CZ" sz="1200" dirty="0"/>
              <a:t>Tepelné čerpadlo</a:t>
            </a:r>
          </a:p>
          <a:p>
            <a:r>
              <a:rPr lang="cs-CZ" sz="1600" b="1" dirty="0">
                <a:solidFill>
                  <a:srgbClr val="0070C0"/>
                </a:solidFill>
              </a:rPr>
              <a:t>Kompenzace uhlíkové stopy</a:t>
            </a:r>
            <a:endParaRPr lang="cs-CZ" sz="800" dirty="0"/>
          </a:p>
          <a:p>
            <a:pPr lvl="2">
              <a:spcBef>
                <a:spcPts val="0"/>
              </a:spcBef>
            </a:pPr>
            <a:r>
              <a:rPr lang="cs-CZ" sz="1400" dirty="0"/>
              <a:t>Recyklace odpadních vod</a:t>
            </a:r>
          </a:p>
          <a:p>
            <a:pPr lvl="2">
              <a:spcBef>
                <a:spcPts val="0"/>
              </a:spcBef>
            </a:pPr>
            <a:r>
              <a:rPr lang="cs-CZ" sz="1400" dirty="0"/>
              <a:t>Agrofotovoltaika</a:t>
            </a:r>
          </a:p>
          <a:p>
            <a:pPr lvl="2">
              <a:spcBef>
                <a:spcPts val="0"/>
              </a:spcBef>
            </a:pPr>
            <a:r>
              <a:rPr lang="cs-CZ" sz="1400" dirty="0"/>
              <a:t>Pěstební činnost</a:t>
            </a:r>
          </a:p>
          <a:p>
            <a:pPr lvl="2">
              <a:spcBef>
                <a:spcPts val="0"/>
              </a:spcBef>
            </a:pPr>
            <a:r>
              <a:rPr lang="cs-CZ" sz="1400" dirty="0"/>
              <a:t>Nákup zelené energie</a:t>
            </a:r>
            <a:endParaRPr lang="cs-CZ" sz="1200" dirty="0"/>
          </a:p>
          <a:p>
            <a:r>
              <a:rPr lang="cs-CZ" sz="1600" b="1" dirty="0">
                <a:solidFill>
                  <a:srgbClr val="0070C0"/>
                </a:solidFill>
              </a:rPr>
              <a:t>Redukce spotřeb</a:t>
            </a:r>
            <a:endParaRPr lang="cs-CZ" sz="800" dirty="0">
              <a:solidFill>
                <a:srgbClr val="0070C0"/>
              </a:solidFill>
            </a:endParaRPr>
          </a:p>
          <a:p>
            <a:pPr lvl="2">
              <a:spcBef>
                <a:spcPts val="0"/>
              </a:spcBef>
            </a:pPr>
            <a:r>
              <a:rPr lang="cs-CZ" sz="1400" dirty="0"/>
              <a:t>Technologické snížení spotřeby energií</a:t>
            </a:r>
          </a:p>
          <a:p>
            <a:pPr lvl="3">
              <a:spcBef>
                <a:spcPts val="0"/>
              </a:spcBef>
            </a:pPr>
            <a:r>
              <a:rPr lang="cs-CZ" sz="1200" dirty="0"/>
              <a:t>Vývoj a výzkum nových Minerálních Hnojiv 2030+</a:t>
            </a:r>
          </a:p>
          <a:p>
            <a:pPr lvl="3">
              <a:spcBef>
                <a:spcPts val="0"/>
              </a:spcBef>
            </a:pPr>
            <a:r>
              <a:rPr lang="cs-CZ" sz="1200" dirty="0"/>
              <a:t>Energetická účinnost výroby Energií a Minerálních hnojiv </a:t>
            </a:r>
          </a:p>
          <a:p>
            <a:pPr lvl="3">
              <a:spcBef>
                <a:spcPts val="0"/>
              </a:spcBef>
            </a:pPr>
            <a:r>
              <a:rPr lang="cs-CZ" sz="1200" dirty="0"/>
              <a:t>Snižování tepelných ztrát rozvodů energií</a:t>
            </a:r>
          </a:p>
          <a:p>
            <a:pPr lvl="2">
              <a:spcBef>
                <a:spcPts val="0"/>
              </a:spcBef>
            </a:pPr>
            <a:r>
              <a:rPr lang="cs-CZ" sz="1400" dirty="0"/>
              <a:t>Organizační snížení spotřeby energií</a:t>
            </a:r>
          </a:p>
          <a:p>
            <a:pPr lvl="3">
              <a:spcBef>
                <a:spcPts val="0"/>
              </a:spcBef>
            </a:pPr>
            <a:r>
              <a:rPr lang="cs-CZ" sz="1200" dirty="0"/>
              <a:t>Ukončení neefektivních výrob / dodávek energií</a:t>
            </a:r>
          </a:p>
          <a:p>
            <a:pPr lvl="3">
              <a:spcBef>
                <a:spcPts val="0"/>
              </a:spcBef>
            </a:pPr>
            <a:r>
              <a:rPr lang="cs-CZ" sz="1200" dirty="0"/>
              <a:t>Zvýšení efektivity výroby (Plánování a řízení)</a:t>
            </a:r>
            <a:endParaRPr lang="cs-CZ" dirty="0"/>
          </a:p>
        </p:txBody>
      </p:sp>
      <p:sp>
        <p:nvSpPr>
          <p:cNvPr id="4" name="Zástupný symbol pro číslo snímku 3"/>
          <p:cNvSpPr>
            <a:spLocks noGrp="1"/>
          </p:cNvSpPr>
          <p:nvPr>
            <p:ph type="sldNum" sz="quarter" idx="4"/>
          </p:nvPr>
        </p:nvSpPr>
        <p:spPr/>
        <p:txBody>
          <a:bodyPr/>
          <a:lstStyle/>
          <a:p>
            <a:fld id="{FBC09B02-FB08-4E51-8363-3FC30D1971F4}" type="slidenum">
              <a:rPr lang="cs-CZ" smtClean="0"/>
              <a:pPr/>
              <a:t>14</a:t>
            </a:fld>
            <a:endParaRPr lang="cs-CZ" dirty="0"/>
          </a:p>
        </p:txBody>
      </p:sp>
    </p:spTree>
    <p:extLst>
      <p:ext uri="{BB962C8B-B14F-4D97-AF65-F5344CB8AC3E}">
        <p14:creationId xmlns:p14="http://schemas.microsoft.com/office/powerpoint/2010/main" val="21964927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Nadpis 62"/>
          <p:cNvSpPr>
            <a:spLocks noGrp="1"/>
          </p:cNvSpPr>
          <p:nvPr>
            <p:ph type="title"/>
          </p:nvPr>
        </p:nvSpPr>
        <p:spPr/>
        <p:txBody>
          <a:bodyPr>
            <a:normAutofit/>
          </a:bodyPr>
          <a:lstStyle/>
          <a:p>
            <a:r>
              <a:rPr lang="cs-CZ" sz="2400" dirty="0"/>
              <a:t>Současný stav</a:t>
            </a:r>
          </a:p>
        </p:txBody>
      </p:sp>
      <p:sp>
        <p:nvSpPr>
          <p:cNvPr id="47" name="Zaoblený obdélník 46"/>
          <p:cNvSpPr/>
          <p:nvPr/>
        </p:nvSpPr>
        <p:spPr>
          <a:xfrm>
            <a:off x="6672065" y="3284984"/>
            <a:ext cx="1728192" cy="64807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cs-CZ" sz="900" dirty="0">
                <a:solidFill>
                  <a:srgbClr val="0070C0"/>
                </a:solidFill>
              </a:rPr>
              <a:t>Vedlejší zdroj</a:t>
            </a:r>
          </a:p>
        </p:txBody>
      </p:sp>
      <p:sp>
        <p:nvSpPr>
          <p:cNvPr id="48" name="Zaoblený obdélník 47"/>
          <p:cNvSpPr/>
          <p:nvPr/>
        </p:nvSpPr>
        <p:spPr>
          <a:xfrm>
            <a:off x="4633684" y="3284984"/>
            <a:ext cx="1606333" cy="64807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cs-CZ" sz="900" dirty="0">
                <a:solidFill>
                  <a:srgbClr val="0070C0"/>
                </a:solidFill>
              </a:rPr>
              <a:t>Záloha</a:t>
            </a:r>
          </a:p>
        </p:txBody>
      </p:sp>
      <p:sp>
        <p:nvSpPr>
          <p:cNvPr id="49" name="Zaoblený obdélník 48"/>
          <p:cNvSpPr/>
          <p:nvPr/>
        </p:nvSpPr>
        <p:spPr>
          <a:xfrm>
            <a:off x="3376315" y="3284984"/>
            <a:ext cx="1063503" cy="648072"/>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cs-CZ" sz="900" b="1" dirty="0">
                <a:solidFill>
                  <a:schemeClr val="accent6">
                    <a:lumMod val="50000"/>
                  </a:schemeClr>
                </a:solidFill>
              </a:rPr>
              <a:t>Hlavní zdroj</a:t>
            </a:r>
          </a:p>
        </p:txBody>
      </p:sp>
      <p:sp>
        <p:nvSpPr>
          <p:cNvPr id="50" name="Text Box 118"/>
          <p:cNvSpPr txBox="1">
            <a:spLocks noChangeArrowheads="1"/>
          </p:cNvSpPr>
          <p:nvPr/>
        </p:nvSpPr>
        <p:spPr bwMode="auto">
          <a:xfrm>
            <a:off x="3647728" y="3574083"/>
            <a:ext cx="561050" cy="305368"/>
          </a:xfrm>
          <a:prstGeom prst="rect">
            <a:avLst/>
          </a:prstGeom>
          <a:solidFill>
            <a:schemeClr val="accent6">
              <a:lumMod val="60000"/>
              <a:lumOff val="40000"/>
            </a:schemeClr>
          </a:solidFill>
          <a:ln w="6350">
            <a:solidFill>
              <a:srgbClr val="C00000"/>
            </a:solidFill>
            <a:miter lim="800000"/>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pPr>
            <a:r>
              <a:rPr lang="cs-CZ" sz="700" b="1" dirty="0">
                <a:latin typeface="Calibri" pitchFamily="34" charset="0"/>
                <a:ea typeface="Times New Roman" pitchFamily="18" charset="0"/>
                <a:cs typeface="Times New Roman" pitchFamily="18" charset="0"/>
              </a:rPr>
              <a:t>K8   </a:t>
            </a:r>
            <a:br>
              <a:rPr lang="cs-CZ" sz="700" b="1" dirty="0">
                <a:latin typeface="Calibri" pitchFamily="34" charset="0"/>
                <a:ea typeface="Times New Roman" pitchFamily="18" charset="0"/>
                <a:cs typeface="Times New Roman" pitchFamily="18" charset="0"/>
              </a:rPr>
            </a:br>
            <a:r>
              <a:rPr lang="cs-CZ" sz="700" b="1" dirty="0">
                <a:latin typeface="Calibri" pitchFamily="34" charset="0"/>
                <a:ea typeface="Times New Roman" pitchFamily="18" charset="0"/>
                <a:cs typeface="Times New Roman" pitchFamily="18" charset="0"/>
              </a:rPr>
              <a:t> </a:t>
            </a:r>
            <a:r>
              <a:rPr lang="cs-CZ" sz="700" dirty="0">
                <a:latin typeface="Calibri" pitchFamily="34" charset="0"/>
                <a:ea typeface="Times New Roman" pitchFamily="18" charset="0"/>
                <a:cs typeface="Times New Roman" pitchFamily="18" charset="0"/>
              </a:rPr>
              <a:t>Uhlí</a:t>
            </a:r>
          </a:p>
        </p:txBody>
      </p:sp>
      <p:sp>
        <p:nvSpPr>
          <p:cNvPr id="51" name="Text Box 118"/>
          <p:cNvSpPr txBox="1">
            <a:spLocks noChangeArrowheads="1"/>
          </p:cNvSpPr>
          <p:nvPr/>
        </p:nvSpPr>
        <p:spPr bwMode="auto">
          <a:xfrm>
            <a:off x="4878727" y="3574083"/>
            <a:ext cx="490184" cy="305368"/>
          </a:xfrm>
          <a:prstGeom prst="rect">
            <a:avLst/>
          </a:prstGeom>
          <a:solidFill>
            <a:schemeClr val="accent6">
              <a:lumMod val="20000"/>
              <a:lumOff val="80000"/>
            </a:schemeClr>
          </a:solidFill>
          <a:ln w="6350">
            <a:solidFill>
              <a:schemeClr val="tx1"/>
            </a:solidFill>
            <a:miter lim="800000"/>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pPr>
            <a:r>
              <a:rPr lang="cs-CZ" sz="700" b="1" dirty="0">
                <a:latin typeface="Calibri" pitchFamily="34" charset="0"/>
                <a:ea typeface="Times New Roman" pitchFamily="18" charset="0"/>
                <a:cs typeface="Times New Roman" pitchFamily="18" charset="0"/>
              </a:rPr>
              <a:t>K6   </a:t>
            </a:r>
            <a:br>
              <a:rPr lang="cs-CZ" sz="700" b="1" dirty="0">
                <a:latin typeface="Calibri" pitchFamily="34" charset="0"/>
                <a:ea typeface="Times New Roman" pitchFamily="18" charset="0"/>
                <a:cs typeface="Times New Roman" pitchFamily="18" charset="0"/>
              </a:rPr>
            </a:br>
            <a:r>
              <a:rPr lang="cs-CZ" sz="700" dirty="0">
                <a:latin typeface="Calibri" pitchFamily="34" charset="0"/>
                <a:ea typeface="Times New Roman" pitchFamily="18" charset="0"/>
                <a:cs typeface="Times New Roman" pitchFamily="18" charset="0"/>
              </a:rPr>
              <a:t>ZP</a:t>
            </a:r>
          </a:p>
        </p:txBody>
      </p:sp>
      <p:sp>
        <p:nvSpPr>
          <p:cNvPr id="52" name="Text Box 118"/>
          <p:cNvSpPr txBox="1">
            <a:spLocks noChangeArrowheads="1"/>
          </p:cNvSpPr>
          <p:nvPr/>
        </p:nvSpPr>
        <p:spPr bwMode="auto">
          <a:xfrm>
            <a:off x="5555867" y="3562081"/>
            <a:ext cx="490184" cy="305368"/>
          </a:xfrm>
          <a:prstGeom prst="rect">
            <a:avLst/>
          </a:prstGeom>
          <a:solidFill>
            <a:schemeClr val="accent6">
              <a:lumMod val="20000"/>
              <a:lumOff val="80000"/>
            </a:schemeClr>
          </a:solidFill>
          <a:ln w="6350">
            <a:solidFill>
              <a:schemeClr val="tx1"/>
            </a:solidFill>
            <a:miter lim="800000"/>
            <a:headEnd/>
            <a:tailEnd/>
          </a:ln>
        </p:spPr>
        <p:txBody>
          <a:bodyPr vert="horz" wrap="square" lIns="91440" tIns="45720" rIns="91440" bIns="45720" numCol="1" anchor="ctr" anchorCtr="0" compatLnSpc="1">
            <a:prstTxWarp prst="textNoShape">
              <a:avLst/>
            </a:prstTxWarp>
          </a:bodyPr>
          <a:lstStyle/>
          <a:p>
            <a:pPr algn="ctr" fontAlgn="base" latinLnBrk="0">
              <a:spcBef>
                <a:spcPct val="0"/>
              </a:spcBef>
              <a:spcAft>
                <a:spcPct val="0"/>
              </a:spcAft>
            </a:pPr>
            <a:r>
              <a:rPr lang="cs-CZ" sz="700" b="1" dirty="0">
                <a:latin typeface="Calibri" pitchFamily="34" charset="0"/>
                <a:ea typeface="Times New Roman" pitchFamily="18" charset="0"/>
                <a:cs typeface="Times New Roman" pitchFamily="18" charset="0"/>
              </a:rPr>
              <a:t>K7   </a:t>
            </a:r>
            <a:br>
              <a:rPr lang="cs-CZ" sz="700" b="1" dirty="0">
                <a:latin typeface="Calibri" pitchFamily="34" charset="0"/>
                <a:ea typeface="Times New Roman" pitchFamily="18" charset="0"/>
                <a:cs typeface="Times New Roman" pitchFamily="18" charset="0"/>
              </a:rPr>
            </a:br>
            <a:r>
              <a:rPr lang="cs-CZ" sz="700" dirty="0">
                <a:latin typeface="Calibri" pitchFamily="34" charset="0"/>
                <a:ea typeface="Times New Roman" pitchFamily="18" charset="0"/>
                <a:cs typeface="Times New Roman" pitchFamily="18" charset="0"/>
              </a:rPr>
              <a:t>ZP</a:t>
            </a:r>
          </a:p>
        </p:txBody>
      </p:sp>
      <p:sp>
        <p:nvSpPr>
          <p:cNvPr id="53" name="Text Box 118"/>
          <p:cNvSpPr txBox="1">
            <a:spLocks noChangeArrowheads="1"/>
          </p:cNvSpPr>
          <p:nvPr/>
        </p:nvSpPr>
        <p:spPr bwMode="auto">
          <a:xfrm>
            <a:off x="6804460" y="3562081"/>
            <a:ext cx="587684" cy="305368"/>
          </a:xfrm>
          <a:prstGeom prst="rect">
            <a:avLst/>
          </a:prstGeom>
          <a:solidFill>
            <a:schemeClr val="accent6">
              <a:lumMod val="60000"/>
              <a:lumOff val="40000"/>
            </a:schemeClr>
          </a:solidFill>
          <a:ln w="6350">
            <a:solidFill>
              <a:srgbClr val="C00000"/>
            </a:solidFill>
            <a:miter lim="800000"/>
            <a:headEnd/>
            <a:tailEnd/>
          </a:ln>
        </p:spPr>
        <p:txBody>
          <a:bodyPr vert="horz" wrap="square" lIns="91440" tIns="45720" rIns="91440" bIns="45720" numCol="1" anchor="ctr" anchorCtr="0" compatLnSpc="1">
            <a:prstTxWarp prst="textNoShape">
              <a:avLst/>
            </a:prstTxWarp>
          </a:bodyPr>
          <a:lstStyle/>
          <a:p>
            <a:pPr algn="ctr" fontAlgn="base" latinLnBrk="0">
              <a:spcBef>
                <a:spcPct val="0"/>
              </a:spcBef>
              <a:spcAft>
                <a:spcPct val="0"/>
              </a:spcAft>
            </a:pPr>
            <a:r>
              <a:rPr lang="cs-CZ" sz="700" b="1" dirty="0">
                <a:latin typeface="Calibri" pitchFamily="34" charset="0"/>
                <a:ea typeface="Times New Roman" pitchFamily="18" charset="0"/>
                <a:cs typeface="Times New Roman" pitchFamily="18" charset="0"/>
              </a:rPr>
              <a:t>KD 6</a:t>
            </a:r>
            <a:br>
              <a:rPr lang="cs-CZ" sz="700" b="1" dirty="0">
                <a:latin typeface="Calibri" pitchFamily="34" charset="0"/>
                <a:ea typeface="Times New Roman" pitchFamily="18" charset="0"/>
                <a:cs typeface="Times New Roman" pitchFamily="18" charset="0"/>
              </a:rPr>
            </a:br>
            <a:r>
              <a:rPr lang="cs-CZ" sz="700" dirty="0">
                <a:latin typeface="Calibri" pitchFamily="34" charset="0"/>
                <a:ea typeface="Times New Roman" pitchFamily="18" charset="0"/>
                <a:cs typeface="Times New Roman" pitchFamily="18" charset="0"/>
              </a:rPr>
              <a:t>Čpavek</a:t>
            </a:r>
          </a:p>
        </p:txBody>
      </p:sp>
      <p:sp>
        <p:nvSpPr>
          <p:cNvPr id="54" name="Text Box 118"/>
          <p:cNvSpPr txBox="1">
            <a:spLocks noChangeArrowheads="1"/>
          </p:cNvSpPr>
          <p:nvPr/>
        </p:nvSpPr>
        <p:spPr bwMode="auto">
          <a:xfrm>
            <a:off x="7668556" y="3562081"/>
            <a:ext cx="587684" cy="305368"/>
          </a:xfrm>
          <a:prstGeom prst="rect">
            <a:avLst/>
          </a:prstGeom>
          <a:solidFill>
            <a:schemeClr val="tx2">
              <a:lumMod val="20000"/>
              <a:lumOff val="80000"/>
            </a:schemeClr>
          </a:solidFill>
          <a:ln w="6350">
            <a:solidFill>
              <a:schemeClr val="tx1"/>
            </a:solidFill>
            <a:miter lim="800000"/>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pPr>
            <a:r>
              <a:rPr lang="cs-CZ" sz="700" b="1" dirty="0">
                <a:latin typeface="Calibri" pitchFamily="34" charset="0"/>
                <a:ea typeface="Times New Roman" pitchFamily="18" charset="0"/>
                <a:cs typeface="Times New Roman" pitchFamily="18" charset="0"/>
              </a:rPr>
              <a:t>KD 5</a:t>
            </a:r>
            <a:br>
              <a:rPr lang="cs-CZ" sz="700" b="1" dirty="0">
                <a:latin typeface="Calibri" pitchFamily="34" charset="0"/>
                <a:ea typeface="Times New Roman" pitchFamily="18" charset="0"/>
                <a:cs typeface="Times New Roman" pitchFamily="18" charset="0"/>
              </a:rPr>
            </a:br>
            <a:r>
              <a:rPr lang="cs-CZ" sz="700" dirty="0">
                <a:latin typeface="Calibri" pitchFamily="34" charset="0"/>
                <a:ea typeface="Times New Roman" pitchFamily="18" charset="0"/>
                <a:cs typeface="Times New Roman" pitchFamily="18" charset="0"/>
              </a:rPr>
              <a:t>Čpavek</a:t>
            </a:r>
          </a:p>
        </p:txBody>
      </p:sp>
      <p:grpSp>
        <p:nvGrpSpPr>
          <p:cNvPr id="55" name="Skupina 54"/>
          <p:cNvGrpSpPr/>
          <p:nvPr/>
        </p:nvGrpSpPr>
        <p:grpSpPr>
          <a:xfrm>
            <a:off x="3503714" y="4365104"/>
            <a:ext cx="648071" cy="216024"/>
            <a:chOff x="2522897" y="2111742"/>
            <a:chExt cx="849571" cy="448970"/>
          </a:xfrm>
        </p:grpSpPr>
        <p:sp>
          <p:nvSpPr>
            <p:cNvPr id="56" name="AutoShape 48"/>
            <p:cNvSpPr>
              <a:spLocks noChangeArrowheads="1"/>
            </p:cNvSpPr>
            <p:nvPr/>
          </p:nvSpPr>
          <p:spPr bwMode="auto">
            <a:xfrm rot="5400000">
              <a:off x="2543419" y="2091220"/>
              <a:ext cx="448970" cy="490013"/>
            </a:xfrm>
            <a:custGeom>
              <a:avLst/>
              <a:gdLst>
                <a:gd name="G0" fmla="+- 2550 0 0"/>
                <a:gd name="G1" fmla="+- 21600 0 2550"/>
                <a:gd name="G2" fmla="*/ 2550 1 2"/>
                <a:gd name="G3" fmla="+- 21600 0 G2"/>
                <a:gd name="G4" fmla="+/ 2550 21600 2"/>
                <a:gd name="G5" fmla="+/ G1 0 2"/>
                <a:gd name="G6" fmla="*/ 21600 21600 2550"/>
                <a:gd name="G7" fmla="*/ G6 1 2"/>
                <a:gd name="G8" fmla="+- 21600 0 G7"/>
                <a:gd name="G9" fmla="*/ 21600 1 2"/>
                <a:gd name="G10" fmla="+- 2550 0 G9"/>
                <a:gd name="G11" fmla="?: G10 G8 0"/>
                <a:gd name="G12" fmla="?: G10 G7 21600"/>
                <a:gd name="T0" fmla="*/ 20325 w 21600"/>
                <a:gd name="T1" fmla="*/ 10800 h 21600"/>
                <a:gd name="T2" fmla="*/ 10800 w 21600"/>
                <a:gd name="T3" fmla="*/ 21600 h 21600"/>
                <a:gd name="T4" fmla="*/ 1275 w 21600"/>
                <a:gd name="T5" fmla="*/ 10800 h 21600"/>
                <a:gd name="T6" fmla="*/ 10800 w 21600"/>
                <a:gd name="T7" fmla="*/ 0 h 21600"/>
                <a:gd name="T8" fmla="*/ 3075 w 21600"/>
                <a:gd name="T9" fmla="*/ 3075 h 21600"/>
                <a:gd name="T10" fmla="*/ 18525 w 21600"/>
                <a:gd name="T11" fmla="*/ 18525 h 21600"/>
              </a:gdLst>
              <a:ahLst/>
              <a:cxnLst>
                <a:cxn ang="0">
                  <a:pos x="T0" y="T1"/>
                </a:cxn>
                <a:cxn ang="0">
                  <a:pos x="T2" y="T3"/>
                </a:cxn>
                <a:cxn ang="0">
                  <a:pos x="T4" y="T5"/>
                </a:cxn>
                <a:cxn ang="0">
                  <a:pos x="T6" y="T7"/>
                </a:cxn>
              </a:cxnLst>
              <a:rect l="T8" t="T9" r="T10" b="T11"/>
              <a:pathLst>
                <a:path w="21600" h="21600">
                  <a:moveTo>
                    <a:pt x="0" y="0"/>
                  </a:moveTo>
                  <a:lnTo>
                    <a:pt x="2550" y="21600"/>
                  </a:lnTo>
                  <a:lnTo>
                    <a:pt x="19050" y="21600"/>
                  </a:lnTo>
                  <a:lnTo>
                    <a:pt x="21600" y="0"/>
                  </a:lnTo>
                  <a:close/>
                </a:path>
              </a:pathLst>
            </a:custGeom>
            <a:solidFill>
              <a:schemeClr val="bg1"/>
            </a:solidFill>
            <a:ln w="9525">
              <a:solidFill>
                <a:srgbClr val="000000"/>
              </a:solidFill>
              <a:miter lim="800000"/>
              <a:headEnd/>
              <a:tailEnd/>
            </a:ln>
          </p:spPr>
          <p:txBody>
            <a:bodyPr vert="vert270" wrap="square" lIns="91440" tIns="45720" rIns="91440" bIns="45720" numCol="1" anchor="ctr" anchorCtr="1" compatLnSpc="1">
              <a:prstTxWarp prst="textNoShape">
                <a:avLst/>
              </a:prstTxWarp>
              <a:noAutofit/>
            </a:bodyPr>
            <a:lstStyle/>
            <a:p>
              <a:r>
                <a:rPr lang="cs-CZ" sz="700" b="1" dirty="0"/>
                <a:t>TG 7</a:t>
              </a:r>
            </a:p>
          </p:txBody>
        </p:sp>
        <p:sp>
          <p:nvSpPr>
            <p:cNvPr id="57" name="Oval 47"/>
            <p:cNvSpPr>
              <a:spLocks noChangeArrowheads="1"/>
            </p:cNvSpPr>
            <p:nvPr/>
          </p:nvSpPr>
          <p:spPr bwMode="auto">
            <a:xfrm>
              <a:off x="3106309" y="2111742"/>
              <a:ext cx="266159" cy="434112"/>
            </a:xfrm>
            <a:prstGeom prst="ellipse">
              <a:avLst/>
            </a:prstGeom>
            <a:solidFill>
              <a:schemeClr val="bg1"/>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cs-CZ" sz="1600"/>
            </a:p>
          </p:txBody>
        </p:sp>
      </p:grpSp>
      <p:cxnSp>
        <p:nvCxnSpPr>
          <p:cNvPr id="58" name="Přímá spojovací čára 57"/>
          <p:cNvCxnSpPr>
            <a:stCxn id="56" idx="3"/>
            <a:endCxn id="57" idx="2"/>
          </p:cNvCxnSpPr>
          <p:nvPr/>
        </p:nvCxnSpPr>
        <p:spPr>
          <a:xfrm flipV="1">
            <a:off x="3877506" y="4469542"/>
            <a:ext cx="71246" cy="3574"/>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Přímá spojovací čára 58"/>
          <p:cNvCxnSpPr/>
          <p:nvPr/>
        </p:nvCxnSpPr>
        <p:spPr>
          <a:xfrm>
            <a:off x="1991544" y="4941168"/>
            <a:ext cx="2448272" cy="0"/>
          </a:xfrm>
          <a:prstGeom prst="line">
            <a:avLst/>
          </a:prstGeom>
          <a:ln cmpd="sng">
            <a:prstDash val="sysDot"/>
            <a:tailEnd type="triangle" w="med" len="med"/>
          </a:ln>
        </p:spPr>
        <p:style>
          <a:lnRef idx="1">
            <a:schemeClr val="accent1"/>
          </a:lnRef>
          <a:fillRef idx="0">
            <a:schemeClr val="accent1"/>
          </a:fillRef>
          <a:effectRef idx="0">
            <a:schemeClr val="accent1"/>
          </a:effectRef>
          <a:fontRef idx="minor">
            <a:schemeClr val="tx1"/>
          </a:fontRef>
        </p:style>
      </p:cxnSp>
      <p:grpSp>
        <p:nvGrpSpPr>
          <p:cNvPr id="60" name="Skupina 59"/>
          <p:cNvGrpSpPr/>
          <p:nvPr/>
        </p:nvGrpSpPr>
        <p:grpSpPr>
          <a:xfrm>
            <a:off x="3431704" y="5085184"/>
            <a:ext cx="5760640" cy="216024"/>
            <a:chOff x="1907704" y="2564904"/>
            <a:chExt cx="5760640" cy="216024"/>
          </a:xfrm>
        </p:grpSpPr>
        <p:sp>
          <p:nvSpPr>
            <p:cNvPr id="61" name="Zaoblený obdélník 60"/>
            <p:cNvSpPr/>
            <p:nvPr/>
          </p:nvSpPr>
          <p:spPr>
            <a:xfrm>
              <a:off x="1907704" y="2564904"/>
              <a:ext cx="2088232" cy="216024"/>
            </a:xfrm>
            <a:prstGeom prst="round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050" b="1" dirty="0">
                  <a:solidFill>
                    <a:schemeClr val="bg1">
                      <a:lumMod val="50000"/>
                    </a:schemeClr>
                  </a:solidFill>
                </a:rPr>
                <a:t>Průmyslový areál Lovosice</a:t>
              </a:r>
            </a:p>
          </p:txBody>
        </p:sp>
        <p:sp>
          <p:nvSpPr>
            <p:cNvPr id="62" name="Zaoblený obdélník 61"/>
            <p:cNvSpPr/>
            <p:nvPr/>
          </p:nvSpPr>
          <p:spPr>
            <a:xfrm>
              <a:off x="5580112" y="2564904"/>
              <a:ext cx="2088232" cy="216024"/>
            </a:xfrm>
            <a:prstGeom prst="round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050" b="1" dirty="0">
                  <a:solidFill>
                    <a:schemeClr val="bg1">
                      <a:lumMod val="50000"/>
                    </a:schemeClr>
                  </a:solidFill>
                </a:rPr>
                <a:t>Město Lovosice</a:t>
              </a:r>
            </a:p>
          </p:txBody>
        </p:sp>
      </p:grpSp>
      <p:cxnSp>
        <p:nvCxnSpPr>
          <p:cNvPr id="64" name="Tvar 63"/>
          <p:cNvCxnSpPr>
            <a:stCxn id="57" idx="6"/>
            <a:endCxn id="61" idx="0"/>
          </p:cNvCxnSpPr>
          <p:nvPr/>
        </p:nvCxnSpPr>
        <p:spPr>
          <a:xfrm>
            <a:off x="4151784" y="4469542"/>
            <a:ext cx="324036" cy="615642"/>
          </a:xfrm>
          <a:prstGeom prst="bentConnector2">
            <a:avLst/>
          </a:prstGeom>
          <a:ln cmpd="sng">
            <a:prstDash val="sysDot"/>
            <a:tailEnd type="triangle" w="med" len="med"/>
          </a:ln>
        </p:spPr>
        <p:style>
          <a:lnRef idx="1">
            <a:schemeClr val="accent1"/>
          </a:lnRef>
          <a:fillRef idx="0">
            <a:schemeClr val="accent1"/>
          </a:fillRef>
          <a:effectRef idx="0">
            <a:schemeClr val="accent1"/>
          </a:effectRef>
          <a:fontRef idx="minor">
            <a:schemeClr val="tx1"/>
          </a:fontRef>
        </p:style>
      </p:cxnSp>
      <p:sp>
        <p:nvSpPr>
          <p:cNvPr id="65" name="Levá složená závorka 64"/>
          <p:cNvSpPr/>
          <p:nvPr/>
        </p:nvSpPr>
        <p:spPr>
          <a:xfrm rot="16200000">
            <a:off x="5591944" y="2204864"/>
            <a:ext cx="216024" cy="3672408"/>
          </a:xfrm>
          <a:prstGeom prst="leftBrace">
            <a:avLst>
              <a:gd name="adj1" fmla="val 8333"/>
              <a:gd name="adj2" fmla="val 51409"/>
            </a:avLst>
          </a:prstGeom>
          <a:ln>
            <a:solidFill>
              <a:srgbClr val="C00000"/>
            </a:solidFill>
            <a:prstDash val="lgDash"/>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66" name="TextovéPole 65"/>
          <p:cNvSpPr txBox="1"/>
          <p:nvPr/>
        </p:nvSpPr>
        <p:spPr>
          <a:xfrm>
            <a:off x="1919536" y="4293097"/>
            <a:ext cx="1178528" cy="646331"/>
          </a:xfrm>
          <a:prstGeom prst="rect">
            <a:avLst/>
          </a:prstGeom>
          <a:noFill/>
        </p:spPr>
        <p:txBody>
          <a:bodyPr wrap="square" rtlCol="0">
            <a:spAutoFit/>
          </a:bodyPr>
          <a:lstStyle/>
          <a:p>
            <a:r>
              <a:rPr lang="cs-CZ" sz="900" dirty="0"/>
              <a:t>Kombinovaná výroba</a:t>
            </a:r>
          </a:p>
          <a:p>
            <a:endParaRPr lang="cs-CZ" sz="900" dirty="0"/>
          </a:p>
          <a:p>
            <a:endParaRPr lang="cs-CZ" sz="900" dirty="0"/>
          </a:p>
          <a:p>
            <a:r>
              <a:rPr lang="cs-CZ" sz="900" dirty="0"/>
              <a:t>Nákup silové EE  </a:t>
            </a:r>
          </a:p>
        </p:txBody>
      </p:sp>
      <p:cxnSp>
        <p:nvCxnSpPr>
          <p:cNvPr id="67" name="Pravoúhlá spojovací čára 66"/>
          <p:cNvCxnSpPr>
            <a:stCxn id="65" idx="1"/>
            <a:endCxn id="56" idx="1"/>
          </p:cNvCxnSpPr>
          <p:nvPr/>
        </p:nvCxnSpPr>
        <p:spPr>
          <a:xfrm rot="5400000">
            <a:off x="4465689" y="3187105"/>
            <a:ext cx="324036" cy="2247986"/>
          </a:xfrm>
          <a:prstGeom prst="bentConnector3">
            <a:avLst>
              <a:gd name="adj1" fmla="val 23526"/>
            </a:avLst>
          </a:prstGeom>
          <a:ln>
            <a:solidFill>
              <a:srgbClr val="C00000"/>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68" name="Přímá spojovací šipka 67"/>
          <p:cNvCxnSpPr/>
          <p:nvPr/>
        </p:nvCxnSpPr>
        <p:spPr>
          <a:xfrm>
            <a:off x="4943872" y="4221088"/>
            <a:ext cx="0" cy="864096"/>
          </a:xfrm>
          <a:prstGeom prst="straightConnector1">
            <a:avLst/>
          </a:prstGeom>
          <a:ln>
            <a:solidFill>
              <a:srgbClr val="C00000"/>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69" name="Tvar 68"/>
          <p:cNvCxnSpPr>
            <a:endCxn id="62" idx="0"/>
          </p:cNvCxnSpPr>
          <p:nvPr/>
        </p:nvCxnSpPr>
        <p:spPr>
          <a:xfrm>
            <a:off x="5735960" y="4221088"/>
            <a:ext cx="2412268" cy="864096"/>
          </a:xfrm>
          <a:prstGeom prst="bentConnector2">
            <a:avLst/>
          </a:prstGeom>
          <a:ln>
            <a:solidFill>
              <a:srgbClr val="C00000"/>
            </a:solidFill>
            <a:prstDash val="lgDash"/>
            <a:tailEnd type="triangle"/>
          </a:ln>
        </p:spPr>
        <p:style>
          <a:lnRef idx="1">
            <a:schemeClr val="accent1"/>
          </a:lnRef>
          <a:fillRef idx="0">
            <a:schemeClr val="accent1"/>
          </a:fillRef>
          <a:effectRef idx="0">
            <a:schemeClr val="accent1"/>
          </a:effectRef>
          <a:fontRef idx="minor">
            <a:schemeClr val="tx1"/>
          </a:fontRef>
        </p:style>
      </p:cxnSp>
      <p:grpSp>
        <p:nvGrpSpPr>
          <p:cNvPr id="70" name="Skupina 69"/>
          <p:cNvGrpSpPr/>
          <p:nvPr/>
        </p:nvGrpSpPr>
        <p:grpSpPr>
          <a:xfrm>
            <a:off x="1585375" y="3444357"/>
            <a:ext cx="246401" cy="1621210"/>
            <a:chOff x="61374" y="924077"/>
            <a:chExt cx="246401" cy="1621210"/>
          </a:xfrm>
        </p:grpSpPr>
        <p:sp>
          <p:nvSpPr>
            <p:cNvPr id="73" name="TextovéPole 72"/>
            <p:cNvSpPr txBox="1"/>
            <p:nvPr/>
          </p:nvSpPr>
          <p:spPr>
            <a:xfrm rot="16200000">
              <a:off x="-144111" y="2093400"/>
              <a:ext cx="657552" cy="246221"/>
            </a:xfrm>
            <a:prstGeom prst="rect">
              <a:avLst/>
            </a:prstGeom>
            <a:noFill/>
          </p:spPr>
          <p:txBody>
            <a:bodyPr wrap="none" rtlCol="0">
              <a:spAutoFit/>
            </a:bodyPr>
            <a:lstStyle/>
            <a:p>
              <a:r>
                <a:rPr lang="cs-CZ" sz="1000" b="1" dirty="0">
                  <a:solidFill>
                    <a:srgbClr val="0070C0"/>
                  </a:solidFill>
                </a:rPr>
                <a:t>Elektřina</a:t>
              </a:r>
            </a:p>
          </p:txBody>
        </p:sp>
        <p:sp>
          <p:nvSpPr>
            <p:cNvPr id="74" name="TextovéPole 73"/>
            <p:cNvSpPr txBox="1"/>
            <p:nvPr/>
          </p:nvSpPr>
          <p:spPr>
            <a:xfrm rot="16200000">
              <a:off x="-56927" y="1042378"/>
              <a:ext cx="482824" cy="246221"/>
            </a:xfrm>
            <a:prstGeom prst="rect">
              <a:avLst/>
            </a:prstGeom>
            <a:noFill/>
          </p:spPr>
          <p:txBody>
            <a:bodyPr wrap="none" rtlCol="0">
              <a:spAutoFit/>
            </a:bodyPr>
            <a:lstStyle/>
            <a:p>
              <a:r>
                <a:rPr lang="cs-CZ" sz="1000" b="1" dirty="0">
                  <a:solidFill>
                    <a:srgbClr val="C00000"/>
                  </a:solidFill>
                </a:rPr>
                <a:t>Teplo</a:t>
              </a:r>
            </a:p>
          </p:txBody>
        </p:sp>
      </p:grpSp>
      <p:sp>
        <p:nvSpPr>
          <p:cNvPr id="77" name="TextovéPole 76"/>
          <p:cNvSpPr txBox="1"/>
          <p:nvPr/>
        </p:nvSpPr>
        <p:spPr>
          <a:xfrm>
            <a:off x="1847529" y="3183940"/>
            <a:ext cx="1003801" cy="677108"/>
          </a:xfrm>
          <a:prstGeom prst="rect">
            <a:avLst/>
          </a:prstGeom>
          <a:noFill/>
        </p:spPr>
        <p:txBody>
          <a:bodyPr wrap="none" rtlCol="0">
            <a:spAutoFit/>
          </a:bodyPr>
          <a:lstStyle/>
          <a:p>
            <a:r>
              <a:rPr lang="cs-CZ" sz="1100" b="1" dirty="0"/>
              <a:t>Současný stav</a:t>
            </a:r>
          </a:p>
          <a:p>
            <a:r>
              <a:rPr lang="cs-CZ" sz="900" dirty="0"/>
              <a:t>Hnědé uhlí</a:t>
            </a:r>
          </a:p>
          <a:p>
            <a:r>
              <a:rPr lang="cs-CZ" sz="900" dirty="0"/>
              <a:t>Čpavek</a:t>
            </a:r>
          </a:p>
          <a:p>
            <a:r>
              <a:rPr lang="cs-CZ" sz="900" dirty="0"/>
              <a:t>Zemní plyn</a:t>
            </a:r>
          </a:p>
        </p:txBody>
      </p:sp>
      <p:sp>
        <p:nvSpPr>
          <p:cNvPr id="80" name="Obdélník 79"/>
          <p:cNvSpPr/>
          <p:nvPr/>
        </p:nvSpPr>
        <p:spPr>
          <a:xfrm>
            <a:off x="1847528" y="1772817"/>
            <a:ext cx="8208912" cy="500137"/>
          </a:xfrm>
          <a:prstGeom prst="rect">
            <a:avLst/>
          </a:prstGeom>
          <a:solidFill>
            <a:schemeClr val="accent1">
              <a:alpha val="1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algn="ctr"/>
            <a:r>
              <a:rPr lang="cs-CZ" sz="1200" b="1" dirty="0">
                <a:solidFill>
                  <a:srgbClr val="C00000"/>
                </a:solidFill>
                <a:latin typeface="Calibri" pitchFamily="34" charset="0"/>
                <a:cs typeface="Calibri" pitchFamily="34" charset="0"/>
              </a:rPr>
              <a:t>Centrální Energetika</a:t>
            </a:r>
          </a:p>
          <a:p>
            <a:pPr algn="ctr"/>
            <a:endParaRPr lang="cs-CZ" sz="400" b="1" dirty="0">
              <a:solidFill>
                <a:srgbClr val="C00000"/>
              </a:solidFill>
              <a:latin typeface="Calibri" pitchFamily="34" charset="0"/>
              <a:cs typeface="Calibri" pitchFamily="34" charset="0"/>
            </a:endParaRPr>
          </a:p>
          <a:p>
            <a:r>
              <a:rPr lang="cs-CZ" sz="1050" b="1" dirty="0">
                <a:solidFill>
                  <a:schemeClr val="tx1">
                    <a:lumMod val="75000"/>
                    <a:lumOff val="25000"/>
                  </a:schemeClr>
                </a:solidFill>
                <a:latin typeface="Calibri" pitchFamily="34" charset="0"/>
                <a:cs typeface="Calibri" pitchFamily="34" charset="0"/>
              </a:rPr>
              <a:t>Celková bilance     </a:t>
            </a:r>
            <a:r>
              <a:rPr lang="cs-CZ" sz="1050" dirty="0">
                <a:solidFill>
                  <a:schemeClr val="tx1">
                    <a:lumMod val="75000"/>
                    <a:lumOff val="25000"/>
                  </a:schemeClr>
                </a:solidFill>
                <a:latin typeface="Calibri" pitchFamily="34" charset="0"/>
                <a:cs typeface="Calibri" pitchFamily="34" charset="0"/>
              </a:rPr>
              <a:t>Teplo   2 800 TJ/rok	EE   160 </a:t>
            </a:r>
            <a:r>
              <a:rPr lang="cs-CZ" sz="1050" dirty="0" err="1">
                <a:solidFill>
                  <a:schemeClr val="tx1">
                    <a:lumMod val="75000"/>
                    <a:lumOff val="25000"/>
                  </a:schemeClr>
                </a:solidFill>
                <a:latin typeface="Calibri" pitchFamily="34" charset="0"/>
                <a:cs typeface="Calibri" pitchFamily="34" charset="0"/>
              </a:rPr>
              <a:t>GWh</a:t>
            </a:r>
            <a:r>
              <a:rPr lang="cs-CZ" sz="1050" dirty="0">
                <a:solidFill>
                  <a:schemeClr val="tx1">
                    <a:lumMod val="75000"/>
                    <a:lumOff val="25000"/>
                  </a:schemeClr>
                </a:solidFill>
                <a:latin typeface="Calibri" pitchFamily="34" charset="0"/>
                <a:cs typeface="Calibri" pitchFamily="34" charset="0"/>
              </a:rPr>
              <a:t>/rok	</a:t>
            </a:r>
            <a:r>
              <a:rPr lang="cs-CZ" sz="1050" b="1" dirty="0">
                <a:solidFill>
                  <a:schemeClr val="tx1">
                    <a:lumMod val="75000"/>
                    <a:lumOff val="25000"/>
                  </a:schemeClr>
                </a:solidFill>
                <a:latin typeface="Calibri" pitchFamily="34" charset="0"/>
                <a:cs typeface="Calibri" pitchFamily="34" charset="0"/>
              </a:rPr>
              <a:t>CO</a:t>
            </a:r>
            <a:r>
              <a:rPr lang="cs-CZ" sz="1050" b="1" baseline="-25000" dirty="0">
                <a:solidFill>
                  <a:schemeClr val="tx1">
                    <a:lumMod val="75000"/>
                    <a:lumOff val="25000"/>
                  </a:schemeClr>
                </a:solidFill>
                <a:latin typeface="Calibri" pitchFamily="34" charset="0"/>
                <a:cs typeface="Calibri" pitchFamily="34" charset="0"/>
              </a:rPr>
              <a:t>2</a:t>
            </a:r>
            <a:r>
              <a:rPr lang="cs-CZ" sz="1050" b="1" dirty="0">
                <a:solidFill>
                  <a:schemeClr val="tx1">
                    <a:lumMod val="75000"/>
                    <a:lumOff val="25000"/>
                  </a:schemeClr>
                </a:solidFill>
                <a:latin typeface="Calibri" pitchFamily="34" charset="0"/>
                <a:cs typeface="Calibri" pitchFamily="34" charset="0"/>
              </a:rPr>
              <a:t>    270 – 300 000 t/rok</a:t>
            </a:r>
          </a:p>
        </p:txBody>
      </p:sp>
      <p:sp>
        <p:nvSpPr>
          <p:cNvPr id="82" name="Obdélník 81"/>
          <p:cNvSpPr/>
          <p:nvPr/>
        </p:nvSpPr>
        <p:spPr>
          <a:xfrm>
            <a:off x="3575720" y="2708920"/>
            <a:ext cx="696024" cy="338554"/>
          </a:xfrm>
          <a:prstGeom prst="rect">
            <a:avLst/>
          </a:prstGeom>
        </p:spPr>
        <p:txBody>
          <a:bodyPr wrap="none">
            <a:spAutoFit/>
          </a:bodyPr>
          <a:lstStyle/>
          <a:p>
            <a:pPr lvl="0" algn="ctr" fontAlgn="base">
              <a:spcBef>
                <a:spcPct val="0"/>
              </a:spcBef>
              <a:spcAft>
                <a:spcPct val="0"/>
              </a:spcAft>
            </a:pPr>
            <a:r>
              <a:rPr lang="cs-CZ" sz="800" dirty="0">
                <a:latin typeface="Calibri" pitchFamily="34" charset="0"/>
                <a:ea typeface="Times New Roman" pitchFamily="18" charset="0"/>
                <a:cs typeface="Times New Roman" pitchFamily="18" charset="0"/>
              </a:rPr>
              <a:t>1 800 TJ/rok</a:t>
            </a:r>
          </a:p>
          <a:p>
            <a:pPr lvl="0" algn="ctr" fontAlgn="base">
              <a:spcBef>
                <a:spcPct val="0"/>
              </a:spcBef>
              <a:spcAft>
                <a:spcPct val="0"/>
              </a:spcAft>
            </a:pPr>
            <a:r>
              <a:rPr lang="cs-CZ" sz="800" dirty="0">
                <a:latin typeface="Calibri" pitchFamily="34" charset="0"/>
                <a:ea typeface="Times New Roman" pitchFamily="18" charset="0"/>
                <a:cs typeface="Times New Roman" pitchFamily="18" charset="0"/>
              </a:rPr>
              <a:t>104 t CO</a:t>
            </a:r>
            <a:r>
              <a:rPr lang="cs-CZ" sz="800" baseline="-25000" dirty="0">
                <a:latin typeface="Calibri" pitchFamily="34" charset="0"/>
                <a:ea typeface="Times New Roman" pitchFamily="18" charset="0"/>
                <a:cs typeface="Times New Roman" pitchFamily="18" charset="0"/>
              </a:rPr>
              <a:t>2</a:t>
            </a:r>
            <a:r>
              <a:rPr lang="cs-CZ" sz="800" dirty="0">
                <a:latin typeface="Calibri" pitchFamily="34" charset="0"/>
                <a:ea typeface="Times New Roman" pitchFamily="18" charset="0"/>
                <a:cs typeface="Times New Roman" pitchFamily="18" charset="0"/>
              </a:rPr>
              <a:t>/TJ</a:t>
            </a:r>
            <a:endParaRPr lang="cs-CZ" sz="800" baseline="-25000" dirty="0">
              <a:latin typeface="Calibri" pitchFamily="34" charset="0"/>
              <a:ea typeface="Times New Roman" pitchFamily="18" charset="0"/>
              <a:cs typeface="Times New Roman" pitchFamily="18" charset="0"/>
            </a:endParaRPr>
          </a:p>
        </p:txBody>
      </p:sp>
      <p:sp>
        <p:nvSpPr>
          <p:cNvPr id="91" name="Obdélník 90"/>
          <p:cNvSpPr/>
          <p:nvPr/>
        </p:nvSpPr>
        <p:spPr>
          <a:xfrm>
            <a:off x="4742148" y="2708920"/>
            <a:ext cx="1425860" cy="338554"/>
          </a:xfrm>
          <a:prstGeom prst="rect">
            <a:avLst/>
          </a:prstGeom>
        </p:spPr>
        <p:txBody>
          <a:bodyPr wrap="square">
            <a:spAutoFit/>
          </a:bodyPr>
          <a:lstStyle/>
          <a:p>
            <a:pPr algn="ctr" fontAlgn="base">
              <a:spcBef>
                <a:spcPct val="0"/>
              </a:spcBef>
              <a:spcAft>
                <a:spcPct val="0"/>
              </a:spcAft>
            </a:pPr>
            <a:r>
              <a:rPr lang="cs-CZ" sz="800" dirty="0">
                <a:latin typeface="Calibri" pitchFamily="34" charset="0"/>
                <a:ea typeface="Times New Roman" pitchFamily="18" charset="0"/>
                <a:cs typeface="Times New Roman" pitchFamily="18" charset="0"/>
              </a:rPr>
              <a:t>30 TJ/rok</a:t>
            </a:r>
          </a:p>
          <a:p>
            <a:pPr algn="ctr" fontAlgn="base">
              <a:spcBef>
                <a:spcPct val="0"/>
              </a:spcBef>
              <a:spcAft>
                <a:spcPct val="0"/>
              </a:spcAft>
            </a:pPr>
            <a:r>
              <a:rPr lang="cs-CZ" sz="800" dirty="0">
                <a:latin typeface="Calibri" pitchFamily="34" charset="0"/>
                <a:ea typeface="Times New Roman" pitchFamily="18" charset="0"/>
                <a:cs typeface="Times New Roman" pitchFamily="18" charset="0"/>
              </a:rPr>
              <a:t>63 t CO</a:t>
            </a:r>
            <a:r>
              <a:rPr lang="cs-CZ" sz="800" baseline="-25000" dirty="0">
                <a:latin typeface="Calibri" pitchFamily="34" charset="0"/>
                <a:ea typeface="Times New Roman" pitchFamily="18" charset="0"/>
                <a:cs typeface="Times New Roman" pitchFamily="18" charset="0"/>
              </a:rPr>
              <a:t>2/</a:t>
            </a:r>
            <a:r>
              <a:rPr lang="cs-CZ" sz="800" dirty="0">
                <a:latin typeface="Calibri" pitchFamily="34" charset="0"/>
                <a:ea typeface="Times New Roman" pitchFamily="18" charset="0"/>
                <a:cs typeface="Times New Roman" pitchFamily="18" charset="0"/>
              </a:rPr>
              <a:t>TJ</a:t>
            </a:r>
          </a:p>
        </p:txBody>
      </p:sp>
      <p:sp>
        <p:nvSpPr>
          <p:cNvPr id="92" name="Obdélník 91"/>
          <p:cNvSpPr/>
          <p:nvPr/>
        </p:nvSpPr>
        <p:spPr>
          <a:xfrm>
            <a:off x="6513621" y="2606716"/>
            <a:ext cx="1047083" cy="461665"/>
          </a:xfrm>
          <a:prstGeom prst="rect">
            <a:avLst/>
          </a:prstGeom>
        </p:spPr>
        <p:txBody>
          <a:bodyPr wrap="none">
            <a:spAutoFit/>
          </a:bodyPr>
          <a:lstStyle/>
          <a:p>
            <a:pPr algn="ctr" fontAlgn="base">
              <a:spcBef>
                <a:spcPct val="0"/>
              </a:spcBef>
              <a:spcAft>
                <a:spcPct val="0"/>
              </a:spcAft>
            </a:pPr>
            <a:r>
              <a:rPr lang="cs-CZ" sz="800" dirty="0">
                <a:latin typeface="Calibri" pitchFamily="34" charset="0"/>
                <a:ea typeface="Times New Roman" pitchFamily="18" charset="0"/>
                <a:cs typeface="Times New Roman" pitchFamily="18" charset="0"/>
              </a:rPr>
              <a:t>600 TJ/rok</a:t>
            </a:r>
          </a:p>
          <a:p>
            <a:pPr algn="ctr" fontAlgn="base">
              <a:spcBef>
                <a:spcPct val="0"/>
              </a:spcBef>
              <a:spcAft>
                <a:spcPct val="0"/>
              </a:spcAft>
            </a:pPr>
            <a:r>
              <a:rPr lang="cs-CZ" sz="800" dirty="0">
                <a:latin typeface="Calibri" pitchFamily="34" charset="0"/>
                <a:ea typeface="Times New Roman" pitchFamily="18" charset="0"/>
                <a:cs typeface="Times New Roman" pitchFamily="18" charset="0"/>
              </a:rPr>
              <a:t>330 000 t HNO</a:t>
            </a:r>
            <a:r>
              <a:rPr lang="cs-CZ" sz="800" baseline="-25000" dirty="0">
                <a:latin typeface="Calibri" pitchFamily="34" charset="0"/>
                <a:ea typeface="Times New Roman" pitchFamily="18" charset="0"/>
                <a:cs typeface="Times New Roman" pitchFamily="18" charset="0"/>
              </a:rPr>
              <a:t>3</a:t>
            </a:r>
            <a:r>
              <a:rPr lang="cs-CZ" sz="800" dirty="0">
                <a:latin typeface="Calibri" pitchFamily="34" charset="0"/>
                <a:ea typeface="Times New Roman" pitchFamily="18" charset="0"/>
                <a:cs typeface="Times New Roman" pitchFamily="18" charset="0"/>
              </a:rPr>
              <a:t> /rok </a:t>
            </a:r>
          </a:p>
          <a:p>
            <a:pPr algn="ctr" fontAlgn="base">
              <a:spcBef>
                <a:spcPct val="0"/>
              </a:spcBef>
              <a:spcAft>
                <a:spcPct val="0"/>
              </a:spcAft>
            </a:pPr>
            <a:r>
              <a:rPr lang="cs-CZ" sz="800" dirty="0">
                <a:latin typeface="Calibri" pitchFamily="34" charset="0"/>
                <a:ea typeface="Times New Roman" pitchFamily="18" charset="0"/>
                <a:cs typeface="Times New Roman" pitchFamily="18" charset="0"/>
              </a:rPr>
              <a:t>0,402 t CO</a:t>
            </a:r>
            <a:r>
              <a:rPr lang="cs-CZ" sz="800" baseline="-25000" dirty="0">
                <a:latin typeface="Calibri" pitchFamily="34" charset="0"/>
                <a:ea typeface="Times New Roman" pitchFamily="18" charset="0"/>
                <a:cs typeface="Times New Roman" pitchFamily="18" charset="0"/>
              </a:rPr>
              <a:t>2</a:t>
            </a:r>
            <a:r>
              <a:rPr lang="cs-CZ" sz="800" dirty="0">
                <a:latin typeface="Calibri" pitchFamily="34" charset="0"/>
                <a:ea typeface="Times New Roman" pitchFamily="18" charset="0"/>
                <a:cs typeface="Times New Roman" pitchFamily="18" charset="0"/>
              </a:rPr>
              <a:t>/ t HNO</a:t>
            </a:r>
            <a:r>
              <a:rPr lang="cs-CZ" sz="800" baseline="-25000" dirty="0">
                <a:latin typeface="Calibri" pitchFamily="34" charset="0"/>
                <a:ea typeface="Times New Roman" pitchFamily="18" charset="0"/>
                <a:cs typeface="Times New Roman" pitchFamily="18" charset="0"/>
              </a:rPr>
              <a:t>3</a:t>
            </a:r>
          </a:p>
        </p:txBody>
      </p:sp>
      <p:sp>
        <p:nvSpPr>
          <p:cNvPr id="95" name="Obdélník 94"/>
          <p:cNvSpPr/>
          <p:nvPr/>
        </p:nvSpPr>
        <p:spPr>
          <a:xfrm>
            <a:off x="7536161" y="2607296"/>
            <a:ext cx="1002197" cy="461665"/>
          </a:xfrm>
          <a:prstGeom prst="rect">
            <a:avLst/>
          </a:prstGeom>
        </p:spPr>
        <p:txBody>
          <a:bodyPr wrap="none">
            <a:spAutoFit/>
          </a:bodyPr>
          <a:lstStyle/>
          <a:p>
            <a:pPr lvl="0" algn="ctr" fontAlgn="base">
              <a:spcBef>
                <a:spcPct val="0"/>
              </a:spcBef>
              <a:spcAft>
                <a:spcPct val="0"/>
              </a:spcAft>
            </a:pPr>
            <a:r>
              <a:rPr lang="cs-CZ" sz="800" dirty="0">
                <a:latin typeface="Calibri" pitchFamily="34" charset="0"/>
                <a:ea typeface="Times New Roman" pitchFamily="18" charset="0"/>
                <a:cs typeface="Times New Roman" pitchFamily="18" charset="0"/>
              </a:rPr>
              <a:t>370 TJ/rok</a:t>
            </a:r>
          </a:p>
          <a:p>
            <a:pPr lvl="0" algn="ctr" fontAlgn="base">
              <a:spcBef>
                <a:spcPct val="0"/>
              </a:spcBef>
              <a:spcAft>
                <a:spcPct val="0"/>
              </a:spcAft>
            </a:pPr>
            <a:r>
              <a:rPr lang="cs-CZ" sz="800" dirty="0">
                <a:latin typeface="Calibri" pitchFamily="34" charset="0"/>
                <a:ea typeface="Times New Roman" pitchFamily="18" charset="0"/>
                <a:cs typeface="Times New Roman" pitchFamily="18" charset="0"/>
              </a:rPr>
              <a:t>85 000 t HNO</a:t>
            </a:r>
            <a:r>
              <a:rPr lang="cs-CZ" sz="800" baseline="-25000" dirty="0">
                <a:latin typeface="Calibri" pitchFamily="34" charset="0"/>
                <a:ea typeface="Times New Roman" pitchFamily="18" charset="0"/>
                <a:cs typeface="Times New Roman" pitchFamily="18" charset="0"/>
              </a:rPr>
              <a:t>3</a:t>
            </a:r>
            <a:r>
              <a:rPr lang="cs-CZ" sz="800" dirty="0">
                <a:latin typeface="Calibri" pitchFamily="34" charset="0"/>
                <a:ea typeface="Times New Roman" pitchFamily="18" charset="0"/>
                <a:cs typeface="Times New Roman" pitchFamily="18" charset="0"/>
              </a:rPr>
              <a:t> /rok</a:t>
            </a:r>
            <a:endParaRPr lang="cs-CZ" sz="800" baseline="-25000" dirty="0">
              <a:latin typeface="Calibri" pitchFamily="34" charset="0"/>
              <a:ea typeface="Times New Roman" pitchFamily="18" charset="0"/>
              <a:cs typeface="Times New Roman" pitchFamily="18" charset="0"/>
            </a:endParaRPr>
          </a:p>
          <a:p>
            <a:pPr lvl="0" algn="ctr" fontAlgn="base">
              <a:spcBef>
                <a:spcPct val="0"/>
              </a:spcBef>
              <a:spcAft>
                <a:spcPct val="0"/>
              </a:spcAft>
            </a:pPr>
            <a:r>
              <a:rPr lang="cs-CZ" sz="800" dirty="0">
                <a:latin typeface="Calibri" pitchFamily="34" charset="0"/>
                <a:ea typeface="Times New Roman" pitchFamily="18" charset="0"/>
                <a:cs typeface="Times New Roman" pitchFamily="18" charset="0"/>
              </a:rPr>
              <a:t>0,043 t CO</a:t>
            </a:r>
            <a:r>
              <a:rPr lang="cs-CZ" sz="800" baseline="-25000" dirty="0">
                <a:latin typeface="Calibri" pitchFamily="34" charset="0"/>
                <a:ea typeface="Times New Roman" pitchFamily="18" charset="0"/>
                <a:cs typeface="Times New Roman" pitchFamily="18" charset="0"/>
              </a:rPr>
              <a:t>2</a:t>
            </a:r>
            <a:r>
              <a:rPr lang="cs-CZ" sz="800" dirty="0">
                <a:latin typeface="Calibri" pitchFamily="34" charset="0"/>
                <a:ea typeface="Times New Roman" pitchFamily="18" charset="0"/>
                <a:cs typeface="Times New Roman" pitchFamily="18" charset="0"/>
              </a:rPr>
              <a:t>/ t HNO</a:t>
            </a:r>
            <a:r>
              <a:rPr lang="cs-CZ" sz="800" baseline="-25000" dirty="0">
                <a:latin typeface="Calibri" pitchFamily="34" charset="0"/>
                <a:ea typeface="Times New Roman" pitchFamily="18" charset="0"/>
                <a:cs typeface="Times New Roman" pitchFamily="18" charset="0"/>
              </a:rPr>
              <a:t>3</a:t>
            </a:r>
          </a:p>
        </p:txBody>
      </p:sp>
    </p:spTree>
    <p:extLst>
      <p:ext uri="{BB962C8B-B14F-4D97-AF65-F5344CB8AC3E}">
        <p14:creationId xmlns:p14="http://schemas.microsoft.com/office/powerpoint/2010/main" val="3448702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Nadpis 62"/>
          <p:cNvSpPr>
            <a:spLocks noGrp="1"/>
          </p:cNvSpPr>
          <p:nvPr>
            <p:ph type="title"/>
          </p:nvPr>
        </p:nvSpPr>
        <p:spPr/>
        <p:txBody>
          <a:bodyPr>
            <a:normAutofit/>
          </a:bodyPr>
          <a:lstStyle/>
          <a:p>
            <a:r>
              <a:rPr lang="cs-CZ" sz="2400" dirty="0" smtClean="0"/>
              <a:t>2030 </a:t>
            </a:r>
            <a:r>
              <a:rPr lang="cs-CZ" sz="2400" dirty="0"/>
              <a:t>+</a:t>
            </a:r>
          </a:p>
        </p:txBody>
      </p:sp>
      <p:sp>
        <p:nvSpPr>
          <p:cNvPr id="71" name="Zaoblený obdélník 70"/>
          <p:cNvSpPr/>
          <p:nvPr/>
        </p:nvSpPr>
        <p:spPr>
          <a:xfrm>
            <a:off x="8991717" y="3293065"/>
            <a:ext cx="1496771" cy="2508280"/>
          </a:xfrm>
          <a:prstGeom prst="roundRect">
            <a:avLst/>
          </a:prstGeom>
          <a:solidFill>
            <a:srgbClr val="CCFFCC">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cs-CZ" sz="900" b="1" dirty="0">
                <a:solidFill>
                  <a:srgbClr val="009900"/>
                </a:solidFill>
              </a:rPr>
              <a:t>Zelený zdroj</a:t>
            </a:r>
          </a:p>
        </p:txBody>
      </p:sp>
      <p:sp>
        <p:nvSpPr>
          <p:cNvPr id="72" name="Zaoblený obdélník 71"/>
          <p:cNvSpPr/>
          <p:nvPr/>
        </p:nvSpPr>
        <p:spPr>
          <a:xfrm>
            <a:off x="6888088" y="3429000"/>
            <a:ext cx="2016224" cy="720080"/>
          </a:xfrm>
          <a:prstGeom prst="round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cs-CZ" sz="900" b="1" dirty="0">
                <a:solidFill>
                  <a:srgbClr val="0070C0"/>
                </a:solidFill>
              </a:rPr>
              <a:t>  Hlavní zdroj</a:t>
            </a:r>
          </a:p>
        </p:txBody>
      </p:sp>
      <p:sp>
        <p:nvSpPr>
          <p:cNvPr id="75" name="Zaoblený obdélník 74"/>
          <p:cNvSpPr/>
          <p:nvPr/>
        </p:nvSpPr>
        <p:spPr>
          <a:xfrm>
            <a:off x="3071664" y="4077072"/>
            <a:ext cx="1944216" cy="609648"/>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cs-CZ" sz="900" dirty="0">
                <a:solidFill>
                  <a:srgbClr val="0070C0"/>
                </a:solidFill>
              </a:rPr>
              <a:t>Záloha     +     </a:t>
            </a:r>
            <a:r>
              <a:rPr lang="cs-CZ" sz="900" b="1" dirty="0">
                <a:solidFill>
                  <a:srgbClr val="0070C0"/>
                </a:solidFill>
              </a:rPr>
              <a:t>Startovací kotel</a:t>
            </a:r>
            <a:endParaRPr lang="cs-CZ" sz="900" dirty="0">
              <a:solidFill>
                <a:srgbClr val="0070C0"/>
              </a:solidFill>
            </a:endParaRPr>
          </a:p>
        </p:txBody>
      </p:sp>
      <p:sp>
        <p:nvSpPr>
          <p:cNvPr id="78" name="Text Box 118"/>
          <p:cNvSpPr txBox="1">
            <a:spLocks noChangeArrowheads="1"/>
          </p:cNvSpPr>
          <p:nvPr/>
        </p:nvSpPr>
        <p:spPr bwMode="auto">
          <a:xfrm>
            <a:off x="2927649" y="2780929"/>
            <a:ext cx="1836277" cy="306701"/>
          </a:xfrm>
          <a:prstGeom prst="rect">
            <a:avLst/>
          </a:prstGeom>
          <a:solidFill>
            <a:srgbClr val="C00000">
              <a:alpha val="34000"/>
            </a:srgbClr>
          </a:solidFill>
          <a:ln w="6350">
            <a:solidFill>
              <a:srgbClr val="C00000"/>
            </a:solidFill>
            <a:miter lim="800000"/>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pPr>
            <a:r>
              <a:rPr lang="cs-CZ" sz="1000" b="1" dirty="0">
                <a:solidFill>
                  <a:schemeClr val="bg1"/>
                </a:solidFill>
                <a:latin typeface="Calibri" pitchFamily="34" charset="0"/>
                <a:ea typeface="Times New Roman" pitchFamily="18" charset="0"/>
                <a:cs typeface="Times New Roman" pitchFamily="18" charset="0"/>
              </a:rPr>
              <a:t>STOP UHLÍ  =  ODSTAVENÍ K8</a:t>
            </a:r>
            <a:endParaRPr lang="cs-CZ" sz="800" baseline="-25000" dirty="0">
              <a:solidFill>
                <a:schemeClr val="bg1"/>
              </a:solidFill>
              <a:latin typeface="Calibri" pitchFamily="34" charset="0"/>
              <a:ea typeface="Times New Roman" pitchFamily="18" charset="0"/>
              <a:cs typeface="Times New Roman" pitchFamily="18" charset="0"/>
            </a:endParaRPr>
          </a:p>
        </p:txBody>
      </p:sp>
      <p:sp>
        <p:nvSpPr>
          <p:cNvPr id="81" name="Text Box 118"/>
          <p:cNvSpPr txBox="1">
            <a:spLocks noChangeArrowheads="1"/>
          </p:cNvSpPr>
          <p:nvPr/>
        </p:nvSpPr>
        <p:spPr bwMode="auto">
          <a:xfrm>
            <a:off x="7536160" y="3717033"/>
            <a:ext cx="716686" cy="300033"/>
          </a:xfrm>
          <a:prstGeom prst="rect">
            <a:avLst/>
          </a:prstGeom>
          <a:solidFill>
            <a:srgbClr val="CCFFCC"/>
          </a:solidFill>
          <a:ln w="6350">
            <a:solidFill>
              <a:schemeClr val="tx1"/>
            </a:solidFill>
            <a:miter lim="800000"/>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pPr>
            <a:r>
              <a:rPr lang="cs-CZ" sz="700" b="1" dirty="0">
                <a:latin typeface="Calibri" pitchFamily="34" charset="0"/>
                <a:ea typeface="Times New Roman" pitchFamily="18" charset="0"/>
                <a:cs typeface="Times New Roman" pitchFamily="18" charset="0"/>
              </a:rPr>
              <a:t>KD 7</a:t>
            </a:r>
            <a:br>
              <a:rPr lang="cs-CZ" sz="700" b="1" dirty="0">
                <a:latin typeface="Calibri" pitchFamily="34" charset="0"/>
                <a:ea typeface="Times New Roman" pitchFamily="18" charset="0"/>
                <a:cs typeface="Times New Roman" pitchFamily="18" charset="0"/>
              </a:rPr>
            </a:br>
            <a:r>
              <a:rPr lang="cs-CZ" sz="700" dirty="0">
                <a:latin typeface="Calibri" pitchFamily="34" charset="0"/>
                <a:ea typeface="Times New Roman" pitchFamily="18" charset="0"/>
                <a:cs typeface="Times New Roman" pitchFamily="18" charset="0"/>
              </a:rPr>
              <a:t>Čpavek</a:t>
            </a:r>
          </a:p>
        </p:txBody>
      </p:sp>
      <p:sp>
        <p:nvSpPr>
          <p:cNvPr id="83" name="Text Box 118"/>
          <p:cNvSpPr txBox="1">
            <a:spLocks noChangeArrowheads="1"/>
          </p:cNvSpPr>
          <p:nvPr/>
        </p:nvSpPr>
        <p:spPr bwMode="auto">
          <a:xfrm>
            <a:off x="9480376" y="4289178"/>
            <a:ext cx="716686" cy="300033"/>
          </a:xfrm>
          <a:prstGeom prst="rect">
            <a:avLst/>
          </a:prstGeom>
          <a:solidFill>
            <a:srgbClr val="CCFFCC"/>
          </a:solidFill>
          <a:ln w="6350">
            <a:solidFill>
              <a:schemeClr val="tx1"/>
            </a:solidFill>
            <a:miter lim="800000"/>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pPr>
            <a:r>
              <a:rPr lang="cs-CZ" sz="700" b="1" dirty="0">
                <a:solidFill>
                  <a:srgbClr val="009900"/>
                </a:solidFill>
                <a:latin typeface="Calibri" pitchFamily="34" charset="0"/>
                <a:ea typeface="Times New Roman" pitchFamily="18" charset="0"/>
                <a:cs typeface="Times New Roman" pitchFamily="18" charset="0"/>
              </a:rPr>
              <a:t>Fotovoltaika</a:t>
            </a:r>
          </a:p>
        </p:txBody>
      </p:sp>
      <p:sp>
        <p:nvSpPr>
          <p:cNvPr id="84" name="Text Box 118"/>
          <p:cNvSpPr txBox="1">
            <a:spLocks noChangeArrowheads="1"/>
          </p:cNvSpPr>
          <p:nvPr/>
        </p:nvSpPr>
        <p:spPr bwMode="auto">
          <a:xfrm>
            <a:off x="9480376" y="3773121"/>
            <a:ext cx="716686" cy="300033"/>
          </a:xfrm>
          <a:prstGeom prst="rect">
            <a:avLst/>
          </a:prstGeom>
          <a:solidFill>
            <a:srgbClr val="CCFFCC"/>
          </a:solidFill>
          <a:ln w="6350">
            <a:solidFill>
              <a:schemeClr val="tx1"/>
            </a:solidFill>
            <a:miter lim="800000"/>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pPr>
            <a:r>
              <a:rPr lang="cs-CZ" sz="700" b="1" dirty="0">
                <a:solidFill>
                  <a:srgbClr val="009900"/>
                </a:solidFill>
                <a:latin typeface="Calibri" pitchFamily="34" charset="0"/>
                <a:ea typeface="Times New Roman" pitchFamily="18" charset="0"/>
                <a:cs typeface="Times New Roman" pitchFamily="18" charset="0"/>
              </a:rPr>
              <a:t>Tepelné čerpadlo</a:t>
            </a:r>
          </a:p>
        </p:txBody>
      </p:sp>
      <p:cxnSp>
        <p:nvCxnSpPr>
          <p:cNvPr id="86" name="Přímá spojovací čára 85"/>
          <p:cNvCxnSpPr/>
          <p:nvPr/>
        </p:nvCxnSpPr>
        <p:spPr>
          <a:xfrm flipV="1">
            <a:off x="2927648" y="3212977"/>
            <a:ext cx="3816424"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89" name="Text Box 118"/>
          <p:cNvSpPr txBox="1">
            <a:spLocks noChangeArrowheads="1"/>
          </p:cNvSpPr>
          <p:nvPr/>
        </p:nvSpPr>
        <p:spPr bwMode="auto">
          <a:xfrm>
            <a:off x="4151784" y="4293096"/>
            <a:ext cx="490184" cy="305368"/>
          </a:xfrm>
          <a:prstGeom prst="rect">
            <a:avLst/>
          </a:prstGeom>
          <a:solidFill>
            <a:schemeClr val="accent6">
              <a:lumMod val="20000"/>
              <a:lumOff val="80000"/>
            </a:schemeClr>
          </a:solidFill>
          <a:ln w="6350">
            <a:solidFill>
              <a:schemeClr val="tx1"/>
            </a:solidFill>
            <a:miter lim="800000"/>
            <a:headEnd/>
            <a:tailEnd/>
          </a:ln>
        </p:spPr>
        <p:txBody>
          <a:bodyPr vert="horz" wrap="square" lIns="91440" tIns="45720" rIns="91440" bIns="45720" numCol="1" anchor="ctr" anchorCtr="0" compatLnSpc="1">
            <a:prstTxWarp prst="textNoShape">
              <a:avLst/>
            </a:prstTxWarp>
          </a:bodyPr>
          <a:lstStyle/>
          <a:p>
            <a:pPr algn="ctr" fontAlgn="base" latinLnBrk="0">
              <a:spcBef>
                <a:spcPct val="0"/>
              </a:spcBef>
              <a:spcAft>
                <a:spcPct val="0"/>
              </a:spcAft>
            </a:pPr>
            <a:r>
              <a:rPr lang="cs-CZ" sz="700" b="1" dirty="0">
                <a:latin typeface="Calibri" pitchFamily="34" charset="0"/>
                <a:ea typeface="Times New Roman" pitchFamily="18" charset="0"/>
                <a:cs typeface="Times New Roman" pitchFamily="18" charset="0"/>
              </a:rPr>
              <a:t>K10   </a:t>
            </a:r>
            <a:br>
              <a:rPr lang="cs-CZ" sz="700" b="1" dirty="0">
                <a:latin typeface="Calibri" pitchFamily="34" charset="0"/>
                <a:ea typeface="Times New Roman" pitchFamily="18" charset="0"/>
                <a:cs typeface="Times New Roman" pitchFamily="18" charset="0"/>
              </a:rPr>
            </a:br>
            <a:r>
              <a:rPr lang="cs-CZ" sz="700" dirty="0">
                <a:latin typeface="Calibri" pitchFamily="34" charset="0"/>
                <a:ea typeface="Times New Roman" pitchFamily="18" charset="0"/>
                <a:cs typeface="Times New Roman" pitchFamily="18" charset="0"/>
              </a:rPr>
              <a:t>ZP</a:t>
            </a:r>
          </a:p>
        </p:txBody>
      </p:sp>
      <p:grpSp>
        <p:nvGrpSpPr>
          <p:cNvPr id="2" name="Skupina 90"/>
          <p:cNvGrpSpPr/>
          <p:nvPr/>
        </p:nvGrpSpPr>
        <p:grpSpPr>
          <a:xfrm>
            <a:off x="3431704" y="5873353"/>
            <a:ext cx="5760640" cy="216024"/>
            <a:chOff x="1907704" y="2564904"/>
            <a:chExt cx="5760640" cy="216024"/>
          </a:xfrm>
        </p:grpSpPr>
        <p:sp>
          <p:nvSpPr>
            <p:cNvPr id="93" name="Zaoblený obdélník 92"/>
            <p:cNvSpPr/>
            <p:nvPr/>
          </p:nvSpPr>
          <p:spPr>
            <a:xfrm>
              <a:off x="1907704" y="2564904"/>
              <a:ext cx="2088232" cy="216024"/>
            </a:xfrm>
            <a:prstGeom prst="round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050" b="1" dirty="0">
                  <a:solidFill>
                    <a:srgbClr val="0070C0"/>
                  </a:solidFill>
                </a:rPr>
                <a:t>Průmyslový areál Lovosice</a:t>
              </a:r>
            </a:p>
          </p:txBody>
        </p:sp>
        <p:sp>
          <p:nvSpPr>
            <p:cNvPr id="94" name="Zaoblený obdélník 93"/>
            <p:cNvSpPr/>
            <p:nvPr/>
          </p:nvSpPr>
          <p:spPr>
            <a:xfrm>
              <a:off x="5580112" y="2564904"/>
              <a:ext cx="2088232" cy="216024"/>
            </a:xfrm>
            <a:prstGeom prst="round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050" b="1" dirty="0">
                  <a:solidFill>
                    <a:srgbClr val="00B050"/>
                  </a:solidFill>
                </a:rPr>
                <a:t>Město Lovosice</a:t>
              </a:r>
            </a:p>
          </p:txBody>
        </p:sp>
      </p:grpSp>
      <p:sp>
        <p:nvSpPr>
          <p:cNvPr id="96" name="Text Box 118"/>
          <p:cNvSpPr txBox="1">
            <a:spLocks noChangeArrowheads="1"/>
          </p:cNvSpPr>
          <p:nvPr/>
        </p:nvSpPr>
        <p:spPr bwMode="auto">
          <a:xfrm>
            <a:off x="9480376" y="4793234"/>
            <a:ext cx="716686" cy="300033"/>
          </a:xfrm>
          <a:prstGeom prst="rect">
            <a:avLst/>
          </a:prstGeom>
          <a:solidFill>
            <a:srgbClr val="CCFFCC"/>
          </a:solidFill>
          <a:ln w="6350">
            <a:solidFill>
              <a:schemeClr val="tx1"/>
            </a:solidFill>
            <a:miter lim="800000"/>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pPr>
            <a:r>
              <a:rPr lang="cs-CZ" sz="700" b="1" dirty="0">
                <a:solidFill>
                  <a:srgbClr val="009900"/>
                </a:solidFill>
                <a:latin typeface="Calibri" pitchFamily="34" charset="0"/>
                <a:ea typeface="Times New Roman" pitchFamily="18" charset="0"/>
                <a:cs typeface="Times New Roman" pitchFamily="18" charset="0"/>
              </a:rPr>
              <a:t>Akumulace EE</a:t>
            </a:r>
          </a:p>
        </p:txBody>
      </p:sp>
      <p:sp>
        <p:nvSpPr>
          <p:cNvPr id="98" name="Levá složená závorka 97"/>
          <p:cNvSpPr/>
          <p:nvPr/>
        </p:nvSpPr>
        <p:spPr>
          <a:xfrm rot="16200000">
            <a:off x="5727092" y="2946904"/>
            <a:ext cx="216024" cy="3672408"/>
          </a:xfrm>
          <a:prstGeom prst="leftBrace">
            <a:avLst>
              <a:gd name="adj1" fmla="val 8333"/>
              <a:gd name="adj2" fmla="val 51409"/>
            </a:avLst>
          </a:prstGeom>
          <a:ln>
            <a:solidFill>
              <a:srgbClr val="33CC33"/>
            </a:solidFill>
            <a:prstDash val="lgDash"/>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cxnSp>
        <p:nvCxnSpPr>
          <p:cNvPr id="99" name="Přímá spojovací čára 98"/>
          <p:cNvCxnSpPr>
            <a:stCxn id="98" idx="2"/>
          </p:cNvCxnSpPr>
          <p:nvPr/>
        </p:nvCxnSpPr>
        <p:spPr>
          <a:xfrm flipV="1">
            <a:off x="7671308" y="4145162"/>
            <a:ext cx="8868" cy="529935"/>
          </a:xfrm>
          <a:prstGeom prst="line">
            <a:avLst/>
          </a:prstGeom>
          <a:ln>
            <a:solidFill>
              <a:srgbClr val="33CC33"/>
            </a:solidFill>
            <a:prstDash val="lgDash"/>
            <a:tailEnd type="none"/>
          </a:ln>
        </p:spPr>
        <p:style>
          <a:lnRef idx="1">
            <a:schemeClr val="accent1"/>
          </a:lnRef>
          <a:fillRef idx="0">
            <a:schemeClr val="accent1"/>
          </a:fillRef>
          <a:effectRef idx="0">
            <a:schemeClr val="accent1"/>
          </a:effectRef>
          <a:fontRef idx="minor">
            <a:schemeClr val="tx1"/>
          </a:fontRef>
        </p:style>
      </p:cxnSp>
      <p:grpSp>
        <p:nvGrpSpPr>
          <p:cNvPr id="3" name="Skupina 99"/>
          <p:cNvGrpSpPr/>
          <p:nvPr/>
        </p:nvGrpSpPr>
        <p:grpSpPr>
          <a:xfrm>
            <a:off x="1583876" y="3748087"/>
            <a:ext cx="246401" cy="2125266"/>
            <a:chOff x="61374" y="924077"/>
            <a:chExt cx="246401" cy="2125266"/>
          </a:xfrm>
        </p:grpSpPr>
        <p:sp>
          <p:nvSpPr>
            <p:cNvPr id="101" name="TextovéPole 100"/>
            <p:cNvSpPr txBox="1"/>
            <p:nvPr/>
          </p:nvSpPr>
          <p:spPr>
            <a:xfrm rot="16200000">
              <a:off x="-144111" y="2597456"/>
              <a:ext cx="657552" cy="246221"/>
            </a:xfrm>
            <a:prstGeom prst="rect">
              <a:avLst/>
            </a:prstGeom>
            <a:noFill/>
          </p:spPr>
          <p:txBody>
            <a:bodyPr wrap="none" rtlCol="0">
              <a:spAutoFit/>
            </a:bodyPr>
            <a:lstStyle/>
            <a:p>
              <a:r>
                <a:rPr lang="cs-CZ" sz="1000" b="1" dirty="0">
                  <a:solidFill>
                    <a:srgbClr val="0070C0"/>
                  </a:solidFill>
                </a:rPr>
                <a:t>Elektřina</a:t>
              </a:r>
            </a:p>
          </p:txBody>
        </p:sp>
        <p:sp>
          <p:nvSpPr>
            <p:cNvPr id="102" name="TextovéPole 101"/>
            <p:cNvSpPr txBox="1"/>
            <p:nvPr/>
          </p:nvSpPr>
          <p:spPr>
            <a:xfrm rot="16200000">
              <a:off x="-56927" y="1042378"/>
              <a:ext cx="482824" cy="246221"/>
            </a:xfrm>
            <a:prstGeom prst="rect">
              <a:avLst/>
            </a:prstGeom>
            <a:noFill/>
          </p:spPr>
          <p:txBody>
            <a:bodyPr wrap="none" rtlCol="0">
              <a:spAutoFit/>
            </a:bodyPr>
            <a:lstStyle/>
            <a:p>
              <a:r>
                <a:rPr lang="cs-CZ" sz="1000" b="1" dirty="0">
                  <a:solidFill>
                    <a:srgbClr val="009900"/>
                  </a:solidFill>
                </a:rPr>
                <a:t>Teplo</a:t>
              </a:r>
            </a:p>
          </p:txBody>
        </p:sp>
      </p:grpSp>
      <p:cxnSp>
        <p:nvCxnSpPr>
          <p:cNvPr id="103" name="Tvar 102"/>
          <p:cNvCxnSpPr>
            <a:stCxn id="71" idx="1"/>
            <a:endCxn id="94" idx="0"/>
          </p:cNvCxnSpPr>
          <p:nvPr/>
        </p:nvCxnSpPr>
        <p:spPr>
          <a:xfrm rot="10800000" flipV="1">
            <a:off x="8148228" y="4547205"/>
            <a:ext cx="843488" cy="1326148"/>
          </a:xfrm>
          <a:prstGeom prst="bentConnector2">
            <a:avLst/>
          </a:prstGeom>
          <a:ln>
            <a:solidFill>
              <a:srgbClr val="33CC33"/>
            </a:solidFill>
            <a:prstDash val="lgDash"/>
            <a:tailEnd type="triangle" w="med" len="med"/>
          </a:ln>
        </p:spPr>
        <p:style>
          <a:lnRef idx="1">
            <a:schemeClr val="accent1"/>
          </a:lnRef>
          <a:fillRef idx="0">
            <a:schemeClr val="accent1"/>
          </a:fillRef>
          <a:effectRef idx="0">
            <a:schemeClr val="accent1"/>
          </a:effectRef>
          <a:fontRef idx="minor">
            <a:schemeClr val="tx1"/>
          </a:fontRef>
        </p:style>
      </p:cxnSp>
      <p:cxnSp>
        <p:nvCxnSpPr>
          <p:cNvPr id="104" name="Přímá spojovací čára 103"/>
          <p:cNvCxnSpPr/>
          <p:nvPr/>
        </p:nvCxnSpPr>
        <p:spPr>
          <a:xfrm>
            <a:off x="7680176" y="4548331"/>
            <a:ext cx="504056" cy="0"/>
          </a:xfrm>
          <a:prstGeom prst="line">
            <a:avLst/>
          </a:prstGeom>
          <a:ln>
            <a:solidFill>
              <a:srgbClr val="33CC33"/>
            </a:solidFill>
            <a:prstDash val="lgDash"/>
            <a:headEnd type="triangle"/>
            <a:tailEnd type="none" w="med" len="med"/>
          </a:ln>
        </p:spPr>
        <p:style>
          <a:lnRef idx="1">
            <a:schemeClr val="accent1"/>
          </a:lnRef>
          <a:fillRef idx="0">
            <a:schemeClr val="accent1"/>
          </a:fillRef>
          <a:effectRef idx="0">
            <a:schemeClr val="accent1"/>
          </a:effectRef>
          <a:fontRef idx="minor">
            <a:schemeClr val="tx1"/>
          </a:fontRef>
        </p:style>
      </p:cxnSp>
      <p:grpSp>
        <p:nvGrpSpPr>
          <p:cNvPr id="4" name="Skupina 106"/>
          <p:cNvGrpSpPr/>
          <p:nvPr/>
        </p:nvGrpSpPr>
        <p:grpSpPr>
          <a:xfrm>
            <a:off x="3503713" y="5153273"/>
            <a:ext cx="648071" cy="216024"/>
            <a:chOff x="2522897" y="2111742"/>
            <a:chExt cx="849571" cy="448970"/>
          </a:xfrm>
        </p:grpSpPr>
        <p:sp>
          <p:nvSpPr>
            <p:cNvPr id="108" name="AutoShape 48"/>
            <p:cNvSpPr>
              <a:spLocks noChangeArrowheads="1"/>
            </p:cNvSpPr>
            <p:nvPr/>
          </p:nvSpPr>
          <p:spPr bwMode="auto">
            <a:xfrm rot="5400000">
              <a:off x="2543419" y="2091220"/>
              <a:ext cx="448970" cy="490013"/>
            </a:xfrm>
            <a:custGeom>
              <a:avLst/>
              <a:gdLst>
                <a:gd name="G0" fmla="+- 2550 0 0"/>
                <a:gd name="G1" fmla="+- 21600 0 2550"/>
                <a:gd name="G2" fmla="*/ 2550 1 2"/>
                <a:gd name="G3" fmla="+- 21600 0 G2"/>
                <a:gd name="G4" fmla="+/ 2550 21600 2"/>
                <a:gd name="G5" fmla="+/ G1 0 2"/>
                <a:gd name="G6" fmla="*/ 21600 21600 2550"/>
                <a:gd name="G7" fmla="*/ G6 1 2"/>
                <a:gd name="G8" fmla="+- 21600 0 G7"/>
                <a:gd name="G9" fmla="*/ 21600 1 2"/>
                <a:gd name="G10" fmla="+- 2550 0 G9"/>
                <a:gd name="G11" fmla="?: G10 G8 0"/>
                <a:gd name="G12" fmla="?: G10 G7 21600"/>
                <a:gd name="T0" fmla="*/ 20325 w 21600"/>
                <a:gd name="T1" fmla="*/ 10800 h 21600"/>
                <a:gd name="T2" fmla="*/ 10800 w 21600"/>
                <a:gd name="T3" fmla="*/ 21600 h 21600"/>
                <a:gd name="T4" fmla="*/ 1275 w 21600"/>
                <a:gd name="T5" fmla="*/ 10800 h 21600"/>
                <a:gd name="T6" fmla="*/ 10800 w 21600"/>
                <a:gd name="T7" fmla="*/ 0 h 21600"/>
                <a:gd name="T8" fmla="*/ 3075 w 21600"/>
                <a:gd name="T9" fmla="*/ 3075 h 21600"/>
                <a:gd name="T10" fmla="*/ 18525 w 21600"/>
                <a:gd name="T11" fmla="*/ 18525 h 21600"/>
              </a:gdLst>
              <a:ahLst/>
              <a:cxnLst>
                <a:cxn ang="0">
                  <a:pos x="T0" y="T1"/>
                </a:cxn>
                <a:cxn ang="0">
                  <a:pos x="T2" y="T3"/>
                </a:cxn>
                <a:cxn ang="0">
                  <a:pos x="T4" y="T5"/>
                </a:cxn>
                <a:cxn ang="0">
                  <a:pos x="T6" y="T7"/>
                </a:cxn>
              </a:cxnLst>
              <a:rect l="T8" t="T9" r="T10" b="T11"/>
              <a:pathLst>
                <a:path w="21600" h="21600">
                  <a:moveTo>
                    <a:pt x="0" y="0"/>
                  </a:moveTo>
                  <a:lnTo>
                    <a:pt x="2550" y="21600"/>
                  </a:lnTo>
                  <a:lnTo>
                    <a:pt x="19050" y="21600"/>
                  </a:lnTo>
                  <a:lnTo>
                    <a:pt x="21600" y="0"/>
                  </a:lnTo>
                  <a:close/>
                </a:path>
              </a:pathLst>
            </a:custGeom>
            <a:solidFill>
              <a:schemeClr val="bg1"/>
            </a:solidFill>
            <a:ln w="9525">
              <a:solidFill>
                <a:srgbClr val="000000"/>
              </a:solidFill>
              <a:miter lim="800000"/>
              <a:headEnd/>
              <a:tailEnd/>
            </a:ln>
          </p:spPr>
          <p:txBody>
            <a:bodyPr vert="vert270" wrap="square" lIns="91440" tIns="45720" rIns="91440" bIns="45720" numCol="1" anchor="ctr" anchorCtr="1" compatLnSpc="1">
              <a:prstTxWarp prst="textNoShape">
                <a:avLst/>
              </a:prstTxWarp>
              <a:noAutofit/>
            </a:bodyPr>
            <a:lstStyle/>
            <a:p>
              <a:r>
                <a:rPr lang="cs-CZ" sz="700" b="1" dirty="0"/>
                <a:t>TG 8</a:t>
              </a:r>
            </a:p>
          </p:txBody>
        </p:sp>
        <p:sp>
          <p:nvSpPr>
            <p:cNvPr id="111" name="Oval 47"/>
            <p:cNvSpPr>
              <a:spLocks noChangeArrowheads="1"/>
            </p:cNvSpPr>
            <p:nvPr/>
          </p:nvSpPr>
          <p:spPr bwMode="auto">
            <a:xfrm>
              <a:off x="3106309" y="2111742"/>
              <a:ext cx="266159" cy="434112"/>
            </a:xfrm>
            <a:prstGeom prst="ellipse">
              <a:avLst/>
            </a:prstGeom>
            <a:solidFill>
              <a:schemeClr val="bg1"/>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cs-CZ" sz="1600"/>
            </a:p>
          </p:txBody>
        </p:sp>
      </p:grpSp>
      <p:cxnSp>
        <p:nvCxnSpPr>
          <p:cNvPr id="112" name="Pravoúhlá spojovací čára 111"/>
          <p:cNvCxnSpPr>
            <a:stCxn id="98" idx="1"/>
            <a:endCxn id="108" idx="1"/>
          </p:cNvCxnSpPr>
          <p:nvPr/>
        </p:nvCxnSpPr>
        <p:spPr>
          <a:xfrm rot="5400000">
            <a:off x="4510200" y="3884636"/>
            <a:ext cx="370165" cy="2383135"/>
          </a:xfrm>
          <a:prstGeom prst="bentConnector3">
            <a:avLst>
              <a:gd name="adj1" fmla="val 31709"/>
            </a:avLst>
          </a:prstGeom>
          <a:ln>
            <a:solidFill>
              <a:srgbClr val="33CC33"/>
            </a:solidFill>
            <a:prstDash val="lgDash"/>
            <a:tailEnd type="triangle" w="med" len="med"/>
          </a:ln>
        </p:spPr>
        <p:style>
          <a:lnRef idx="1">
            <a:schemeClr val="accent1"/>
          </a:lnRef>
          <a:fillRef idx="0">
            <a:schemeClr val="accent1"/>
          </a:fillRef>
          <a:effectRef idx="0">
            <a:schemeClr val="accent1"/>
          </a:effectRef>
          <a:fontRef idx="minor">
            <a:schemeClr val="tx1"/>
          </a:fontRef>
        </p:style>
      </p:cxnSp>
      <p:cxnSp>
        <p:nvCxnSpPr>
          <p:cNvPr id="113" name="Tvar 112"/>
          <p:cNvCxnSpPr/>
          <p:nvPr/>
        </p:nvCxnSpPr>
        <p:spPr>
          <a:xfrm>
            <a:off x="4151784" y="5257711"/>
            <a:ext cx="324036" cy="615642"/>
          </a:xfrm>
          <a:prstGeom prst="bentConnector2">
            <a:avLst/>
          </a:prstGeom>
          <a:ln>
            <a:solidFill>
              <a:srgbClr val="33CC33"/>
            </a:solidFill>
            <a:prstDash val="sysDot"/>
            <a:tailEnd type="triangle" w="med" len="med"/>
          </a:ln>
        </p:spPr>
        <p:style>
          <a:lnRef idx="1">
            <a:schemeClr val="accent1"/>
          </a:lnRef>
          <a:fillRef idx="0">
            <a:schemeClr val="accent1"/>
          </a:fillRef>
          <a:effectRef idx="0">
            <a:schemeClr val="accent1"/>
          </a:effectRef>
          <a:fontRef idx="minor">
            <a:schemeClr val="tx1"/>
          </a:fontRef>
        </p:style>
      </p:cxnSp>
      <p:cxnSp>
        <p:nvCxnSpPr>
          <p:cNvPr id="116" name="Tvar 150"/>
          <p:cNvCxnSpPr/>
          <p:nvPr/>
        </p:nvCxnSpPr>
        <p:spPr>
          <a:xfrm rot="16200000" flipH="1">
            <a:off x="4583835" y="5441305"/>
            <a:ext cx="864093" cy="1"/>
          </a:xfrm>
          <a:prstGeom prst="bentConnector3">
            <a:avLst>
              <a:gd name="adj1" fmla="val 50000"/>
            </a:avLst>
          </a:prstGeom>
          <a:ln>
            <a:solidFill>
              <a:srgbClr val="33CC33"/>
            </a:solidFill>
            <a:prstDash val="dash"/>
            <a:tailEnd type="triangle" w="med" len="med"/>
          </a:ln>
        </p:spPr>
        <p:style>
          <a:lnRef idx="1">
            <a:schemeClr val="accent1"/>
          </a:lnRef>
          <a:fillRef idx="0">
            <a:schemeClr val="accent1"/>
          </a:fillRef>
          <a:effectRef idx="0">
            <a:schemeClr val="accent1"/>
          </a:effectRef>
          <a:fontRef idx="minor">
            <a:schemeClr val="tx1"/>
          </a:fontRef>
        </p:style>
      </p:cxnSp>
      <p:sp>
        <p:nvSpPr>
          <p:cNvPr id="126" name="Text Box 118"/>
          <p:cNvSpPr txBox="1">
            <a:spLocks noChangeArrowheads="1"/>
          </p:cNvSpPr>
          <p:nvPr/>
        </p:nvSpPr>
        <p:spPr bwMode="auto">
          <a:xfrm>
            <a:off x="9480376" y="5357297"/>
            <a:ext cx="716686" cy="300033"/>
          </a:xfrm>
          <a:prstGeom prst="rect">
            <a:avLst/>
          </a:prstGeom>
          <a:solidFill>
            <a:srgbClr val="CCFFCC"/>
          </a:solidFill>
          <a:ln w="6350">
            <a:solidFill>
              <a:schemeClr val="tx1"/>
            </a:solidFill>
            <a:miter lim="800000"/>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pPr>
            <a:r>
              <a:rPr lang="cs-CZ" sz="700" b="1" dirty="0">
                <a:solidFill>
                  <a:srgbClr val="009900"/>
                </a:solidFill>
                <a:latin typeface="Calibri" pitchFamily="34" charset="0"/>
                <a:ea typeface="Times New Roman" pitchFamily="18" charset="0"/>
                <a:cs typeface="Times New Roman" pitchFamily="18" charset="0"/>
              </a:rPr>
              <a:t>Nákup Zelené EE</a:t>
            </a:r>
          </a:p>
        </p:txBody>
      </p:sp>
      <p:cxnSp>
        <p:nvCxnSpPr>
          <p:cNvPr id="127" name="Přímá spojovací šipka 126"/>
          <p:cNvCxnSpPr/>
          <p:nvPr/>
        </p:nvCxnSpPr>
        <p:spPr>
          <a:xfrm flipH="1">
            <a:off x="4511824" y="5513313"/>
            <a:ext cx="4968552" cy="6000"/>
          </a:xfrm>
          <a:prstGeom prst="straightConnector1">
            <a:avLst/>
          </a:prstGeom>
          <a:ln>
            <a:solidFill>
              <a:srgbClr val="33CC33"/>
            </a:solidFill>
            <a:prstDash val="sysDot"/>
            <a:tailEnd type="triangle" w="med" len="med"/>
          </a:ln>
        </p:spPr>
        <p:style>
          <a:lnRef idx="1">
            <a:schemeClr val="accent1"/>
          </a:lnRef>
          <a:fillRef idx="0">
            <a:schemeClr val="accent1"/>
          </a:fillRef>
          <a:effectRef idx="0">
            <a:schemeClr val="accent1"/>
          </a:effectRef>
          <a:fontRef idx="minor">
            <a:schemeClr val="tx1"/>
          </a:fontRef>
        </p:style>
      </p:cxnSp>
      <p:cxnSp>
        <p:nvCxnSpPr>
          <p:cNvPr id="128" name="Přímá spojovací šipka 127"/>
          <p:cNvCxnSpPr>
            <a:stCxn id="126" idx="0"/>
            <a:endCxn id="96" idx="2"/>
          </p:cNvCxnSpPr>
          <p:nvPr/>
        </p:nvCxnSpPr>
        <p:spPr>
          <a:xfrm flipV="1">
            <a:off x="9838719" y="5093266"/>
            <a:ext cx="0" cy="264030"/>
          </a:xfrm>
          <a:prstGeom prst="straightConnector1">
            <a:avLst/>
          </a:prstGeom>
          <a:ln>
            <a:solidFill>
              <a:srgbClr val="00B050"/>
            </a:solidFill>
            <a:prstDash val="dash"/>
            <a:headEnd type="triangle"/>
            <a:tailEnd type="triangle" w="med" len="med"/>
          </a:ln>
        </p:spPr>
        <p:style>
          <a:lnRef idx="1">
            <a:schemeClr val="accent1"/>
          </a:lnRef>
          <a:fillRef idx="0">
            <a:schemeClr val="accent1"/>
          </a:fillRef>
          <a:effectRef idx="0">
            <a:schemeClr val="accent1"/>
          </a:effectRef>
          <a:fontRef idx="minor">
            <a:schemeClr val="tx1"/>
          </a:fontRef>
        </p:style>
      </p:cxnSp>
      <p:cxnSp>
        <p:nvCxnSpPr>
          <p:cNvPr id="131" name="Přímá spojovací šipka 130"/>
          <p:cNvCxnSpPr>
            <a:stCxn id="96" idx="0"/>
            <a:endCxn id="83" idx="2"/>
          </p:cNvCxnSpPr>
          <p:nvPr/>
        </p:nvCxnSpPr>
        <p:spPr>
          <a:xfrm flipV="1">
            <a:off x="9838719" y="4589211"/>
            <a:ext cx="0" cy="204023"/>
          </a:xfrm>
          <a:prstGeom prst="straightConnector1">
            <a:avLst/>
          </a:prstGeom>
          <a:ln>
            <a:solidFill>
              <a:srgbClr val="00B050"/>
            </a:solidFill>
            <a:prstDash val="dash"/>
            <a:headEnd type="triangle"/>
            <a:tailEnd type="triangle" w="med" len="med"/>
          </a:ln>
        </p:spPr>
        <p:style>
          <a:lnRef idx="1">
            <a:schemeClr val="accent1"/>
          </a:lnRef>
          <a:fillRef idx="0">
            <a:schemeClr val="accent1"/>
          </a:fillRef>
          <a:effectRef idx="0">
            <a:schemeClr val="accent1"/>
          </a:effectRef>
          <a:fontRef idx="minor">
            <a:schemeClr val="tx1"/>
          </a:fontRef>
        </p:style>
      </p:cxnSp>
      <p:cxnSp>
        <p:nvCxnSpPr>
          <p:cNvPr id="132" name="Přímá spojovací šipka 131"/>
          <p:cNvCxnSpPr>
            <a:stCxn id="83" idx="0"/>
            <a:endCxn id="84" idx="2"/>
          </p:cNvCxnSpPr>
          <p:nvPr/>
        </p:nvCxnSpPr>
        <p:spPr>
          <a:xfrm flipV="1">
            <a:off x="9838719" y="4073153"/>
            <a:ext cx="0" cy="216024"/>
          </a:xfrm>
          <a:prstGeom prst="straightConnector1">
            <a:avLst/>
          </a:prstGeom>
          <a:ln>
            <a:solidFill>
              <a:srgbClr val="00B050"/>
            </a:solidFill>
            <a:prstDash val="dash"/>
            <a:headEnd type="triangle"/>
            <a:tailEnd type="triangle" w="med" len="med"/>
          </a:ln>
        </p:spPr>
        <p:style>
          <a:lnRef idx="1">
            <a:schemeClr val="accent1"/>
          </a:lnRef>
          <a:fillRef idx="0">
            <a:schemeClr val="accent1"/>
          </a:fillRef>
          <a:effectRef idx="0">
            <a:schemeClr val="accent1"/>
          </a:effectRef>
          <a:fontRef idx="minor">
            <a:schemeClr val="tx1"/>
          </a:fontRef>
        </p:style>
      </p:cxnSp>
      <p:cxnSp>
        <p:nvCxnSpPr>
          <p:cNvPr id="134" name="Přímá spojovací čára 133"/>
          <p:cNvCxnSpPr/>
          <p:nvPr/>
        </p:nvCxnSpPr>
        <p:spPr>
          <a:xfrm>
            <a:off x="7651403" y="4782692"/>
            <a:ext cx="504056" cy="0"/>
          </a:xfrm>
          <a:prstGeom prst="line">
            <a:avLst/>
          </a:prstGeom>
          <a:ln>
            <a:solidFill>
              <a:srgbClr val="33CC33"/>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37" name="Přímá spojovací čára 136"/>
          <p:cNvCxnSpPr>
            <a:stCxn id="108" idx="3"/>
            <a:endCxn id="111" idx="2"/>
          </p:cNvCxnSpPr>
          <p:nvPr/>
        </p:nvCxnSpPr>
        <p:spPr>
          <a:xfrm flipV="1">
            <a:off x="3877505" y="5257711"/>
            <a:ext cx="71246" cy="3574"/>
          </a:xfrm>
          <a:prstGeom prst="line">
            <a:avLst/>
          </a:prstGeom>
        </p:spPr>
        <p:style>
          <a:lnRef idx="1">
            <a:schemeClr val="accent1"/>
          </a:lnRef>
          <a:fillRef idx="0">
            <a:schemeClr val="accent1"/>
          </a:fillRef>
          <a:effectRef idx="0">
            <a:schemeClr val="accent1"/>
          </a:effectRef>
          <a:fontRef idx="minor">
            <a:schemeClr val="tx1"/>
          </a:fontRef>
        </p:style>
      </p:cxnSp>
      <p:sp>
        <p:nvSpPr>
          <p:cNvPr id="139" name="Text Box 118"/>
          <p:cNvSpPr txBox="1">
            <a:spLocks noChangeArrowheads="1"/>
          </p:cNvSpPr>
          <p:nvPr/>
        </p:nvSpPr>
        <p:spPr bwMode="auto">
          <a:xfrm>
            <a:off x="3359696" y="4293096"/>
            <a:ext cx="490184" cy="305368"/>
          </a:xfrm>
          <a:prstGeom prst="rect">
            <a:avLst/>
          </a:prstGeom>
          <a:solidFill>
            <a:schemeClr val="accent6">
              <a:lumMod val="20000"/>
              <a:lumOff val="80000"/>
            </a:schemeClr>
          </a:solidFill>
          <a:ln w="6350">
            <a:solidFill>
              <a:schemeClr val="tx1"/>
            </a:solidFill>
            <a:miter lim="800000"/>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pPr>
            <a:r>
              <a:rPr lang="cs-CZ" sz="700" b="1" dirty="0">
                <a:latin typeface="Calibri" pitchFamily="34" charset="0"/>
                <a:ea typeface="Times New Roman" pitchFamily="18" charset="0"/>
                <a:cs typeface="Times New Roman" pitchFamily="18" charset="0"/>
              </a:rPr>
              <a:t>K9   </a:t>
            </a:r>
            <a:br>
              <a:rPr lang="cs-CZ" sz="700" b="1" dirty="0">
                <a:latin typeface="Calibri" pitchFamily="34" charset="0"/>
                <a:ea typeface="Times New Roman" pitchFamily="18" charset="0"/>
                <a:cs typeface="Times New Roman" pitchFamily="18" charset="0"/>
              </a:rPr>
            </a:br>
            <a:r>
              <a:rPr lang="cs-CZ" sz="700" dirty="0">
                <a:latin typeface="Calibri" pitchFamily="34" charset="0"/>
                <a:ea typeface="Times New Roman" pitchFamily="18" charset="0"/>
                <a:cs typeface="Times New Roman" pitchFamily="18" charset="0"/>
              </a:rPr>
              <a:t>ZP</a:t>
            </a:r>
          </a:p>
        </p:txBody>
      </p:sp>
      <p:sp>
        <p:nvSpPr>
          <p:cNvPr id="141" name="TextovéPole 140"/>
          <p:cNvSpPr txBox="1"/>
          <p:nvPr/>
        </p:nvSpPr>
        <p:spPr>
          <a:xfrm>
            <a:off x="1847528" y="3900102"/>
            <a:ext cx="705642" cy="677108"/>
          </a:xfrm>
          <a:prstGeom prst="rect">
            <a:avLst/>
          </a:prstGeom>
          <a:noFill/>
        </p:spPr>
        <p:txBody>
          <a:bodyPr wrap="none" rtlCol="0">
            <a:spAutoFit/>
          </a:bodyPr>
          <a:lstStyle/>
          <a:p>
            <a:r>
              <a:rPr lang="cs-CZ" sz="1100" b="1" dirty="0"/>
              <a:t>ZDROJE</a:t>
            </a:r>
          </a:p>
          <a:p>
            <a:r>
              <a:rPr lang="cs-CZ" sz="900" dirty="0"/>
              <a:t>Čpavek</a:t>
            </a:r>
          </a:p>
          <a:p>
            <a:r>
              <a:rPr lang="cs-CZ" sz="900" dirty="0"/>
              <a:t>Zemní </a:t>
            </a:r>
            <a:r>
              <a:rPr lang="cs-CZ" sz="900" dirty="0" smtClean="0"/>
              <a:t>plyn</a:t>
            </a:r>
          </a:p>
          <a:p>
            <a:r>
              <a:rPr lang="cs-CZ" sz="900" dirty="0" smtClean="0"/>
              <a:t>Biomasa</a:t>
            </a:r>
            <a:endParaRPr lang="cs-CZ" sz="900" dirty="0"/>
          </a:p>
        </p:txBody>
      </p:sp>
      <p:sp>
        <p:nvSpPr>
          <p:cNvPr id="142" name="TextovéPole 141"/>
          <p:cNvSpPr txBox="1"/>
          <p:nvPr/>
        </p:nvSpPr>
        <p:spPr>
          <a:xfrm>
            <a:off x="1919536" y="5157192"/>
            <a:ext cx="1178528" cy="369332"/>
          </a:xfrm>
          <a:prstGeom prst="rect">
            <a:avLst/>
          </a:prstGeom>
          <a:noFill/>
        </p:spPr>
        <p:txBody>
          <a:bodyPr wrap="square" rtlCol="0">
            <a:spAutoFit/>
          </a:bodyPr>
          <a:lstStyle/>
          <a:p>
            <a:r>
              <a:rPr lang="cs-CZ" sz="900" dirty="0"/>
              <a:t>Kombinovaná výroba</a:t>
            </a:r>
          </a:p>
          <a:p>
            <a:endParaRPr lang="cs-CZ" sz="900" dirty="0"/>
          </a:p>
        </p:txBody>
      </p:sp>
      <p:sp>
        <p:nvSpPr>
          <p:cNvPr id="143" name="Obdélník 142"/>
          <p:cNvSpPr/>
          <p:nvPr/>
        </p:nvSpPr>
        <p:spPr>
          <a:xfrm>
            <a:off x="1919536" y="1772817"/>
            <a:ext cx="8280920" cy="500137"/>
          </a:xfrm>
          <a:prstGeom prst="rect">
            <a:avLst/>
          </a:prstGeom>
          <a:solidFill>
            <a:schemeClr val="accent1">
              <a:alpha val="1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algn="ctr"/>
            <a:r>
              <a:rPr lang="cs-CZ" sz="1200" b="1" dirty="0">
                <a:solidFill>
                  <a:srgbClr val="009900"/>
                </a:solidFill>
                <a:latin typeface="Calibri" pitchFamily="34" charset="0"/>
                <a:cs typeface="Calibri" pitchFamily="34" charset="0"/>
              </a:rPr>
              <a:t>Hybridní Energetika</a:t>
            </a:r>
          </a:p>
          <a:p>
            <a:pPr algn="ctr"/>
            <a:endParaRPr lang="cs-CZ" sz="400" b="1" dirty="0">
              <a:solidFill>
                <a:srgbClr val="33CC33"/>
              </a:solidFill>
              <a:latin typeface="Calibri" pitchFamily="34" charset="0"/>
              <a:cs typeface="Calibri" pitchFamily="34" charset="0"/>
            </a:endParaRPr>
          </a:p>
          <a:p>
            <a:r>
              <a:rPr lang="pl-PL" sz="1050" b="1" dirty="0">
                <a:solidFill>
                  <a:schemeClr val="tx1">
                    <a:lumMod val="75000"/>
                    <a:lumOff val="25000"/>
                  </a:schemeClr>
                </a:solidFill>
                <a:latin typeface="Calibri" pitchFamily="34" charset="0"/>
                <a:cs typeface="Calibri" pitchFamily="34" charset="0"/>
              </a:rPr>
              <a:t>Celková bilance    </a:t>
            </a:r>
            <a:r>
              <a:rPr lang="pl-PL" sz="1050" dirty="0">
                <a:solidFill>
                  <a:schemeClr val="tx1">
                    <a:lumMod val="75000"/>
                    <a:lumOff val="25000"/>
                  </a:schemeClr>
                </a:solidFill>
                <a:latin typeface="Calibri" pitchFamily="34" charset="0"/>
                <a:cs typeface="Calibri" pitchFamily="34" charset="0"/>
              </a:rPr>
              <a:t>Teplo   2 000 TJ/rok	EE   160 GWh/rok	</a:t>
            </a:r>
            <a:r>
              <a:rPr lang="pl-PL" sz="1050" b="1" dirty="0">
                <a:solidFill>
                  <a:schemeClr val="tx1">
                    <a:lumMod val="75000"/>
                    <a:lumOff val="25000"/>
                  </a:schemeClr>
                </a:solidFill>
                <a:latin typeface="Calibri" pitchFamily="34" charset="0"/>
                <a:cs typeface="Calibri" pitchFamily="34" charset="0"/>
              </a:rPr>
              <a:t>CO</a:t>
            </a:r>
            <a:r>
              <a:rPr lang="pl-PL" sz="1050" b="1" baseline="-25000" dirty="0">
                <a:solidFill>
                  <a:schemeClr val="tx1">
                    <a:lumMod val="75000"/>
                    <a:lumOff val="25000"/>
                  </a:schemeClr>
                </a:solidFill>
                <a:latin typeface="Calibri" pitchFamily="34" charset="0"/>
                <a:cs typeface="Calibri" pitchFamily="34" charset="0"/>
              </a:rPr>
              <a:t>2</a:t>
            </a:r>
            <a:r>
              <a:rPr lang="pl-PL" sz="1050" b="1" dirty="0">
                <a:solidFill>
                  <a:schemeClr val="tx1">
                    <a:lumMod val="75000"/>
                    <a:lumOff val="25000"/>
                  </a:schemeClr>
                </a:solidFill>
                <a:latin typeface="Calibri" pitchFamily="34" charset="0"/>
                <a:cs typeface="Calibri" pitchFamily="34" charset="0"/>
              </a:rPr>
              <a:t>    15 – 20 000 t/rok</a:t>
            </a:r>
            <a:endParaRPr lang="cs-CZ" sz="1050" b="1" dirty="0">
              <a:solidFill>
                <a:schemeClr val="tx1">
                  <a:lumMod val="75000"/>
                  <a:lumOff val="25000"/>
                </a:schemeClr>
              </a:solidFill>
              <a:latin typeface="Calibri" pitchFamily="34" charset="0"/>
              <a:cs typeface="Calibri" pitchFamily="34" charset="0"/>
            </a:endParaRPr>
          </a:p>
        </p:txBody>
      </p:sp>
      <p:sp>
        <p:nvSpPr>
          <p:cNvPr id="147" name="Obdélník 146"/>
          <p:cNvSpPr/>
          <p:nvPr/>
        </p:nvSpPr>
        <p:spPr>
          <a:xfrm>
            <a:off x="7320137" y="2852937"/>
            <a:ext cx="1040671" cy="461665"/>
          </a:xfrm>
          <a:prstGeom prst="rect">
            <a:avLst/>
          </a:prstGeom>
        </p:spPr>
        <p:txBody>
          <a:bodyPr wrap="none">
            <a:spAutoFit/>
          </a:bodyPr>
          <a:lstStyle/>
          <a:p>
            <a:pPr lvl="0" algn="ctr" fontAlgn="base">
              <a:spcBef>
                <a:spcPct val="0"/>
              </a:spcBef>
              <a:spcAft>
                <a:spcPct val="0"/>
              </a:spcAft>
            </a:pPr>
            <a:r>
              <a:rPr lang="cs-CZ" sz="800" dirty="0">
                <a:latin typeface="Calibri" pitchFamily="34" charset="0"/>
                <a:ea typeface="Times New Roman" pitchFamily="18" charset="0"/>
                <a:cs typeface="Times New Roman" pitchFamily="18" charset="0"/>
              </a:rPr>
              <a:t>1 500 TJ/rok</a:t>
            </a:r>
          </a:p>
          <a:p>
            <a:pPr lvl="0" algn="ctr" fontAlgn="base">
              <a:spcBef>
                <a:spcPct val="0"/>
              </a:spcBef>
              <a:spcAft>
                <a:spcPct val="0"/>
              </a:spcAft>
            </a:pPr>
            <a:r>
              <a:rPr lang="cs-CZ" sz="800" dirty="0">
                <a:latin typeface="Calibri" pitchFamily="34" charset="0"/>
                <a:ea typeface="Times New Roman" pitchFamily="18" charset="0"/>
                <a:cs typeface="Times New Roman" pitchFamily="18" charset="0"/>
              </a:rPr>
              <a:t>500 000 t HNO</a:t>
            </a:r>
            <a:r>
              <a:rPr lang="cs-CZ" sz="800" baseline="-25000" dirty="0">
                <a:latin typeface="Calibri" pitchFamily="34" charset="0"/>
                <a:ea typeface="Times New Roman" pitchFamily="18" charset="0"/>
                <a:cs typeface="Times New Roman" pitchFamily="18" charset="0"/>
              </a:rPr>
              <a:t>3</a:t>
            </a:r>
            <a:r>
              <a:rPr lang="cs-CZ" sz="800" dirty="0">
                <a:latin typeface="Calibri" pitchFamily="34" charset="0"/>
                <a:ea typeface="Times New Roman" pitchFamily="18" charset="0"/>
                <a:cs typeface="Times New Roman" pitchFamily="18" charset="0"/>
              </a:rPr>
              <a:t> /rok </a:t>
            </a:r>
          </a:p>
          <a:p>
            <a:pPr lvl="0" algn="ctr" fontAlgn="base">
              <a:spcBef>
                <a:spcPct val="0"/>
              </a:spcBef>
              <a:spcAft>
                <a:spcPct val="0"/>
              </a:spcAft>
            </a:pPr>
            <a:r>
              <a:rPr lang="cs-CZ" sz="800" dirty="0">
                <a:latin typeface="Calibri" pitchFamily="34" charset="0"/>
                <a:ea typeface="Times New Roman" pitchFamily="18" charset="0"/>
                <a:cs typeface="Times New Roman" pitchFamily="18" charset="0"/>
              </a:rPr>
              <a:t>0,009 t CO</a:t>
            </a:r>
            <a:r>
              <a:rPr lang="cs-CZ" sz="800" baseline="-25000" dirty="0">
                <a:latin typeface="Calibri" pitchFamily="34" charset="0"/>
                <a:ea typeface="Times New Roman" pitchFamily="18" charset="0"/>
                <a:cs typeface="Times New Roman" pitchFamily="18" charset="0"/>
              </a:rPr>
              <a:t>2</a:t>
            </a:r>
            <a:r>
              <a:rPr lang="cs-CZ" sz="800" dirty="0">
                <a:latin typeface="Calibri" pitchFamily="34" charset="0"/>
                <a:ea typeface="Times New Roman" pitchFamily="18" charset="0"/>
                <a:cs typeface="Times New Roman" pitchFamily="18" charset="0"/>
              </a:rPr>
              <a:t>/ t HNO</a:t>
            </a:r>
            <a:r>
              <a:rPr lang="cs-CZ" sz="800" baseline="-25000" dirty="0">
                <a:latin typeface="Calibri" pitchFamily="34" charset="0"/>
                <a:ea typeface="Times New Roman" pitchFamily="18" charset="0"/>
                <a:cs typeface="Times New Roman" pitchFamily="18" charset="0"/>
              </a:rPr>
              <a:t>3 </a:t>
            </a:r>
            <a:r>
              <a:rPr lang="cs-CZ" sz="800" dirty="0">
                <a:latin typeface="Calibri" pitchFamily="34" charset="0"/>
                <a:ea typeface="Times New Roman" pitchFamily="18" charset="0"/>
                <a:cs typeface="Times New Roman" pitchFamily="18" charset="0"/>
              </a:rPr>
              <a:t> </a:t>
            </a:r>
          </a:p>
        </p:txBody>
      </p:sp>
      <p:sp>
        <p:nvSpPr>
          <p:cNvPr id="148" name="Obdélník 147"/>
          <p:cNvSpPr/>
          <p:nvPr/>
        </p:nvSpPr>
        <p:spPr>
          <a:xfrm>
            <a:off x="3273388" y="3789040"/>
            <a:ext cx="1425860" cy="338554"/>
          </a:xfrm>
          <a:prstGeom prst="rect">
            <a:avLst/>
          </a:prstGeom>
        </p:spPr>
        <p:txBody>
          <a:bodyPr wrap="square">
            <a:spAutoFit/>
          </a:bodyPr>
          <a:lstStyle/>
          <a:p>
            <a:pPr algn="ctr" fontAlgn="base">
              <a:spcBef>
                <a:spcPct val="0"/>
              </a:spcBef>
              <a:spcAft>
                <a:spcPct val="0"/>
              </a:spcAft>
            </a:pPr>
            <a:r>
              <a:rPr lang="cs-CZ" sz="800" dirty="0">
                <a:latin typeface="Calibri" pitchFamily="34" charset="0"/>
                <a:ea typeface="Times New Roman" pitchFamily="18" charset="0"/>
                <a:cs typeface="Times New Roman" pitchFamily="18" charset="0"/>
              </a:rPr>
              <a:t>300 TJ/rok</a:t>
            </a:r>
          </a:p>
          <a:p>
            <a:pPr algn="ctr" fontAlgn="base">
              <a:spcBef>
                <a:spcPct val="0"/>
              </a:spcBef>
              <a:spcAft>
                <a:spcPct val="0"/>
              </a:spcAft>
            </a:pPr>
            <a:r>
              <a:rPr lang="cs-CZ" sz="800" dirty="0">
                <a:latin typeface="Calibri" pitchFamily="34" charset="0"/>
                <a:ea typeface="Times New Roman" pitchFamily="18" charset="0"/>
                <a:cs typeface="Times New Roman" pitchFamily="18" charset="0"/>
              </a:rPr>
              <a:t>63 t CO</a:t>
            </a:r>
            <a:r>
              <a:rPr lang="cs-CZ" sz="800" baseline="-25000" dirty="0">
                <a:latin typeface="Calibri" pitchFamily="34" charset="0"/>
                <a:ea typeface="Times New Roman" pitchFamily="18" charset="0"/>
                <a:cs typeface="Times New Roman" pitchFamily="18" charset="0"/>
              </a:rPr>
              <a:t>2/</a:t>
            </a:r>
            <a:r>
              <a:rPr lang="cs-CZ" sz="800" dirty="0">
                <a:latin typeface="Calibri" pitchFamily="34" charset="0"/>
                <a:ea typeface="Times New Roman" pitchFamily="18" charset="0"/>
                <a:cs typeface="Times New Roman" pitchFamily="18" charset="0"/>
              </a:rPr>
              <a:t>TJ</a:t>
            </a:r>
          </a:p>
        </p:txBody>
      </p:sp>
      <p:sp>
        <p:nvSpPr>
          <p:cNvPr id="150" name="Obdélník 149"/>
          <p:cNvSpPr/>
          <p:nvPr/>
        </p:nvSpPr>
        <p:spPr>
          <a:xfrm>
            <a:off x="2423592" y="5445224"/>
            <a:ext cx="1830950" cy="230832"/>
          </a:xfrm>
          <a:prstGeom prst="rect">
            <a:avLst/>
          </a:prstGeom>
        </p:spPr>
        <p:txBody>
          <a:bodyPr wrap="none">
            <a:spAutoFit/>
          </a:bodyPr>
          <a:lstStyle/>
          <a:p>
            <a:r>
              <a:rPr lang="cs-CZ" sz="900" dirty="0"/>
              <a:t>Kombinovaná výroba   90 </a:t>
            </a:r>
            <a:r>
              <a:rPr lang="cs-CZ" sz="900" dirty="0" err="1"/>
              <a:t>GWh</a:t>
            </a:r>
            <a:r>
              <a:rPr lang="cs-CZ" sz="900" dirty="0"/>
              <a:t>/rok</a:t>
            </a:r>
          </a:p>
        </p:txBody>
      </p:sp>
      <p:sp>
        <p:nvSpPr>
          <p:cNvPr id="151" name="Obdélník 150"/>
          <p:cNvSpPr/>
          <p:nvPr/>
        </p:nvSpPr>
        <p:spPr>
          <a:xfrm>
            <a:off x="6240017" y="5301788"/>
            <a:ext cx="1709121" cy="215444"/>
          </a:xfrm>
          <a:prstGeom prst="rect">
            <a:avLst/>
          </a:prstGeom>
        </p:spPr>
        <p:txBody>
          <a:bodyPr wrap="none">
            <a:spAutoFit/>
          </a:bodyPr>
          <a:lstStyle/>
          <a:p>
            <a:pPr algn="r"/>
            <a:r>
              <a:rPr lang="cs-CZ" sz="800" dirty="0"/>
              <a:t>Nákup Zelené EE  	    70 </a:t>
            </a:r>
            <a:r>
              <a:rPr lang="cs-CZ" sz="800" dirty="0" err="1"/>
              <a:t>GWh</a:t>
            </a:r>
            <a:r>
              <a:rPr lang="cs-CZ" sz="800" dirty="0"/>
              <a:t>/rok</a:t>
            </a:r>
          </a:p>
        </p:txBody>
      </p:sp>
    </p:spTree>
    <p:extLst>
      <p:ext uri="{BB962C8B-B14F-4D97-AF65-F5344CB8AC3E}">
        <p14:creationId xmlns:p14="http://schemas.microsoft.com/office/powerpoint/2010/main" val="38817014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ctrTitle"/>
          </p:nvPr>
        </p:nvSpPr>
        <p:spPr/>
        <p:txBody>
          <a:bodyPr>
            <a:normAutofit/>
          </a:bodyPr>
          <a:lstStyle/>
          <a:p>
            <a:r>
              <a:rPr lang="cs-CZ" sz="4400" b="1" dirty="0" err="1" smtClean="0">
                <a:effectLst>
                  <a:outerShdw blurRad="38100" dist="38100" dir="2700000" algn="tl">
                    <a:srgbClr val="000000">
                      <a:alpha val="43137"/>
                    </a:srgbClr>
                  </a:outerShdw>
                </a:effectLst>
                <a:latin typeface="+mn-lt"/>
              </a:rPr>
              <a:t>Back</a:t>
            </a:r>
            <a:r>
              <a:rPr lang="cs-CZ" sz="4400" b="1" dirty="0" smtClean="0">
                <a:effectLst>
                  <a:outerShdw blurRad="38100" dist="38100" dir="2700000" algn="tl">
                    <a:srgbClr val="000000">
                      <a:alpha val="43137"/>
                    </a:srgbClr>
                  </a:outerShdw>
                </a:effectLst>
                <a:latin typeface="+mn-lt"/>
              </a:rPr>
              <a:t> Up </a:t>
            </a:r>
            <a:endParaRPr lang="cs-CZ" sz="4400" b="1"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4178564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A7F665-80EE-4503-AEF8-83FD1987DB78}"/>
              </a:ext>
            </a:extLst>
          </p:cNvPr>
          <p:cNvSpPr>
            <a:spLocks noGrp="1"/>
          </p:cNvSpPr>
          <p:nvPr>
            <p:ph type="title"/>
          </p:nvPr>
        </p:nvSpPr>
        <p:spPr/>
        <p:txBody>
          <a:bodyPr vert="horz" lIns="91440" tIns="45720" rIns="91440" bIns="45720" rtlCol="0" anchor="ctr">
            <a:noAutofit/>
          </a:bodyPr>
          <a:lstStyle/>
          <a:p>
            <a:r>
              <a:rPr lang="en-US" sz="2400" dirty="0" smtClean="0">
                <a:solidFill>
                  <a:srgbClr val="0066CC"/>
                </a:solidFill>
                <a:effectLst>
                  <a:outerShdw blurRad="38100" dist="38100" dir="2700000" algn="tl">
                    <a:srgbClr val="000000">
                      <a:alpha val="43137"/>
                    </a:srgbClr>
                  </a:outerShdw>
                </a:effectLst>
                <a:latin typeface="+mn-lt"/>
              </a:rPr>
              <a:t>YARA </a:t>
            </a:r>
            <a:endParaRPr lang="cs-CZ" sz="2400" dirty="0">
              <a:solidFill>
                <a:srgbClr val="0066CC"/>
              </a:solidFill>
              <a:effectLst>
                <a:outerShdw blurRad="38100" dist="38100" dir="2700000" algn="tl">
                  <a:srgbClr val="000000">
                    <a:alpha val="43137"/>
                  </a:srgbClr>
                </a:outerShdw>
              </a:effectLst>
              <a:latin typeface="+mn-lt"/>
            </a:endParaRPr>
          </a:p>
        </p:txBody>
      </p:sp>
      <p:sp>
        <p:nvSpPr>
          <p:cNvPr id="3" name="Zástupný symbol pro číslo snímku 2">
            <a:extLst>
              <a:ext uri="{FF2B5EF4-FFF2-40B4-BE49-F238E27FC236}">
                <a16:creationId xmlns:a16="http://schemas.microsoft.com/office/drawing/2014/main" id="{546F736D-1910-4E6F-9F86-9A9B0FCF474B}"/>
              </a:ext>
            </a:extLst>
          </p:cNvPr>
          <p:cNvSpPr>
            <a:spLocks noGrp="1"/>
          </p:cNvSpPr>
          <p:nvPr>
            <p:ph type="sldNum" sz="quarter" idx="11"/>
          </p:nvPr>
        </p:nvSpPr>
        <p:spPr/>
        <p:txBody>
          <a:bodyPr rtlCol="0"/>
          <a:lstStyle/>
          <a:p>
            <a:pPr rtl="0"/>
            <a:fld id="{19B51A1E-902D-48AF-9020-955120F399B6}" type="slidenum">
              <a:rPr lang="cs-CZ" smtClean="0"/>
              <a:pPr rtl="0"/>
              <a:t>18</a:t>
            </a:fld>
            <a:endParaRPr lang="cs-CZ"/>
          </a:p>
        </p:txBody>
      </p:sp>
      <p:pic>
        <p:nvPicPr>
          <p:cNvPr id="4" name="Obrázek 3"/>
          <p:cNvPicPr>
            <a:picLocks noChangeAspect="1"/>
          </p:cNvPicPr>
          <p:nvPr/>
        </p:nvPicPr>
        <p:blipFill>
          <a:blip r:embed="rId3"/>
          <a:stretch>
            <a:fillRect/>
          </a:stretch>
        </p:blipFill>
        <p:spPr>
          <a:xfrm>
            <a:off x="431999" y="1103559"/>
            <a:ext cx="11344935" cy="5184030"/>
          </a:xfrm>
          <a:prstGeom prst="rect">
            <a:avLst/>
          </a:prstGeom>
        </p:spPr>
      </p:pic>
    </p:spTree>
    <p:extLst>
      <p:ext uri="{BB962C8B-B14F-4D97-AF65-F5344CB8AC3E}">
        <p14:creationId xmlns:p14="http://schemas.microsoft.com/office/powerpoint/2010/main" val="6894698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A7F665-80EE-4503-AEF8-83FD1987DB78}"/>
              </a:ext>
            </a:extLst>
          </p:cNvPr>
          <p:cNvSpPr>
            <a:spLocks noGrp="1"/>
          </p:cNvSpPr>
          <p:nvPr>
            <p:ph type="title"/>
          </p:nvPr>
        </p:nvSpPr>
        <p:spPr/>
        <p:txBody>
          <a:bodyPr vert="horz" lIns="91440" tIns="45720" rIns="91440" bIns="45720" rtlCol="0" anchor="ctr">
            <a:noAutofit/>
          </a:bodyPr>
          <a:lstStyle/>
          <a:p>
            <a:r>
              <a:rPr lang="en-US" sz="2400" dirty="0" smtClean="0">
                <a:solidFill>
                  <a:srgbClr val="0066CC"/>
                </a:solidFill>
                <a:effectLst>
                  <a:outerShdw blurRad="38100" dist="38100" dir="2700000" algn="tl">
                    <a:srgbClr val="000000">
                      <a:alpha val="43137"/>
                    </a:srgbClr>
                  </a:outerShdw>
                </a:effectLst>
                <a:latin typeface="+mn-lt"/>
              </a:rPr>
              <a:t>YARA </a:t>
            </a:r>
            <a:endParaRPr lang="cs-CZ" sz="2400" dirty="0">
              <a:solidFill>
                <a:srgbClr val="0066CC"/>
              </a:solidFill>
              <a:effectLst>
                <a:outerShdw blurRad="38100" dist="38100" dir="2700000" algn="tl">
                  <a:srgbClr val="000000">
                    <a:alpha val="43137"/>
                  </a:srgbClr>
                </a:outerShdw>
              </a:effectLst>
              <a:latin typeface="+mn-lt"/>
            </a:endParaRPr>
          </a:p>
        </p:txBody>
      </p:sp>
      <p:sp>
        <p:nvSpPr>
          <p:cNvPr id="3" name="Zástupný symbol pro číslo snímku 2">
            <a:extLst>
              <a:ext uri="{FF2B5EF4-FFF2-40B4-BE49-F238E27FC236}">
                <a16:creationId xmlns:a16="http://schemas.microsoft.com/office/drawing/2014/main" id="{546F736D-1910-4E6F-9F86-9A9B0FCF474B}"/>
              </a:ext>
            </a:extLst>
          </p:cNvPr>
          <p:cNvSpPr>
            <a:spLocks noGrp="1"/>
          </p:cNvSpPr>
          <p:nvPr>
            <p:ph type="sldNum" sz="quarter" idx="11"/>
          </p:nvPr>
        </p:nvSpPr>
        <p:spPr/>
        <p:txBody>
          <a:bodyPr rtlCol="0"/>
          <a:lstStyle/>
          <a:p>
            <a:pPr rtl="0"/>
            <a:fld id="{19B51A1E-902D-48AF-9020-955120F399B6}" type="slidenum">
              <a:rPr lang="cs-CZ" smtClean="0"/>
              <a:pPr rtl="0"/>
              <a:t>19</a:t>
            </a:fld>
            <a:endParaRPr lang="cs-CZ"/>
          </a:p>
        </p:txBody>
      </p:sp>
      <p:pic>
        <p:nvPicPr>
          <p:cNvPr id="5" name="Obrázek 4"/>
          <p:cNvPicPr>
            <a:picLocks noChangeAspect="1"/>
          </p:cNvPicPr>
          <p:nvPr/>
        </p:nvPicPr>
        <p:blipFill>
          <a:blip r:embed="rId3"/>
          <a:stretch>
            <a:fillRect/>
          </a:stretch>
        </p:blipFill>
        <p:spPr>
          <a:xfrm>
            <a:off x="441130" y="1513298"/>
            <a:ext cx="11418781" cy="4310560"/>
          </a:xfrm>
          <a:prstGeom prst="rect">
            <a:avLst/>
          </a:prstGeom>
        </p:spPr>
      </p:pic>
    </p:spTree>
    <p:extLst>
      <p:ext uri="{BB962C8B-B14F-4D97-AF65-F5344CB8AC3E}">
        <p14:creationId xmlns:p14="http://schemas.microsoft.com/office/powerpoint/2010/main" val="12514526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1"/>
          <p:cNvSpPr txBox="1">
            <a:spLocks/>
          </p:cNvSpPr>
          <p:nvPr/>
        </p:nvSpPr>
        <p:spPr>
          <a:xfrm>
            <a:off x="276856" y="91562"/>
            <a:ext cx="11340000" cy="432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cs-CZ" sz="2400" noProof="1">
                <a:solidFill>
                  <a:srgbClr val="0066CC"/>
                </a:solidFill>
                <a:effectLst>
                  <a:outerShdw blurRad="38100" dist="38100" dir="2700000" algn="tl">
                    <a:srgbClr val="000000">
                      <a:alpha val="43137"/>
                    </a:srgbClr>
                  </a:outerShdw>
                </a:effectLst>
                <a:latin typeface="+mn-lt"/>
              </a:rPr>
              <a:t>Asociace výrobců minerálních </a:t>
            </a:r>
            <a:r>
              <a:rPr lang="cs-CZ" sz="2400" noProof="1" smtClean="0">
                <a:solidFill>
                  <a:srgbClr val="0066CC"/>
                </a:solidFill>
                <a:effectLst>
                  <a:outerShdw blurRad="38100" dist="38100" dir="2700000" algn="tl">
                    <a:srgbClr val="000000">
                      <a:alpha val="43137"/>
                    </a:srgbClr>
                  </a:outerShdw>
                </a:effectLst>
                <a:latin typeface="+mn-lt"/>
              </a:rPr>
              <a:t>hnojiv  -  </a:t>
            </a:r>
            <a:r>
              <a:rPr lang="en-US" sz="2400" noProof="1" smtClean="0">
                <a:solidFill>
                  <a:srgbClr val="0066CC"/>
                </a:solidFill>
                <a:effectLst>
                  <a:outerShdw blurRad="38100" dist="38100" dir="2700000" algn="tl">
                    <a:srgbClr val="000000">
                      <a:alpha val="43137"/>
                    </a:srgbClr>
                  </a:outerShdw>
                </a:effectLst>
                <a:latin typeface="+mn-lt"/>
              </a:rPr>
              <a:t>Fertilizers Europe</a:t>
            </a:r>
            <a:endParaRPr lang="en-US" sz="2400" noProof="1">
              <a:solidFill>
                <a:srgbClr val="0066CC"/>
              </a:solidFill>
              <a:effectLst>
                <a:outerShdw blurRad="38100" dist="38100" dir="2700000" algn="tl">
                  <a:srgbClr val="000000">
                    <a:alpha val="43137"/>
                  </a:srgbClr>
                </a:outerShdw>
              </a:effectLst>
              <a:latin typeface="+mn-lt"/>
            </a:endParaRPr>
          </a:p>
        </p:txBody>
      </p:sp>
      <p:pic>
        <p:nvPicPr>
          <p:cNvPr id="4" name="Obrázek 3"/>
          <p:cNvPicPr>
            <a:picLocks noChangeAspect="1"/>
          </p:cNvPicPr>
          <p:nvPr/>
        </p:nvPicPr>
        <p:blipFill>
          <a:blip r:embed="rId3"/>
          <a:stretch>
            <a:fillRect/>
          </a:stretch>
        </p:blipFill>
        <p:spPr>
          <a:xfrm>
            <a:off x="380432" y="1590467"/>
            <a:ext cx="8537248" cy="5248826"/>
          </a:xfrm>
          <a:prstGeom prst="rect">
            <a:avLst/>
          </a:prstGeom>
        </p:spPr>
      </p:pic>
      <p:pic>
        <p:nvPicPr>
          <p:cNvPr id="9" name="Obrázek 8"/>
          <p:cNvPicPr>
            <a:picLocks noChangeAspect="1"/>
          </p:cNvPicPr>
          <p:nvPr/>
        </p:nvPicPr>
        <p:blipFill>
          <a:blip r:embed="rId4"/>
          <a:stretch>
            <a:fillRect/>
          </a:stretch>
        </p:blipFill>
        <p:spPr>
          <a:xfrm>
            <a:off x="9891422" y="55784"/>
            <a:ext cx="2184966" cy="1191221"/>
          </a:xfrm>
          <a:prstGeom prst="rect">
            <a:avLst/>
          </a:prstGeom>
        </p:spPr>
      </p:pic>
      <p:pic>
        <p:nvPicPr>
          <p:cNvPr id="10" name="Obrázek 9"/>
          <p:cNvPicPr>
            <a:picLocks noChangeAspect="1"/>
          </p:cNvPicPr>
          <p:nvPr/>
        </p:nvPicPr>
        <p:blipFill>
          <a:blip r:embed="rId5"/>
          <a:stretch>
            <a:fillRect/>
          </a:stretch>
        </p:blipFill>
        <p:spPr>
          <a:xfrm>
            <a:off x="8837071" y="2652012"/>
            <a:ext cx="2986108" cy="3368688"/>
          </a:xfrm>
          <a:prstGeom prst="rect">
            <a:avLst/>
          </a:prstGeom>
        </p:spPr>
      </p:pic>
      <p:sp>
        <p:nvSpPr>
          <p:cNvPr id="11" name="Obdélník 10"/>
          <p:cNvSpPr/>
          <p:nvPr/>
        </p:nvSpPr>
        <p:spPr>
          <a:xfrm>
            <a:off x="63567" y="776644"/>
            <a:ext cx="9827856" cy="646331"/>
          </a:xfrm>
          <a:prstGeom prst="rect">
            <a:avLst/>
          </a:prstGeom>
        </p:spPr>
        <p:txBody>
          <a:bodyPr wrap="square">
            <a:spAutoFit/>
          </a:bodyPr>
          <a:lstStyle/>
          <a:p>
            <a:pPr fontAlgn="base"/>
            <a:r>
              <a:rPr lang="en-US" sz="1200" dirty="0">
                <a:latin typeface="Poppins"/>
              </a:rPr>
              <a:t>Fertilizers Europe </a:t>
            </a:r>
            <a:r>
              <a:rPr lang="cs-CZ" sz="1200" dirty="0" smtClean="0">
                <a:latin typeface="Poppins"/>
              </a:rPr>
              <a:t>reprezentuje zájmy výrobců minerálních hnojiv v Evropské Unii</a:t>
            </a:r>
            <a:r>
              <a:rPr lang="en-US" sz="1200" dirty="0" smtClean="0">
                <a:latin typeface="Poppins"/>
              </a:rPr>
              <a:t>.</a:t>
            </a:r>
            <a:endParaRPr lang="en-US" sz="1200" dirty="0">
              <a:latin typeface="Poppins"/>
            </a:endParaRPr>
          </a:p>
          <a:p>
            <a:pPr fontAlgn="base"/>
            <a:endParaRPr lang="en-US" sz="1200" b="1" dirty="0" smtClean="0">
              <a:solidFill>
                <a:srgbClr val="333333"/>
              </a:solidFill>
              <a:latin typeface="Poppins"/>
            </a:endParaRPr>
          </a:p>
          <a:p>
            <a:pPr fontAlgn="base"/>
            <a:r>
              <a:rPr lang="cs-CZ" sz="1200" dirty="0" smtClean="0">
                <a:latin typeface="Poppins"/>
              </a:rPr>
              <a:t>Asociace má </a:t>
            </a:r>
            <a:r>
              <a:rPr lang="en-US" sz="1200" dirty="0" smtClean="0">
                <a:latin typeface="Poppins"/>
              </a:rPr>
              <a:t>17 </a:t>
            </a:r>
            <a:r>
              <a:rPr lang="cs-CZ" sz="1200" dirty="0" smtClean="0">
                <a:latin typeface="Poppins"/>
              </a:rPr>
              <a:t>členů reprezentujících výrobce hnojiv a 8 členů reprezentujících národní asociace.</a:t>
            </a:r>
            <a:r>
              <a:rPr lang="en-US" sz="1200" dirty="0" smtClean="0">
                <a:latin typeface="Poppins"/>
              </a:rPr>
              <a:t> </a:t>
            </a:r>
          </a:p>
        </p:txBody>
      </p:sp>
      <p:sp>
        <p:nvSpPr>
          <p:cNvPr id="2" name="Obdélník 1"/>
          <p:cNvSpPr/>
          <p:nvPr/>
        </p:nvSpPr>
        <p:spPr>
          <a:xfrm>
            <a:off x="482409" y="1497139"/>
            <a:ext cx="12449819" cy="728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dirty="0" smtClean="0">
                <a:solidFill>
                  <a:schemeClr val="tx1"/>
                </a:solidFill>
              </a:rPr>
              <a:t>Výrobci minerálních hnojiv					Výrobní jednotky Minerálních hnojiv </a:t>
            </a:r>
            <a:endParaRPr lang="cs-CZ" dirty="0">
              <a:solidFill>
                <a:schemeClr val="tx1"/>
              </a:solidFill>
            </a:endParaRPr>
          </a:p>
        </p:txBody>
      </p:sp>
    </p:spTree>
    <p:extLst>
      <p:ext uri="{BB962C8B-B14F-4D97-AF65-F5344CB8AC3E}">
        <p14:creationId xmlns:p14="http://schemas.microsoft.com/office/powerpoint/2010/main" val="22086596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A7F665-80EE-4503-AEF8-83FD1987DB78}"/>
              </a:ext>
            </a:extLst>
          </p:cNvPr>
          <p:cNvSpPr>
            <a:spLocks noGrp="1"/>
          </p:cNvSpPr>
          <p:nvPr>
            <p:ph type="title"/>
          </p:nvPr>
        </p:nvSpPr>
        <p:spPr>
          <a:xfrm>
            <a:off x="363248" y="425125"/>
            <a:ext cx="11340000" cy="432000"/>
          </a:xfrm>
        </p:spPr>
        <p:txBody>
          <a:bodyPr vert="horz" lIns="91440" tIns="45720" rIns="91440" bIns="45720" rtlCol="0" anchor="ctr">
            <a:noAutofit/>
          </a:bodyPr>
          <a:lstStyle/>
          <a:p>
            <a:r>
              <a:rPr lang="cs-CZ" sz="2400" dirty="0" err="1" smtClean="0">
                <a:solidFill>
                  <a:srgbClr val="0066CC"/>
                </a:solidFill>
                <a:effectLst>
                  <a:outerShdw blurRad="38100" dist="38100" dir="2700000" algn="tl">
                    <a:srgbClr val="000000">
                      <a:alpha val="43137"/>
                    </a:srgbClr>
                  </a:outerShdw>
                </a:effectLst>
                <a:latin typeface="+mn-lt"/>
              </a:rPr>
              <a:t>Fertiberia</a:t>
            </a:r>
            <a:r>
              <a:rPr lang="en-US" sz="2400" dirty="0" smtClean="0">
                <a:solidFill>
                  <a:srgbClr val="0066CC"/>
                </a:solidFill>
                <a:effectLst>
                  <a:outerShdw blurRad="38100" dist="38100" dir="2700000" algn="tl">
                    <a:srgbClr val="000000">
                      <a:alpha val="43137"/>
                    </a:srgbClr>
                  </a:outerShdw>
                </a:effectLst>
                <a:latin typeface="+mn-lt"/>
              </a:rPr>
              <a:t> </a:t>
            </a:r>
            <a:endParaRPr lang="cs-CZ" sz="2400" dirty="0">
              <a:solidFill>
                <a:srgbClr val="0066CC"/>
              </a:solidFill>
              <a:effectLst>
                <a:outerShdw blurRad="38100" dist="38100" dir="2700000" algn="tl">
                  <a:srgbClr val="000000">
                    <a:alpha val="43137"/>
                  </a:srgbClr>
                </a:outerShdw>
              </a:effectLst>
              <a:latin typeface="+mn-lt"/>
            </a:endParaRPr>
          </a:p>
        </p:txBody>
      </p:sp>
      <p:sp>
        <p:nvSpPr>
          <p:cNvPr id="3" name="Zástupný symbol pro číslo snímku 2">
            <a:extLst>
              <a:ext uri="{FF2B5EF4-FFF2-40B4-BE49-F238E27FC236}">
                <a16:creationId xmlns:a16="http://schemas.microsoft.com/office/drawing/2014/main" id="{546F736D-1910-4E6F-9F86-9A9B0FCF474B}"/>
              </a:ext>
            </a:extLst>
          </p:cNvPr>
          <p:cNvSpPr>
            <a:spLocks noGrp="1"/>
          </p:cNvSpPr>
          <p:nvPr>
            <p:ph type="sldNum" sz="quarter" idx="11"/>
          </p:nvPr>
        </p:nvSpPr>
        <p:spPr/>
        <p:txBody>
          <a:bodyPr rtlCol="0"/>
          <a:lstStyle/>
          <a:p>
            <a:pPr rtl="0"/>
            <a:fld id="{19B51A1E-902D-48AF-9020-955120F399B6}" type="slidenum">
              <a:rPr lang="cs-CZ" smtClean="0"/>
              <a:pPr rtl="0"/>
              <a:t>20</a:t>
            </a:fld>
            <a:endParaRPr lang="cs-CZ"/>
          </a:p>
        </p:txBody>
      </p:sp>
      <p:sp>
        <p:nvSpPr>
          <p:cNvPr id="9" name="Obdélník 8"/>
          <p:cNvSpPr/>
          <p:nvPr/>
        </p:nvSpPr>
        <p:spPr>
          <a:xfrm>
            <a:off x="537641" y="1183600"/>
            <a:ext cx="11497686" cy="5355312"/>
          </a:xfrm>
          <a:prstGeom prst="rect">
            <a:avLst/>
          </a:prstGeom>
        </p:spPr>
        <p:txBody>
          <a:bodyPr wrap="square">
            <a:spAutoFit/>
          </a:bodyPr>
          <a:lstStyle/>
          <a:p>
            <a:endParaRPr lang="en-US" sz="1100" dirty="0" smtClean="0"/>
          </a:p>
          <a:p>
            <a:r>
              <a:rPr lang="en-US" sz="1400" b="1" dirty="0" err="1" smtClean="0"/>
              <a:t>Fertiberia</a:t>
            </a:r>
            <a:r>
              <a:rPr lang="en-US" sz="1400" b="1" dirty="0" smtClean="0"/>
              <a:t> signs </a:t>
            </a:r>
            <a:r>
              <a:rPr lang="en-US" sz="1400" b="1" dirty="0" err="1" smtClean="0"/>
              <a:t>MoU</a:t>
            </a:r>
            <a:r>
              <a:rPr lang="en-US" sz="1400" b="1" dirty="0" smtClean="0"/>
              <a:t> to develop green ammonia project in Sweden</a:t>
            </a:r>
          </a:p>
          <a:p>
            <a:endParaRPr lang="en-US" sz="1100" dirty="0" smtClean="0"/>
          </a:p>
          <a:p>
            <a:r>
              <a:rPr lang="en-US" sz="1100" dirty="0" smtClean="0"/>
              <a:t>Published by Nicholas </a:t>
            </a:r>
            <a:r>
              <a:rPr lang="en-US" sz="1100" dirty="0" err="1" smtClean="0"/>
              <a:t>Woodroof</a:t>
            </a:r>
            <a:r>
              <a:rPr lang="en-US" sz="1100" dirty="0" smtClean="0"/>
              <a:t>, Deputy Editor 							 World Fertilizer, Thursday, 21 October 2021 11:30  </a:t>
            </a:r>
          </a:p>
          <a:p>
            <a:endParaRPr lang="en-US" sz="1100" dirty="0" smtClean="0"/>
          </a:p>
          <a:p>
            <a:r>
              <a:rPr lang="en-US" sz="1100" dirty="0" smtClean="0"/>
              <a:t>https://www.worldfertilizer.com/project-news/21102021/fertiberia-signs-mou-to-develop-green-ammonia-project-in-sweden/</a:t>
            </a:r>
          </a:p>
          <a:p>
            <a:r>
              <a:rPr lang="en-US" sz="1100" dirty="0" smtClean="0"/>
              <a:t> </a:t>
            </a:r>
          </a:p>
          <a:p>
            <a:r>
              <a:rPr lang="en-US" sz="1100" dirty="0" err="1" smtClean="0"/>
              <a:t>Grupo</a:t>
            </a:r>
            <a:r>
              <a:rPr lang="en-US" sz="1100" dirty="0" smtClean="0"/>
              <a:t> </a:t>
            </a:r>
            <a:r>
              <a:rPr lang="en-US" sz="1100" dirty="0" err="1" smtClean="0"/>
              <a:t>Fertiberia</a:t>
            </a:r>
            <a:r>
              <a:rPr lang="en-US" sz="1100" dirty="0" smtClean="0"/>
              <a:t> has signed a </a:t>
            </a:r>
            <a:r>
              <a:rPr lang="en-US" sz="1100" dirty="0" err="1" smtClean="0"/>
              <a:t>MoU</a:t>
            </a:r>
            <a:r>
              <a:rPr lang="en-US" sz="1100" dirty="0" smtClean="0"/>
              <a:t> with the region of </a:t>
            </a:r>
            <a:r>
              <a:rPr lang="en-US" sz="1100" dirty="0" err="1" smtClean="0"/>
              <a:t>Norrbotten</a:t>
            </a:r>
            <a:r>
              <a:rPr lang="en-US" sz="1100" dirty="0" smtClean="0"/>
              <a:t> in Sweden and its investment agency to develop what it says will be the world’s first 100% green and emission-free ammonia and fertilizer site.</a:t>
            </a:r>
          </a:p>
          <a:p>
            <a:endParaRPr lang="en-US" sz="1100" dirty="0" smtClean="0"/>
          </a:p>
          <a:p>
            <a:r>
              <a:rPr lang="en-US" sz="1100" dirty="0" smtClean="0"/>
              <a:t>The project will require an investment of more than </a:t>
            </a:r>
            <a:r>
              <a:rPr lang="en-US" sz="1100" b="1" dirty="0" smtClean="0">
                <a:solidFill>
                  <a:srgbClr val="C00000"/>
                </a:solidFill>
              </a:rPr>
              <a:t>€1 billion </a:t>
            </a:r>
            <a:r>
              <a:rPr lang="en-US" sz="1100" dirty="0" smtClean="0"/>
              <a:t>and could become operational by </a:t>
            </a:r>
            <a:r>
              <a:rPr lang="en-US" sz="1100" b="1" dirty="0" smtClean="0">
                <a:solidFill>
                  <a:srgbClr val="C00000"/>
                </a:solidFill>
              </a:rPr>
              <a:t>2026</a:t>
            </a:r>
            <a:r>
              <a:rPr lang="en-US" sz="1100" dirty="0" smtClean="0"/>
              <a:t>. The site, based on electrolysis technology, will only use water and air as raw materials. It will be supplied with renewable energy from wind and hydropower sources. This initiative, known as 'Green Wolverine', builds on </a:t>
            </a:r>
            <a:r>
              <a:rPr lang="en-US" sz="1100" dirty="0" err="1" smtClean="0"/>
              <a:t>Grupo</a:t>
            </a:r>
            <a:r>
              <a:rPr lang="en-US" sz="1100" dirty="0" smtClean="0"/>
              <a:t> </a:t>
            </a:r>
            <a:r>
              <a:rPr lang="en-US" sz="1100" dirty="0" err="1" smtClean="0"/>
              <a:t>Fertiberia’s</a:t>
            </a:r>
            <a:r>
              <a:rPr lang="en-US" sz="1100" dirty="0" smtClean="0"/>
              <a:t> </a:t>
            </a:r>
            <a:r>
              <a:rPr lang="en-US" sz="1100" dirty="0" err="1" smtClean="0"/>
              <a:t>decarbonisation</a:t>
            </a:r>
            <a:r>
              <a:rPr lang="en-US" sz="1100" dirty="0" smtClean="0"/>
              <a:t> efforts in Spain, as well as on the exceptional conditions offered by the </a:t>
            </a:r>
            <a:r>
              <a:rPr lang="en-US" sz="1100" dirty="0" err="1" smtClean="0"/>
              <a:t>Norrbotten</a:t>
            </a:r>
            <a:r>
              <a:rPr lang="en-US" sz="1100" dirty="0" smtClean="0"/>
              <a:t> region, where </a:t>
            </a:r>
            <a:r>
              <a:rPr lang="en-US" sz="1100" u="sng" dirty="0" smtClean="0"/>
              <a:t>100% of electricity production already comes from renewable sources</a:t>
            </a:r>
            <a:r>
              <a:rPr lang="en-US" sz="1100" dirty="0" smtClean="0"/>
              <a:t>.</a:t>
            </a:r>
          </a:p>
          <a:p>
            <a:endParaRPr lang="en-US" sz="1100" dirty="0" smtClean="0"/>
          </a:p>
          <a:p>
            <a:r>
              <a:rPr lang="en-US" sz="1100" dirty="0" err="1" smtClean="0"/>
              <a:t>Grupo</a:t>
            </a:r>
            <a:r>
              <a:rPr lang="en-US" sz="1100" dirty="0" smtClean="0"/>
              <a:t> </a:t>
            </a:r>
            <a:r>
              <a:rPr lang="en-US" sz="1100" dirty="0" err="1" smtClean="0"/>
              <a:t>Fertiberia</a:t>
            </a:r>
            <a:r>
              <a:rPr lang="en-US" sz="1100" dirty="0" smtClean="0"/>
              <a:t>, in partnership with </a:t>
            </a:r>
            <a:r>
              <a:rPr lang="en-US" sz="1100" dirty="0" err="1" smtClean="0"/>
              <a:t>Iberdrola</a:t>
            </a:r>
            <a:r>
              <a:rPr lang="en-US" sz="1100" dirty="0" smtClean="0"/>
              <a:t>, has already launched the first industrial-scale green ammonia plant in Spain. In the coming months, a </a:t>
            </a:r>
            <a:r>
              <a:rPr lang="en-US" sz="1100" b="1" dirty="0" smtClean="0">
                <a:solidFill>
                  <a:srgbClr val="0070C0"/>
                </a:solidFill>
              </a:rPr>
              <a:t>20 MW </a:t>
            </a:r>
            <a:r>
              <a:rPr lang="en-US" sz="1100" b="1" dirty="0" err="1" smtClean="0">
                <a:solidFill>
                  <a:srgbClr val="0070C0"/>
                </a:solidFill>
              </a:rPr>
              <a:t>electrolyser</a:t>
            </a:r>
            <a:r>
              <a:rPr lang="en-US" sz="1100" b="1" dirty="0" smtClean="0">
                <a:solidFill>
                  <a:srgbClr val="0070C0"/>
                </a:solidFill>
              </a:rPr>
              <a:t> will be operational </a:t>
            </a:r>
            <a:r>
              <a:rPr lang="en-US" sz="1100" dirty="0" smtClean="0"/>
              <a:t>at the Puertollano plant, and in </a:t>
            </a:r>
            <a:r>
              <a:rPr lang="en-US" sz="1100" b="1" dirty="0" smtClean="0">
                <a:solidFill>
                  <a:srgbClr val="0070C0"/>
                </a:solidFill>
              </a:rPr>
              <a:t>2023</a:t>
            </a:r>
            <a:r>
              <a:rPr lang="en-US" sz="1100" dirty="0" smtClean="0"/>
              <a:t>, another one that is 10 times more powerful </a:t>
            </a:r>
            <a:r>
              <a:rPr lang="en-US" sz="1100" b="1" dirty="0" smtClean="0">
                <a:solidFill>
                  <a:srgbClr val="0070C0"/>
                </a:solidFill>
              </a:rPr>
              <a:t>(200 MW) will be operational </a:t>
            </a:r>
            <a:r>
              <a:rPr lang="en-US" sz="1100" dirty="0" smtClean="0"/>
              <a:t>at the Palos de la </a:t>
            </a:r>
            <a:r>
              <a:rPr lang="en-US" sz="1100" dirty="0" err="1" smtClean="0"/>
              <a:t>Frontera</a:t>
            </a:r>
            <a:r>
              <a:rPr lang="en-US" sz="1100" dirty="0" smtClean="0"/>
              <a:t> (Huelva) plant. Green hydrogen is a raw material used to produce green ammonia (which is, in turn, used as the basis for producing low-carbon fertilizers and other solutions. In Spain, this plan will continue to be carried out in phases until reaching a total of </a:t>
            </a:r>
            <a:r>
              <a:rPr lang="en-US" sz="1100" b="1" dirty="0" smtClean="0">
                <a:solidFill>
                  <a:srgbClr val="C00000"/>
                </a:solidFill>
              </a:rPr>
              <a:t>800 MW </a:t>
            </a:r>
            <a:r>
              <a:rPr lang="en-US" sz="1100" b="1" dirty="0" err="1" smtClean="0">
                <a:solidFill>
                  <a:srgbClr val="C00000"/>
                </a:solidFill>
              </a:rPr>
              <a:t>electrolysers</a:t>
            </a:r>
            <a:r>
              <a:rPr lang="en-US" sz="1100" b="1" dirty="0" smtClean="0">
                <a:solidFill>
                  <a:srgbClr val="C00000"/>
                </a:solidFill>
              </a:rPr>
              <a:t> in 2027, with a total investment of €1.8 billion.</a:t>
            </a:r>
          </a:p>
          <a:p>
            <a:endParaRPr lang="en-US" sz="1100" dirty="0" smtClean="0"/>
          </a:p>
          <a:p>
            <a:r>
              <a:rPr lang="en-US" sz="1100" dirty="0" smtClean="0"/>
              <a:t>Now with the Green Wolverine project in Sweden, a new site in the </a:t>
            </a:r>
            <a:r>
              <a:rPr lang="en-US" sz="1100" dirty="0" err="1" smtClean="0"/>
              <a:t>Luleå</a:t>
            </a:r>
            <a:r>
              <a:rPr lang="en-US" sz="1100" dirty="0" smtClean="0"/>
              <a:t>-Boden area will be created, with more than </a:t>
            </a:r>
            <a:r>
              <a:rPr lang="en-US" sz="1100" b="1" dirty="0" smtClean="0">
                <a:solidFill>
                  <a:srgbClr val="0070C0"/>
                </a:solidFill>
              </a:rPr>
              <a:t>600 MW of </a:t>
            </a:r>
            <a:r>
              <a:rPr lang="en-US" sz="1100" b="1" dirty="0" err="1" smtClean="0">
                <a:solidFill>
                  <a:srgbClr val="0070C0"/>
                </a:solidFill>
              </a:rPr>
              <a:t>electrolysers</a:t>
            </a:r>
            <a:r>
              <a:rPr lang="en-US" sz="1100" dirty="0" smtClean="0"/>
              <a:t>, a green ammonia plant producing 1</a:t>
            </a:r>
            <a:r>
              <a:rPr lang="cs-CZ" sz="1100" dirty="0" smtClean="0"/>
              <a:t> </a:t>
            </a:r>
            <a:r>
              <a:rPr lang="en-US" sz="1100" dirty="0" smtClean="0"/>
              <a:t>500 </a:t>
            </a:r>
            <a:r>
              <a:rPr lang="en-US" sz="1100" dirty="0" err="1" smtClean="0"/>
              <a:t>tpd</a:t>
            </a:r>
            <a:r>
              <a:rPr lang="en-US" sz="1100" dirty="0" smtClean="0"/>
              <a:t>, and an </a:t>
            </a:r>
            <a:r>
              <a:rPr lang="en-US" sz="1100" b="1" dirty="0" smtClean="0">
                <a:solidFill>
                  <a:srgbClr val="0070C0"/>
                </a:solidFill>
              </a:rPr>
              <a:t>annual production of more than 500 000 t </a:t>
            </a:r>
            <a:r>
              <a:rPr lang="en-US" sz="1100" dirty="0" smtClean="0"/>
              <a:t>of low-carbon fertilizers and industrial products. In addition to the latest </a:t>
            </a:r>
            <a:r>
              <a:rPr lang="en-US" sz="1100" dirty="0" err="1" smtClean="0"/>
              <a:t>electrolyser</a:t>
            </a:r>
            <a:r>
              <a:rPr lang="en-US" sz="1100" dirty="0" smtClean="0"/>
              <a:t> technology, the new site will be equipped with state-of-the-art processes, complying with the highest environmental and safety standards.</a:t>
            </a:r>
          </a:p>
          <a:p>
            <a:endParaRPr lang="en-US" sz="1100" dirty="0" smtClean="0"/>
          </a:p>
          <a:p>
            <a:r>
              <a:rPr lang="en-US" sz="1100" dirty="0" smtClean="0"/>
              <a:t>This investment, which will create 2</a:t>
            </a:r>
            <a:r>
              <a:rPr lang="cs-CZ" sz="1100" dirty="0" smtClean="0"/>
              <a:t> </a:t>
            </a:r>
            <a:r>
              <a:rPr lang="en-US" sz="1100" dirty="0" smtClean="0"/>
              <a:t>000 jobs during the construction phase and another 500 highly skilled jobs when it starts operating, will contribute to the creation of a new green ammonia and fertilizer hub in Sweden. The green ammonia produced by Green Wolverine will furthermore be used to </a:t>
            </a:r>
            <a:r>
              <a:rPr lang="en-US" sz="1100" dirty="0" err="1" smtClean="0"/>
              <a:t>decarbonise</a:t>
            </a:r>
            <a:r>
              <a:rPr lang="en-US" sz="1100" dirty="0" smtClean="0"/>
              <a:t> strategic sectors of the economy, such as maritime transport or the mining industry, to name just two examples.</a:t>
            </a:r>
          </a:p>
          <a:p>
            <a:endParaRPr lang="en-US" sz="1100" dirty="0" smtClean="0"/>
          </a:p>
          <a:p>
            <a:r>
              <a:rPr lang="en-US" sz="1100" dirty="0" smtClean="0"/>
              <a:t>“</a:t>
            </a:r>
            <a:r>
              <a:rPr lang="en-US" sz="1100" dirty="0" err="1" smtClean="0"/>
              <a:t>Grupo</a:t>
            </a:r>
            <a:r>
              <a:rPr lang="en-US" sz="1100" dirty="0" smtClean="0"/>
              <a:t> </a:t>
            </a:r>
            <a:r>
              <a:rPr lang="en-US" sz="1100" dirty="0" err="1" smtClean="0"/>
              <a:t>Fertiberia</a:t>
            </a:r>
            <a:r>
              <a:rPr lang="en-US" sz="1100" dirty="0" smtClean="0"/>
              <a:t> hopes to become the leader of future sustainable crop nutrition in Europe. For that purpose, we are aware of the importance of developing </a:t>
            </a:r>
            <a:r>
              <a:rPr lang="en-US" sz="1100" dirty="0" err="1" smtClean="0"/>
              <a:t>fertilisers</a:t>
            </a:r>
            <a:r>
              <a:rPr lang="en-US" sz="1100" dirty="0" smtClean="0"/>
              <a:t> based on clean energy and locally produced”, declared Javier </a:t>
            </a:r>
            <a:r>
              <a:rPr lang="en-US" sz="1100" dirty="0" err="1" smtClean="0"/>
              <a:t>Goñi</a:t>
            </a:r>
            <a:r>
              <a:rPr lang="en-US" sz="1100" dirty="0" smtClean="0"/>
              <a:t>, CEO of </a:t>
            </a:r>
            <a:r>
              <a:rPr lang="en-US" sz="1100" dirty="0" err="1" smtClean="0"/>
              <a:t>Grupo</a:t>
            </a:r>
            <a:r>
              <a:rPr lang="en-US" sz="1100" dirty="0" smtClean="0"/>
              <a:t> </a:t>
            </a:r>
            <a:r>
              <a:rPr lang="en-US" sz="1100" dirty="0" err="1" smtClean="0"/>
              <a:t>Fertiberia</a:t>
            </a:r>
            <a:r>
              <a:rPr lang="en-US" sz="1100" dirty="0" smtClean="0"/>
              <a:t>. “The </a:t>
            </a:r>
            <a:r>
              <a:rPr lang="en-US" sz="1100" dirty="0" err="1" smtClean="0"/>
              <a:t>Norrbotten</a:t>
            </a:r>
            <a:r>
              <a:rPr lang="en-US" sz="1100" dirty="0" smtClean="0"/>
              <a:t> project is a new and decisive step towards our goal to produce low carbon </a:t>
            </a:r>
            <a:r>
              <a:rPr lang="en-US" sz="1100" dirty="0" err="1" smtClean="0"/>
              <a:t>fertilisers</a:t>
            </a:r>
            <a:r>
              <a:rPr lang="en-US" sz="1100" dirty="0" smtClean="0"/>
              <a:t>”. Right now, the company “is working on the detailed design &amp; engineering of the project and is searching for partners who might contribute to making this project a reality and thereby decisively support the ambition demonstrated by Sweden in relation to energy transition and food self-sufficiency”. Sweden has no local production and imports about 600 000 t each year.</a:t>
            </a:r>
            <a:endParaRPr lang="en-US" sz="1100" dirty="0"/>
          </a:p>
        </p:txBody>
      </p:sp>
    </p:spTree>
    <p:extLst>
      <p:ext uri="{BB962C8B-B14F-4D97-AF65-F5344CB8AC3E}">
        <p14:creationId xmlns:p14="http://schemas.microsoft.com/office/powerpoint/2010/main" val="10827708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A7F665-80EE-4503-AEF8-83FD1987DB78}"/>
              </a:ext>
            </a:extLst>
          </p:cNvPr>
          <p:cNvSpPr>
            <a:spLocks noGrp="1"/>
          </p:cNvSpPr>
          <p:nvPr>
            <p:ph type="title"/>
          </p:nvPr>
        </p:nvSpPr>
        <p:spPr>
          <a:xfrm>
            <a:off x="354178" y="422272"/>
            <a:ext cx="11340000" cy="432000"/>
          </a:xfrm>
        </p:spPr>
        <p:txBody>
          <a:bodyPr vert="horz" lIns="91440" tIns="45720" rIns="91440" bIns="45720" rtlCol="0" anchor="ctr">
            <a:noAutofit/>
          </a:bodyPr>
          <a:lstStyle/>
          <a:p>
            <a:r>
              <a:rPr lang="cs-CZ" sz="2400" dirty="0" smtClean="0">
                <a:solidFill>
                  <a:srgbClr val="0066CC"/>
                </a:solidFill>
                <a:effectLst>
                  <a:outerShdw blurRad="38100" dist="38100" dir="2700000" algn="tl">
                    <a:srgbClr val="000000">
                      <a:alpha val="43137"/>
                    </a:srgbClr>
                  </a:outerShdw>
                </a:effectLst>
                <a:latin typeface="+mn-lt"/>
              </a:rPr>
              <a:t>Kapacity Čpavku</a:t>
            </a:r>
            <a:endParaRPr lang="cs-CZ" sz="2400" dirty="0">
              <a:solidFill>
                <a:srgbClr val="0066CC"/>
              </a:solidFill>
              <a:effectLst>
                <a:outerShdw blurRad="38100" dist="38100" dir="2700000" algn="tl">
                  <a:srgbClr val="000000">
                    <a:alpha val="43137"/>
                  </a:srgbClr>
                </a:outerShdw>
              </a:effectLst>
              <a:latin typeface="+mn-lt"/>
            </a:endParaRPr>
          </a:p>
        </p:txBody>
      </p:sp>
      <p:sp>
        <p:nvSpPr>
          <p:cNvPr id="3" name="Zástupný symbol pro číslo snímku 2">
            <a:extLst>
              <a:ext uri="{FF2B5EF4-FFF2-40B4-BE49-F238E27FC236}">
                <a16:creationId xmlns:a16="http://schemas.microsoft.com/office/drawing/2014/main" id="{546F736D-1910-4E6F-9F86-9A9B0FCF474B}"/>
              </a:ext>
            </a:extLst>
          </p:cNvPr>
          <p:cNvSpPr>
            <a:spLocks noGrp="1"/>
          </p:cNvSpPr>
          <p:nvPr>
            <p:ph type="sldNum" sz="quarter" idx="11"/>
          </p:nvPr>
        </p:nvSpPr>
        <p:spPr/>
        <p:txBody>
          <a:bodyPr rtlCol="0"/>
          <a:lstStyle/>
          <a:p>
            <a:pPr rtl="0"/>
            <a:fld id="{19B51A1E-902D-48AF-9020-955120F399B6}" type="slidenum">
              <a:rPr lang="cs-CZ" smtClean="0"/>
              <a:pPr rtl="0"/>
              <a:t>21</a:t>
            </a:fld>
            <a:endParaRPr lang="cs-CZ"/>
          </a:p>
        </p:txBody>
      </p:sp>
      <p:pic>
        <p:nvPicPr>
          <p:cNvPr id="25" name="Obrázek 24"/>
          <p:cNvPicPr>
            <a:picLocks noChangeAspect="1"/>
          </p:cNvPicPr>
          <p:nvPr/>
        </p:nvPicPr>
        <p:blipFill>
          <a:blip r:embed="rId3"/>
          <a:stretch>
            <a:fillRect/>
          </a:stretch>
        </p:blipFill>
        <p:spPr>
          <a:xfrm>
            <a:off x="461518" y="1230765"/>
            <a:ext cx="9779761" cy="5258727"/>
          </a:xfrm>
          <a:prstGeom prst="rect">
            <a:avLst/>
          </a:prstGeom>
        </p:spPr>
      </p:pic>
      <p:sp>
        <p:nvSpPr>
          <p:cNvPr id="7" name="Obdélník 6"/>
          <p:cNvSpPr/>
          <p:nvPr/>
        </p:nvSpPr>
        <p:spPr>
          <a:xfrm>
            <a:off x="9295411" y="3626155"/>
            <a:ext cx="771365" cy="246221"/>
          </a:xfrm>
          <a:prstGeom prst="rect">
            <a:avLst/>
          </a:prstGeom>
        </p:spPr>
        <p:txBody>
          <a:bodyPr wrap="none">
            <a:spAutoFit/>
          </a:bodyPr>
          <a:lstStyle/>
          <a:p>
            <a:r>
              <a:rPr lang="en-US" sz="1000" dirty="0">
                <a:solidFill>
                  <a:srgbClr val="000000"/>
                </a:solidFill>
                <a:latin typeface="Poppins"/>
              </a:rPr>
              <a:t>000 t/Year</a:t>
            </a:r>
            <a:endParaRPr lang="cs-CZ" sz="1000" dirty="0"/>
          </a:p>
        </p:txBody>
      </p:sp>
    </p:spTree>
    <p:extLst>
      <p:ext uri="{BB962C8B-B14F-4D97-AF65-F5344CB8AC3E}">
        <p14:creationId xmlns:p14="http://schemas.microsoft.com/office/powerpoint/2010/main" val="6706553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A7F665-80EE-4503-AEF8-83FD1987DB78}"/>
              </a:ext>
            </a:extLst>
          </p:cNvPr>
          <p:cNvSpPr>
            <a:spLocks noGrp="1"/>
          </p:cNvSpPr>
          <p:nvPr>
            <p:ph type="title"/>
          </p:nvPr>
        </p:nvSpPr>
        <p:spPr/>
        <p:txBody>
          <a:bodyPr vert="horz" lIns="91440" tIns="45720" rIns="91440" bIns="45720" rtlCol="0" anchor="ctr">
            <a:noAutofit/>
          </a:bodyPr>
          <a:lstStyle/>
          <a:p>
            <a:r>
              <a:rPr lang="cs-CZ" sz="2400" dirty="0" smtClean="0">
                <a:solidFill>
                  <a:srgbClr val="0066CC"/>
                </a:solidFill>
                <a:effectLst>
                  <a:outerShdw blurRad="38100" dist="38100" dir="2700000" algn="tl">
                    <a:srgbClr val="000000">
                      <a:alpha val="43137"/>
                    </a:srgbClr>
                  </a:outerShdw>
                </a:effectLst>
                <a:latin typeface="+mn-lt"/>
              </a:rPr>
              <a:t>Močovina</a:t>
            </a:r>
            <a:endParaRPr lang="cs-CZ" sz="2400" dirty="0">
              <a:solidFill>
                <a:srgbClr val="0066CC"/>
              </a:solidFill>
              <a:effectLst>
                <a:outerShdw blurRad="38100" dist="38100" dir="2700000" algn="tl">
                  <a:srgbClr val="000000">
                    <a:alpha val="43137"/>
                  </a:srgbClr>
                </a:outerShdw>
              </a:effectLst>
              <a:latin typeface="+mn-lt"/>
            </a:endParaRPr>
          </a:p>
        </p:txBody>
      </p:sp>
      <p:sp>
        <p:nvSpPr>
          <p:cNvPr id="3" name="Zástupný symbol pro číslo snímku 2">
            <a:extLst>
              <a:ext uri="{FF2B5EF4-FFF2-40B4-BE49-F238E27FC236}">
                <a16:creationId xmlns:a16="http://schemas.microsoft.com/office/drawing/2014/main" id="{546F736D-1910-4E6F-9F86-9A9B0FCF474B}"/>
              </a:ext>
            </a:extLst>
          </p:cNvPr>
          <p:cNvSpPr>
            <a:spLocks noGrp="1"/>
          </p:cNvSpPr>
          <p:nvPr>
            <p:ph type="sldNum" sz="quarter" idx="11"/>
          </p:nvPr>
        </p:nvSpPr>
        <p:spPr/>
        <p:txBody>
          <a:bodyPr rtlCol="0"/>
          <a:lstStyle/>
          <a:p>
            <a:pPr rtl="0"/>
            <a:fld id="{19B51A1E-902D-48AF-9020-955120F399B6}" type="slidenum">
              <a:rPr lang="cs-CZ" smtClean="0"/>
              <a:pPr rtl="0"/>
              <a:t>22</a:t>
            </a:fld>
            <a:endParaRPr lang="cs-CZ"/>
          </a:p>
        </p:txBody>
      </p:sp>
      <p:pic>
        <p:nvPicPr>
          <p:cNvPr id="4" name="Obrázek 3"/>
          <p:cNvPicPr>
            <a:picLocks noChangeAspect="1"/>
          </p:cNvPicPr>
          <p:nvPr/>
        </p:nvPicPr>
        <p:blipFill>
          <a:blip r:embed="rId3"/>
          <a:stretch>
            <a:fillRect/>
          </a:stretch>
        </p:blipFill>
        <p:spPr>
          <a:xfrm>
            <a:off x="334849" y="950286"/>
            <a:ext cx="9353087" cy="4877915"/>
          </a:xfrm>
          <a:prstGeom prst="rect">
            <a:avLst/>
          </a:prstGeom>
        </p:spPr>
      </p:pic>
      <p:sp>
        <p:nvSpPr>
          <p:cNvPr id="7" name="Obdélník 6"/>
          <p:cNvSpPr/>
          <p:nvPr/>
        </p:nvSpPr>
        <p:spPr>
          <a:xfrm>
            <a:off x="8679450" y="2902333"/>
            <a:ext cx="771365" cy="246221"/>
          </a:xfrm>
          <a:prstGeom prst="rect">
            <a:avLst/>
          </a:prstGeom>
        </p:spPr>
        <p:txBody>
          <a:bodyPr wrap="none">
            <a:spAutoFit/>
          </a:bodyPr>
          <a:lstStyle/>
          <a:p>
            <a:r>
              <a:rPr lang="en-US" sz="1000" dirty="0">
                <a:solidFill>
                  <a:srgbClr val="000000"/>
                </a:solidFill>
                <a:latin typeface="Poppins"/>
              </a:rPr>
              <a:t>000 t/Year</a:t>
            </a:r>
            <a:endParaRPr lang="cs-CZ" sz="1000" dirty="0"/>
          </a:p>
        </p:txBody>
      </p:sp>
    </p:spTree>
    <p:extLst>
      <p:ext uri="{BB962C8B-B14F-4D97-AF65-F5344CB8AC3E}">
        <p14:creationId xmlns:p14="http://schemas.microsoft.com/office/powerpoint/2010/main" val="21688955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A7F665-80EE-4503-AEF8-83FD1987DB78}"/>
              </a:ext>
            </a:extLst>
          </p:cNvPr>
          <p:cNvSpPr>
            <a:spLocks noGrp="1"/>
          </p:cNvSpPr>
          <p:nvPr>
            <p:ph type="title"/>
          </p:nvPr>
        </p:nvSpPr>
        <p:spPr/>
        <p:txBody>
          <a:bodyPr vert="horz" lIns="91440" tIns="45720" rIns="91440" bIns="45720" rtlCol="0" anchor="ctr">
            <a:noAutofit/>
          </a:bodyPr>
          <a:lstStyle/>
          <a:p>
            <a:r>
              <a:rPr lang="cs-CZ" sz="2400" dirty="0" smtClean="0">
                <a:solidFill>
                  <a:srgbClr val="0066CC"/>
                </a:solidFill>
                <a:effectLst>
                  <a:outerShdw blurRad="38100" dist="38100" dir="2700000" algn="tl">
                    <a:srgbClr val="000000">
                      <a:alpha val="43137"/>
                    </a:srgbClr>
                  </a:outerShdw>
                </a:effectLst>
                <a:latin typeface="+mn-lt"/>
              </a:rPr>
              <a:t>Dusičnan Amonný / Ledek </a:t>
            </a:r>
            <a:r>
              <a:rPr lang="cs-CZ" sz="2400" dirty="0" err="1" smtClean="0">
                <a:solidFill>
                  <a:srgbClr val="0066CC"/>
                </a:solidFill>
                <a:effectLst>
                  <a:outerShdw blurRad="38100" dist="38100" dir="2700000" algn="tl">
                    <a:srgbClr val="000000">
                      <a:alpha val="43137"/>
                    </a:srgbClr>
                  </a:outerShdw>
                </a:effectLst>
                <a:latin typeface="+mn-lt"/>
              </a:rPr>
              <a:t>Amono</a:t>
            </a:r>
            <a:r>
              <a:rPr lang="cs-CZ" sz="2400" dirty="0" smtClean="0">
                <a:solidFill>
                  <a:srgbClr val="0066CC"/>
                </a:solidFill>
                <a:effectLst>
                  <a:outerShdw blurRad="38100" dist="38100" dir="2700000" algn="tl">
                    <a:srgbClr val="000000">
                      <a:alpha val="43137"/>
                    </a:srgbClr>
                  </a:outerShdw>
                </a:effectLst>
                <a:latin typeface="+mn-lt"/>
              </a:rPr>
              <a:t> Vápenatý </a:t>
            </a:r>
            <a:endParaRPr lang="cs-CZ" sz="2400" dirty="0">
              <a:solidFill>
                <a:srgbClr val="0066CC"/>
              </a:solidFill>
              <a:effectLst>
                <a:outerShdw blurRad="38100" dist="38100" dir="2700000" algn="tl">
                  <a:srgbClr val="000000">
                    <a:alpha val="43137"/>
                  </a:srgbClr>
                </a:outerShdw>
              </a:effectLst>
              <a:latin typeface="+mn-lt"/>
            </a:endParaRPr>
          </a:p>
        </p:txBody>
      </p:sp>
      <p:grpSp>
        <p:nvGrpSpPr>
          <p:cNvPr id="33" name="Skupina 32" title="skupina trojúhelníků">
            <a:extLst>
              <a:ext uri="{FF2B5EF4-FFF2-40B4-BE49-F238E27FC236}">
                <a16:creationId xmlns:a16="http://schemas.microsoft.com/office/drawing/2014/main" id="{8F728585-A663-4E22-87F7-AAD670071200}"/>
              </a:ext>
            </a:extLst>
          </p:cNvPr>
          <p:cNvGrpSpPr/>
          <p:nvPr/>
        </p:nvGrpSpPr>
        <p:grpSpPr>
          <a:xfrm>
            <a:off x="9862160" y="831132"/>
            <a:ext cx="1850209" cy="1915995"/>
            <a:chOff x="9862160" y="831132"/>
            <a:chExt cx="1850209" cy="1915995"/>
          </a:xfrm>
        </p:grpSpPr>
        <p:sp>
          <p:nvSpPr>
            <p:cNvPr id="34" name="Volný tvar: Obrazec 33" title="trojúhelníky">
              <a:extLst>
                <a:ext uri="{FF2B5EF4-FFF2-40B4-BE49-F238E27FC236}">
                  <a16:creationId xmlns:a16="http://schemas.microsoft.com/office/drawing/2014/main" id="{74632BF7-7DCC-4CB0-A278-AD3B28FE96BA}"/>
                </a:ext>
              </a:extLst>
            </p:cNvPr>
            <p:cNvSpPr/>
            <p:nvPr/>
          </p:nvSpPr>
          <p:spPr>
            <a:xfrm rot="19260823">
              <a:off x="9984083" y="1150976"/>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a:p>
          </p:txBody>
        </p:sp>
        <p:sp>
          <p:nvSpPr>
            <p:cNvPr id="35" name="Volný tvar: Obrazec 34" title="trojúhelníky">
              <a:extLst>
                <a:ext uri="{FF2B5EF4-FFF2-40B4-BE49-F238E27FC236}">
                  <a16:creationId xmlns:a16="http://schemas.microsoft.com/office/drawing/2014/main" id="{F3B7A750-FBC6-4475-9937-5A5FF7957A67}"/>
                </a:ext>
              </a:extLst>
            </p:cNvPr>
            <p:cNvSpPr/>
            <p:nvPr/>
          </p:nvSpPr>
          <p:spPr>
            <a:xfrm rot="20377627">
              <a:off x="10445799" y="1461330"/>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a:p>
          </p:txBody>
        </p:sp>
        <p:sp>
          <p:nvSpPr>
            <p:cNvPr id="36" name="Volný tvar: Obrazec 35" title="trojúhelníky">
              <a:extLst>
                <a:ext uri="{FF2B5EF4-FFF2-40B4-BE49-F238E27FC236}">
                  <a16:creationId xmlns:a16="http://schemas.microsoft.com/office/drawing/2014/main" id="{2AEBF1D4-D3EA-4EFC-96B4-BE3208DC9F9D}"/>
                </a:ext>
              </a:extLst>
            </p:cNvPr>
            <p:cNvSpPr/>
            <p:nvPr/>
          </p:nvSpPr>
          <p:spPr>
            <a:xfrm rot="19260823">
              <a:off x="10485025" y="1232684"/>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a:p>
          </p:txBody>
        </p:sp>
        <p:sp>
          <p:nvSpPr>
            <p:cNvPr id="37" name="Volný tvar: Obrazec 36" title="trojúhelníky">
              <a:extLst>
                <a:ext uri="{FF2B5EF4-FFF2-40B4-BE49-F238E27FC236}">
                  <a16:creationId xmlns:a16="http://schemas.microsoft.com/office/drawing/2014/main" id="{9482C603-BF06-493B-A4FB-922E55E073FE}"/>
                </a:ext>
              </a:extLst>
            </p:cNvPr>
            <p:cNvSpPr/>
            <p:nvPr/>
          </p:nvSpPr>
          <p:spPr>
            <a:xfrm rot="19810388">
              <a:off x="10832584" y="1393714"/>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a:p>
          </p:txBody>
        </p:sp>
        <p:sp>
          <p:nvSpPr>
            <p:cNvPr id="38" name="Volný tvar: Obrazec 37" title="trojúhelníky">
              <a:extLst>
                <a:ext uri="{FF2B5EF4-FFF2-40B4-BE49-F238E27FC236}">
                  <a16:creationId xmlns:a16="http://schemas.microsoft.com/office/drawing/2014/main" id="{8896E3A5-9F33-4D5C-9F1D-5072AAC7EDCD}"/>
                </a:ext>
              </a:extLst>
            </p:cNvPr>
            <p:cNvSpPr/>
            <p:nvPr/>
          </p:nvSpPr>
          <p:spPr>
            <a:xfrm rot="18277851">
              <a:off x="10920185" y="994164"/>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a:p>
          </p:txBody>
        </p:sp>
        <p:sp>
          <p:nvSpPr>
            <p:cNvPr id="39" name="Volný tvar: Obrazec 38" title="trojúhelníky">
              <a:extLst>
                <a:ext uri="{FF2B5EF4-FFF2-40B4-BE49-F238E27FC236}">
                  <a16:creationId xmlns:a16="http://schemas.microsoft.com/office/drawing/2014/main" id="{5CE56383-9C4D-4A22-8C3F-2BFAC639C530}"/>
                </a:ext>
              </a:extLst>
            </p:cNvPr>
            <p:cNvSpPr/>
            <p:nvPr/>
          </p:nvSpPr>
          <p:spPr>
            <a:xfrm rot="20761418">
              <a:off x="11313110" y="1642801"/>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a:p>
          </p:txBody>
        </p:sp>
        <p:sp>
          <p:nvSpPr>
            <p:cNvPr id="40" name="Volný tvar: Obrazec 39" title="trojúhelníky">
              <a:extLst>
                <a:ext uri="{FF2B5EF4-FFF2-40B4-BE49-F238E27FC236}">
                  <a16:creationId xmlns:a16="http://schemas.microsoft.com/office/drawing/2014/main" id="{2B4AB49B-299B-45F1-A97B-165C71460A30}"/>
                </a:ext>
              </a:extLst>
            </p:cNvPr>
            <p:cNvSpPr/>
            <p:nvPr/>
          </p:nvSpPr>
          <p:spPr>
            <a:xfrm rot="17315293">
              <a:off x="11523906" y="859664"/>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a:p>
          </p:txBody>
        </p:sp>
        <p:sp>
          <p:nvSpPr>
            <p:cNvPr id="41" name="Volný tvar: Obrazec 40" title="trojúhelníky">
              <a:extLst>
                <a:ext uri="{FF2B5EF4-FFF2-40B4-BE49-F238E27FC236}">
                  <a16:creationId xmlns:a16="http://schemas.microsoft.com/office/drawing/2014/main" id="{223660C9-E786-4F4A-96A1-E22F6991217D}"/>
                </a:ext>
              </a:extLst>
            </p:cNvPr>
            <p:cNvSpPr/>
            <p:nvPr/>
          </p:nvSpPr>
          <p:spPr>
            <a:xfrm rot="20082236">
              <a:off x="11215766" y="1243239"/>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a:p>
          </p:txBody>
        </p:sp>
        <p:sp>
          <p:nvSpPr>
            <p:cNvPr id="42" name="Volný tvar: Obrazec 41" title="trojúhelníky">
              <a:extLst>
                <a:ext uri="{FF2B5EF4-FFF2-40B4-BE49-F238E27FC236}">
                  <a16:creationId xmlns:a16="http://schemas.microsoft.com/office/drawing/2014/main" id="{2C75C772-F093-4933-898C-D9C65C0F3F73}"/>
                </a:ext>
              </a:extLst>
            </p:cNvPr>
            <p:cNvSpPr/>
            <p:nvPr/>
          </p:nvSpPr>
          <p:spPr>
            <a:xfrm rot="19879732">
              <a:off x="11436537" y="1436545"/>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a:p>
          </p:txBody>
        </p:sp>
        <p:sp>
          <p:nvSpPr>
            <p:cNvPr id="43" name="Volný tvar: Obrazec 42" title="trojúhelníky">
              <a:extLst>
                <a:ext uri="{FF2B5EF4-FFF2-40B4-BE49-F238E27FC236}">
                  <a16:creationId xmlns:a16="http://schemas.microsoft.com/office/drawing/2014/main" id="{8D768F9C-760D-410A-A60E-6285E1D66EAC}"/>
                </a:ext>
              </a:extLst>
            </p:cNvPr>
            <p:cNvSpPr/>
            <p:nvPr/>
          </p:nvSpPr>
          <p:spPr>
            <a:xfrm rot="328041">
              <a:off x="9862160" y="1513660"/>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a:p>
          </p:txBody>
        </p:sp>
        <p:sp>
          <p:nvSpPr>
            <p:cNvPr id="44" name="Volný tvar: Obrazec 43" title="trojúhelníky">
              <a:extLst>
                <a:ext uri="{FF2B5EF4-FFF2-40B4-BE49-F238E27FC236}">
                  <a16:creationId xmlns:a16="http://schemas.microsoft.com/office/drawing/2014/main" id="{77C89462-3651-42AB-8271-83D9F6A88F96}"/>
                </a:ext>
              </a:extLst>
            </p:cNvPr>
            <p:cNvSpPr/>
            <p:nvPr/>
          </p:nvSpPr>
          <p:spPr>
            <a:xfrm>
              <a:off x="10639428" y="181466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a:p>
          </p:txBody>
        </p:sp>
        <p:sp>
          <p:nvSpPr>
            <p:cNvPr id="45" name="Volný tvar: Obrazec 44" title="trojúhelníky">
              <a:extLst>
                <a:ext uri="{FF2B5EF4-FFF2-40B4-BE49-F238E27FC236}">
                  <a16:creationId xmlns:a16="http://schemas.microsoft.com/office/drawing/2014/main" id="{25A77506-DAFD-4EFD-BEC3-4B1CC7FED70B}"/>
                </a:ext>
              </a:extLst>
            </p:cNvPr>
            <p:cNvSpPr/>
            <p:nvPr/>
          </p:nvSpPr>
          <p:spPr>
            <a:xfrm rot="20761418">
              <a:off x="11280262" y="2096947"/>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a:p>
          </p:txBody>
        </p:sp>
        <p:sp>
          <p:nvSpPr>
            <p:cNvPr id="46" name="Volný tvar: Obrazec 45" title="trojúhelníky">
              <a:extLst>
                <a:ext uri="{FF2B5EF4-FFF2-40B4-BE49-F238E27FC236}">
                  <a16:creationId xmlns:a16="http://schemas.microsoft.com/office/drawing/2014/main" id="{A2F7BBCC-60DA-4FA5-BB5C-2491F61740CB}"/>
                </a:ext>
              </a:extLst>
            </p:cNvPr>
            <p:cNvSpPr/>
            <p:nvPr/>
          </p:nvSpPr>
          <p:spPr>
            <a:xfrm rot="1160487">
              <a:off x="10059320" y="2226127"/>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a:p>
          </p:txBody>
        </p:sp>
        <p:sp>
          <p:nvSpPr>
            <p:cNvPr id="47" name="Volný tvar: Obrazec 46" title="trojúhelníky">
              <a:extLst>
                <a:ext uri="{FF2B5EF4-FFF2-40B4-BE49-F238E27FC236}">
                  <a16:creationId xmlns:a16="http://schemas.microsoft.com/office/drawing/2014/main" id="{5506F340-1304-4556-9102-17C00BB75390}"/>
                </a:ext>
              </a:extLst>
            </p:cNvPr>
            <p:cNvSpPr/>
            <p:nvPr/>
          </p:nvSpPr>
          <p:spPr>
            <a:xfrm rot="803026">
              <a:off x="11353765" y="2627540"/>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a:p>
          </p:txBody>
        </p:sp>
      </p:grpSp>
      <p:sp>
        <p:nvSpPr>
          <p:cNvPr id="3" name="Zástupný symbol pro číslo snímku 2">
            <a:extLst>
              <a:ext uri="{FF2B5EF4-FFF2-40B4-BE49-F238E27FC236}">
                <a16:creationId xmlns:a16="http://schemas.microsoft.com/office/drawing/2014/main" id="{546F736D-1910-4E6F-9F86-9A9B0FCF474B}"/>
              </a:ext>
            </a:extLst>
          </p:cNvPr>
          <p:cNvSpPr>
            <a:spLocks noGrp="1"/>
          </p:cNvSpPr>
          <p:nvPr>
            <p:ph type="sldNum" sz="quarter" idx="11"/>
          </p:nvPr>
        </p:nvSpPr>
        <p:spPr/>
        <p:txBody>
          <a:bodyPr rtlCol="0"/>
          <a:lstStyle/>
          <a:p>
            <a:pPr rtl="0"/>
            <a:fld id="{19B51A1E-902D-48AF-9020-955120F399B6}" type="slidenum">
              <a:rPr lang="cs-CZ" smtClean="0"/>
              <a:pPr rtl="0"/>
              <a:t>23</a:t>
            </a:fld>
            <a:endParaRPr lang="cs-CZ" dirty="0"/>
          </a:p>
        </p:txBody>
      </p:sp>
      <p:pic>
        <p:nvPicPr>
          <p:cNvPr id="5" name="Obrázek 4"/>
          <p:cNvPicPr>
            <a:picLocks noChangeAspect="1"/>
          </p:cNvPicPr>
          <p:nvPr/>
        </p:nvPicPr>
        <p:blipFill>
          <a:blip r:embed="rId3"/>
          <a:stretch>
            <a:fillRect/>
          </a:stretch>
        </p:blipFill>
        <p:spPr>
          <a:xfrm>
            <a:off x="427921" y="864000"/>
            <a:ext cx="9321660" cy="4802077"/>
          </a:xfrm>
          <a:prstGeom prst="rect">
            <a:avLst/>
          </a:prstGeom>
        </p:spPr>
      </p:pic>
      <p:sp>
        <p:nvSpPr>
          <p:cNvPr id="23" name="Obdélník 22"/>
          <p:cNvSpPr/>
          <p:nvPr/>
        </p:nvSpPr>
        <p:spPr>
          <a:xfrm>
            <a:off x="8610600" y="3172895"/>
            <a:ext cx="771365" cy="246221"/>
          </a:xfrm>
          <a:prstGeom prst="rect">
            <a:avLst/>
          </a:prstGeom>
        </p:spPr>
        <p:txBody>
          <a:bodyPr wrap="none">
            <a:spAutoFit/>
          </a:bodyPr>
          <a:lstStyle/>
          <a:p>
            <a:r>
              <a:rPr lang="en-US" sz="1000" dirty="0">
                <a:solidFill>
                  <a:srgbClr val="000000"/>
                </a:solidFill>
                <a:latin typeface="Poppins"/>
              </a:rPr>
              <a:t>000 t/Year</a:t>
            </a:r>
            <a:endParaRPr lang="cs-CZ" sz="1000" dirty="0"/>
          </a:p>
        </p:txBody>
      </p:sp>
    </p:spTree>
    <p:extLst>
      <p:ext uri="{BB962C8B-B14F-4D97-AF65-F5344CB8AC3E}">
        <p14:creationId xmlns:p14="http://schemas.microsoft.com/office/powerpoint/2010/main" val="37531033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A7F665-80EE-4503-AEF8-83FD1987DB78}"/>
              </a:ext>
            </a:extLst>
          </p:cNvPr>
          <p:cNvSpPr>
            <a:spLocks noGrp="1"/>
          </p:cNvSpPr>
          <p:nvPr>
            <p:ph type="title"/>
          </p:nvPr>
        </p:nvSpPr>
        <p:spPr/>
        <p:txBody>
          <a:bodyPr vert="horz" lIns="91440" tIns="45720" rIns="91440" bIns="45720" rtlCol="0" anchor="ctr">
            <a:noAutofit/>
          </a:bodyPr>
          <a:lstStyle/>
          <a:p>
            <a:r>
              <a:rPr lang="cs-CZ" sz="2400" dirty="0" smtClean="0">
                <a:solidFill>
                  <a:srgbClr val="0066CC"/>
                </a:solidFill>
                <a:effectLst>
                  <a:outerShdw blurRad="38100" dist="38100" dir="2700000" algn="tl">
                    <a:srgbClr val="000000">
                      <a:alpha val="43137"/>
                    </a:srgbClr>
                  </a:outerShdw>
                </a:effectLst>
                <a:latin typeface="+mn-lt"/>
              </a:rPr>
              <a:t>DAM</a:t>
            </a:r>
            <a:endParaRPr lang="cs-CZ" sz="2400" dirty="0">
              <a:solidFill>
                <a:srgbClr val="0066CC"/>
              </a:solidFill>
              <a:effectLst>
                <a:outerShdw blurRad="38100" dist="38100" dir="2700000" algn="tl">
                  <a:srgbClr val="000000">
                    <a:alpha val="43137"/>
                  </a:srgbClr>
                </a:outerShdw>
              </a:effectLst>
              <a:latin typeface="+mn-lt"/>
            </a:endParaRPr>
          </a:p>
        </p:txBody>
      </p:sp>
      <p:sp>
        <p:nvSpPr>
          <p:cNvPr id="3" name="Zástupný symbol pro číslo snímku 2">
            <a:extLst>
              <a:ext uri="{FF2B5EF4-FFF2-40B4-BE49-F238E27FC236}">
                <a16:creationId xmlns:a16="http://schemas.microsoft.com/office/drawing/2014/main" id="{546F736D-1910-4E6F-9F86-9A9B0FCF474B}"/>
              </a:ext>
            </a:extLst>
          </p:cNvPr>
          <p:cNvSpPr>
            <a:spLocks noGrp="1"/>
          </p:cNvSpPr>
          <p:nvPr>
            <p:ph type="sldNum" sz="quarter" idx="11"/>
          </p:nvPr>
        </p:nvSpPr>
        <p:spPr/>
        <p:txBody>
          <a:bodyPr rtlCol="0"/>
          <a:lstStyle/>
          <a:p>
            <a:pPr rtl="0"/>
            <a:fld id="{19B51A1E-902D-48AF-9020-955120F399B6}" type="slidenum">
              <a:rPr lang="cs-CZ" smtClean="0"/>
              <a:pPr rtl="0"/>
              <a:t>24</a:t>
            </a:fld>
            <a:endParaRPr lang="cs-CZ"/>
          </a:p>
        </p:txBody>
      </p:sp>
      <p:pic>
        <p:nvPicPr>
          <p:cNvPr id="4" name="Obrázek 3"/>
          <p:cNvPicPr>
            <a:picLocks noChangeAspect="1"/>
          </p:cNvPicPr>
          <p:nvPr/>
        </p:nvPicPr>
        <p:blipFill>
          <a:blip r:embed="rId3"/>
          <a:stretch>
            <a:fillRect/>
          </a:stretch>
        </p:blipFill>
        <p:spPr>
          <a:xfrm>
            <a:off x="431999" y="939411"/>
            <a:ext cx="9373921" cy="4895332"/>
          </a:xfrm>
          <a:prstGeom prst="rect">
            <a:avLst/>
          </a:prstGeom>
        </p:spPr>
      </p:pic>
      <p:sp>
        <p:nvSpPr>
          <p:cNvPr id="7" name="Obdélník 6"/>
          <p:cNvSpPr/>
          <p:nvPr/>
        </p:nvSpPr>
        <p:spPr>
          <a:xfrm>
            <a:off x="8871900" y="2806080"/>
            <a:ext cx="771365" cy="246221"/>
          </a:xfrm>
          <a:prstGeom prst="rect">
            <a:avLst/>
          </a:prstGeom>
        </p:spPr>
        <p:txBody>
          <a:bodyPr wrap="none">
            <a:spAutoFit/>
          </a:bodyPr>
          <a:lstStyle/>
          <a:p>
            <a:r>
              <a:rPr lang="en-US" sz="1000" dirty="0">
                <a:solidFill>
                  <a:srgbClr val="000000"/>
                </a:solidFill>
                <a:latin typeface="Poppins"/>
              </a:rPr>
              <a:t>000 t/Year</a:t>
            </a:r>
            <a:endParaRPr lang="cs-CZ" sz="1000" dirty="0"/>
          </a:p>
        </p:txBody>
      </p:sp>
    </p:spTree>
    <p:extLst>
      <p:ext uri="{BB962C8B-B14F-4D97-AF65-F5344CB8AC3E}">
        <p14:creationId xmlns:p14="http://schemas.microsoft.com/office/powerpoint/2010/main" val="3599536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A7F665-80EE-4503-AEF8-83FD1987DB78}"/>
              </a:ext>
            </a:extLst>
          </p:cNvPr>
          <p:cNvSpPr>
            <a:spLocks noGrp="1"/>
          </p:cNvSpPr>
          <p:nvPr>
            <p:ph type="title"/>
          </p:nvPr>
        </p:nvSpPr>
        <p:spPr/>
        <p:txBody>
          <a:bodyPr vert="horz" lIns="91440" tIns="45720" rIns="91440" bIns="45720" rtlCol="0" anchor="ctr">
            <a:noAutofit/>
          </a:bodyPr>
          <a:lstStyle/>
          <a:p>
            <a:r>
              <a:rPr lang="cs-CZ" sz="2400" dirty="0" smtClean="0">
                <a:solidFill>
                  <a:srgbClr val="0066CC"/>
                </a:solidFill>
                <a:effectLst>
                  <a:outerShdw blurRad="38100" dist="38100" dir="2700000" algn="tl">
                    <a:srgbClr val="000000">
                      <a:alpha val="43137"/>
                    </a:srgbClr>
                  </a:outerShdw>
                </a:effectLst>
                <a:latin typeface="+mn-lt"/>
              </a:rPr>
              <a:t>NPK/AP</a:t>
            </a:r>
            <a:endParaRPr lang="cs-CZ" sz="2400" dirty="0">
              <a:solidFill>
                <a:srgbClr val="0066CC"/>
              </a:solidFill>
              <a:effectLst>
                <a:outerShdw blurRad="38100" dist="38100" dir="2700000" algn="tl">
                  <a:srgbClr val="000000">
                    <a:alpha val="43137"/>
                  </a:srgbClr>
                </a:outerShdw>
              </a:effectLst>
              <a:latin typeface="+mn-lt"/>
            </a:endParaRPr>
          </a:p>
        </p:txBody>
      </p:sp>
      <p:sp>
        <p:nvSpPr>
          <p:cNvPr id="3" name="Zástupný symbol pro číslo snímku 2">
            <a:extLst>
              <a:ext uri="{FF2B5EF4-FFF2-40B4-BE49-F238E27FC236}">
                <a16:creationId xmlns:a16="http://schemas.microsoft.com/office/drawing/2014/main" id="{546F736D-1910-4E6F-9F86-9A9B0FCF474B}"/>
              </a:ext>
            </a:extLst>
          </p:cNvPr>
          <p:cNvSpPr>
            <a:spLocks noGrp="1"/>
          </p:cNvSpPr>
          <p:nvPr>
            <p:ph type="sldNum" sz="quarter" idx="11"/>
          </p:nvPr>
        </p:nvSpPr>
        <p:spPr/>
        <p:txBody>
          <a:bodyPr rtlCol="0"/>
          <a:lstStyle/>
          <a:p>
            <a:pPr rtl="0"/>
            <a:fld id="{19B51A1E-902D-48AF-9020-955120F399B6}" type="slidenum">
              <a:rPr lang="cs-CZ" smtClean="0"/>
              <a:pPr rtl="0"/>
              <a:t>25</a:t>
            </a:fld>
            <a:endParaRPr lang="cs-CZ"/>
          </a:p>
        </p:txBody>
      </p:sp>
      <p:pic>
        <p:nvPicPr>
          <p:cNvPr id="5" name="Obrázek 4"/>
          <p:cNvPicPr>
            <a:picLocks noChangeAspect="1"/>
          </p:cNvPicPr>
          <p:nvPr/>
        </p:nvPicPr>
        <p:blipFill>
          <a:blip r:embed="rId3"/>
          <a:stretch>
            <a:fillRect/>
          </a:stretch>
        </p:blipFill>
        <p:spPr>
          <a:xfrm>
            <a:off x="432000" y="939411"/>
            <a:ext cx="9363688" cy="4599240"/>
          </a:xfrm>
          <a:prstGeom prst="rect">
            <a:avLst/>
          </a:prstGeom>
        </p:spPr>
      </p:pic>
      <p:sp>
        <p:nvSpPr>
          <p:cNvPr id="6" name="Obdélník 5"/>
          <p:cNvSpPr/>
          <p:nvPr/>
        </p:nvSpPr>
        <p:spPr>
          <a:xfrm>
            <a:off x="8178880" y="3922611"/>
            <a:ext cx="771365" cy="246221"/>
          </a:xfrm>
          <a:prstGeom prst="rect">
            <a:avLst/>
          </a:prstGeom>
        </p:spPr>
        <p:txBody>
          <a:bodyPr wrap="none">
            <a:spAutoFit/>
          </a:bodyPr>
          <a:lstStyle/>
          <a:p>
            <a:r>
              <a:rPr lang="en-US" sz="1000" dirty="0">
                <a:solidFill>
                  <a:srgbClr val="000000"/>
                </a:solidFill>
                <a:latin typeface="Poppins"/>
              </a:rPr>
              <a:t>000 t/Year</a:t>
            </a:r>
            <a:endParaRPr lang="cs-CZ" sz="1000" dirty="0"/>
          </a:p>
        </p:txBody>
      </p:sp>
    </p:spTree>
    <p:extLst>
      <p:ext uri="{BB962C8B-B14F-4D97-AF65-F5344CB8AC3E}">
        <p14:creationId xmlns:p14="http://schemas.microsoft.com/office/powerpoint/2010/main" val="42603381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A7F665-80EE-4503-AEF8-83FD1987DB78}"/>
              </a:ext>
            </a:extLst>
          </p:cNvPr>
          <p:cNvSpPr>
            <a:spLocks noGrp="1"/>
          </p:cNvSpPr>
          <p:nvPr>
            <p:ph type="title"/>
          </p:nvPr>
        </p:nvSpPr>
        <p:spPr/>
        <p:txBody>
          <a:bodyPr vert="horz" lIns="91440" tIns="45720" rIns="91440" bIns="45720" rtlCol="0" anchor="ctr">
            <a:noAutofit/>
          </a:bodyPr>
          <a:lstStyle/>
          <a:p>
            <a:r>
              <a:rPr lang="cs-CZ" sz="2400" dirty="0" smtClean="0">
                <a:solidFill>
                  <a:srgbClr val="0066CC"/>
                </a:solidFill>
                <a:effectLst>
                  <a:outerShdw blurRad="38100" dist="38100" dir="2700000" algn="tl">
                    <a:srgbClr val="000000">
                      <a:alpha val="43137"/>
                    </a:srgbClr>
                  </a:outerShdw>
                </a:effectLst>
                <a:latin typeface="+mn-lt"/>
              </a:rPr>
              <a:t>Síran Amonný</a:t>
            </a:r>
            <a:endParaRPr lang="cs-CZ" sz="2400" dirty="0">
              <a:solidFill>
                <a:srgbClr val="0066CC"/>
              </a:solidFill>
              <a:effectLst>
                <a:outerShdw blurRad="38100" dist="38100" dir="2700000" algn="tl">
                  <a:srgbClr val="000000">
                    <a:alpha val="43137"/>
                  </a:srgbClr>
                </a:outerShdw>
              </a:effectLst>
              <a:latin typeface="+mn-lt"/>
            </a:endParaRPr>
          </a:p>
        </p:txBody>
      </p:sp>
      <p:sp>
        <p:nvSpPr>
          <p:cNvPr id="3" name="Zástupný symbol pro číslo snímku 2">
            <a:extLst>
              <a:ext uri="{FF2B5EF4-FFF2-40B4-BE49-F238E27FC236}">
                <a16:creationId xmlns:a16="http://schemas.microsoft.com/office/drawing/2014/main" id="{546F736D-1910-4E6F-9F86-9A9B0FCF474B}"/>
              </a:ext>
            </a:extLst>
          </p:cNvPr>
          <p:cNvSpPr>
            <a:spLocks noGrp="1"/>
          </p:cNvSpPr>
          <p:nvPr>
            <p:ph type="sldNum" sz="quarter" idx="11"/>
          </p:nvPr>
        </p:nvSpPr>
        <p:spPr/>
        <p:txBody>
          <a:bodyPr rtlCol="0"/>
          <a:lstStyle/>
          <a:p>
            <a:pPr rtl="0"/>
            <a:fld id="{19B51A1E-902D-48AF-9020-955120F399B6}" type="slidenum">
              <a:rPr lang="cs-CZ" smtClean="0"/>
              <a:pPr rtl="0"/>
              <a:t>26</a:t>
            </a:fld>
            <a:endParaRPr lang="cs-CZ"/>
          </a:p>
        </p:txBody>
      </p:sp>
      <p:pic>
        <p:nvPicPr>
          <p:cNvPr id="4" name="Obrázek 3"/>
          <p:cNvPicPr>
            <a:picLocks noChangeAspect="1"/>
          </p:cNvPicPr>
          <p:nvPr/>
        </p:nvPicPr>
        <p:blipFill>
          <a:blip r:embed="rId3"/>
          <a:stretch>
            <a:fillRect/>
          </a:stretch>
        </p:blipFill>
        <p:spPr>
          <a:xfrm>
            <a:off x="432000" y="939411"/>
            <a:ext cx="9321118" cy="4668909"/>
          </a:xfrm>
          <a:prstGeom prst="rect">
            <a:avLst/>
          </a:prstGeom>
        </p:spPr>
      </p:pic>
      <p:sp>
        <p:nvSpPr>
          <p:cNvPr id="7" name="Obdélník 6"/>
          <p:cNvSpPr/>
          <p:nvPr/>
        </p:nvSpPr>
        <p:spPr>
          <a:xfrm>
            <a:off x="8310678" y="3672354"/>
            <a:ext cx="771365" cy="246221"/>
          </a:xfrm>
          <a:prstGeom prst="rect">
            <a:avLst/>
          </a:prstGeom>
        </p:spPr>
        <p:txBody>
          <a:bodyPr wrap="none">
            <a:spAutoFit/>
          </a:bodyPr>
          <a:lstStyle/>
          <a:p>
            <a:r>
              <a:rPr lang="en-US" sz="1000" dirty="0">
                <a:solidFill>
                  <a:srgbClr val="000000"/>
                </a:solidFill>
                <a:latin typeface="Poppins"/>
              </a:rPr>
              <a:t>000 t/Year</a:t>
            </a:r>
            <a:endParaRPr lang="cs-CZ" sz="1000" dirty="0"/>
          </a:p>
        </p:txBody>
      </p:sp>
    </p:spTree>
    <p:extLst>
      <p:ext uri="{BB962C8B-B14F-4D97-AF65-F5344CB8AC3E}">
        <p14:creationId xmlns:p14="http://schemas.microsoft.com/office/powerpoint/2010/main" val="20712358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546F736D-1910-4E6F-9F86-9A9B0FCF474B}"/>
              </a:ext>
            </a:extLst>
          </p:cNvPr>
          <p:cNvSpPr>
            <a:spLocks noGrp="1"/>
          </p:cNvSpPr>
          <p:nvPr>
            <p:ph type="sldNum" sz="quarter" idx="11"/>
          </p:nvPr>
        </p:nvSpPr>
        <p:spPr/>
        <p:txBody>
          <a:bodyPr rtlCol="0"/>
          <a:lstStyle/>
          <a:p>
            <a:pPr rtl="0"/>
            <a:fld id="{19B51A1E-902D-48AF-9020-955120F399B6}" type="slidenum">
              <a:rPr lang="cs-CZ" smtClean="0"/>
              <a:pPr rtl="0"/>
              <a:t>27</a:t>
            </a:fld>
            <a:endParaRPr lang="cs-CZ"/>
          </a:p>
        </p:txBody>
      </p:sp>
      <p:sp>
        <p:nvSpPr>
          <p:cNvPr id="5" name="Rectangle 2"/>
          <p:cNvSpPr>
            <a:spLocks noChangeArrowheads="1"/>
          </p:cNvSpPr>
          <p:nvPr/>
        </p:nvSpPr>
        <p:spPr bwMode="auto">
          <a:xfrm>
            <a:off x="289561" y="1660618"/>
            <a:ext cx="9692639" cy="42424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58700" rIns="0" bIns="39675"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dirty="0" smtClean="0">
                <a:ln>
                  <a:noFill/>
                </a:ln>
                <a:solidFill>
                  <a:srgbClr val="0B0080"/>
                </a:solidFill>
                <a:effectLst/>
                <a:latin typeface="Arial" panose="020B0604020202020204" pitchFamily="34" charset="0"/>
                <a:cs typeface="Arial" panose="020B0604020202020204" pitchFamily="34" charset="0"/>
              </a:rPr>
              <a:t> </a:t>
            </a:r>
            <a:r>
              <a:rPr kumimoji="0" lang="cs-CZ" altLang="cs-CZ" sz="1400" b="0" i="0" u="none" strike="noStrike" cap="none" normalizeH="0" baseline="0" dirty="0" smtClean="0">
                <a:ln>
                  <a:noFill/>
                </a:ln>
                <a:solidFill>
                  <a:srgbClr val="202122"/>
                </a:solidFill>
                <a:effectLst/>
                <a:latin typeface="Arial" panose="020B0604020202020204" pitchFamily="34" charset="0"/>
                <a:cs typeface="Arial" panose="020B0604020202020204" pitchFamily="34" charset="0"/>
              </a:rPr>
              <a:t>Při svém vzniku musel </a:t>
            </a:r>
            <a:r>
              <a:rPr kumimoji="0" lang="cs-CZ" altLang="cs-CZ" sz="1400" b="0" i="0" u="none" strike="noStrike" cap="none" normalizeH="0" baseline="0" dirty="0" err="1" smtClean="0">
                <a:ln>
                  <a:noFill/>
                </a:ln>
                <a:solidFill>
                  <a:srgbClr val="202122"/>
                </a:solidFill>
                <a:effectLst/>
                <a:latin typeface="Arial" panose="020B0604020202020204" pitchFamily="34" charset="0"/>
                <a:cs typeface="Arial" panose="020B0604020202020204" pitchFamily="34" charset="0"/>
              </a:rPr>
              <a:t>Haberův</a:t>
            </a:r>
            <a:r>
              <a:rPr kumimoji="0" lang="cs-CZ" altLang="cs-CZ" sz="1400" b="0" i="0" u="none" strike="noStrike" cap="none" normalizeH="0" baseline="0" dirty="0" smtClean="0">
                <a:ln>
                  <a:noFill/>
                </a:ln>
                <a:solidFill>
                  <a:srgbClr val="202122"/>
                </a:solidFill>
                <a:effectLst/>
                <a:latin typeface="Arial" panose="020B0604020202020204" pitchFamily="34" charset="0"/>
                <a:cs typeface="Arial" panose="020B0604020202020204" pitchFamily="34" charset="0"/>
              </a:rPr>
              <a:t> proces soupeřit s dalším průmyslovým postupem,</a:t>
            </a:r>
            <a:r>
              <a:rPr lang="cs-CZ" altLang="cs-CZ" sz="1400" dirty="0">
                <a:solidFill>
                  <a:srgbClr val="202122"/>
                </a:solidFill>
                <a:cs typeface="Arial" panose="020B0604020202020204" pitchFamily="34" charset="0"/>
              </a:rPr>
              <a:t> </a:t>
            </a:r>
            <a:r>
              <a:rPr lang="cs-CZ" altLang="cs-CZ" sz="1400" dirty="0">
                <a:solidFill>
                  <a:srgbClr val="202122"/>
                </a:solidFill>
                <a:cs typeface="Arial" panose="020B0604020202020204" pitchFamily="34" charset="0"/>
                <a:hlinkClick r:id="rId3" tooltip="Frank–Carův proces (stránka neexistuje)"/>
              </a:rPr>
              <a:t>kyanamidovým procesem</a:t>
            </a:r>
            <a:r>
              <a:rPr lang="cs-CZ" altLang="cs-CZ" sz="1400" dirty="0">
                <a:solidFill>
                  <a:srgbClr val="202122"/>
                </a:solidFill>
                <a:cs typeface="Arial" panose="020B0604020202020204" pitchFamily="34" charset="0"/>
              </a:rPr>
              <a:t>. </a:t>
            </a:r>
            <a:r>
              <a:rPr kumimoji="0" lang="cs-CZ" altLang="cs-CZ" sz="1400" b="0" i="0" u="none" strike="noStrike" cap="none" normalizeH="0" baseline="0" dirty="0" smtClean="0">
                <a:ln>
                  <a:noFill/>
                </a:ln>
                <a:solidFill>
                  <a:srgbClr val="202122"/>
                </a:solidFill>
                <a:effectLst/>
                <a:latin typeface="Arial" panose="020B0604020202020204" pitchFamily="34" charset="0"/>
                <a:cs typeface="Arial" panose="020B0604020202020204" pitchFamily="34" charset="0"/>
              </a:rPr>
              <a:t>Ten však vyžadoval velké množství elektrické energie a byl náročnější na pracovní sílu.</a:t>
            </a:r>
            <a:r>
              <a:rPr lang="cs-CZ" altLang="cs-CZ" sz="1400" baseline="30000" dirty="0">
                <a:solidFill>
                  <a:srgbClr val="0B0080"/>
                </a:solidFill>
                <a:cs typeface="Arial" panose="020B0604020202020204" pitchFamily="34" charset="0"/>
              </a:rPr>
              <a:t/>
            </a:r>
            <a:br>
              <a:rPr lang="cs-CZ" altLang="cs-CZ" sz="1400" baseline="30000" dirty="0">
                <a:solidFill>
                  <a:srgbClr val="0B0080"/>
                </a:solidFill>
                <a:cs typeface="Arial" panose="020B0604020202020204" pitchFamily="34" charset="0"/>
              </a:rPr>
            </a:br>
            <a:r>
              <a:rPr lang="cs-CZ" altLang="cs-CZ" sz="1400" baseline="30000" dirty="0" smtClean="0">
                <a:solidFill>
                  <a:srgbClr val="0B0080"/>
                </a:solidFill>
                <a:cs typeface="Arial" panose="020B0604020202020204" pitchFamily="34" charset="0"/>
              </a:rPr>
              <a:t/>
            </a:r>
            <a:br>
              <a:rPr lang="cs-CZ" altLang="cs-CZ" sz="1400" baseline="30000" dirty="0" smtClean="0">
                <a:solidFill>
                  <a:srgbClr val="0B0080"/>
                </a:solidFill>
                <a:cs typeface="Arial" panose="020B0604020202020204" pitchFamily="34" charset="0"/>
              </a:rPr>
            </a:br>
            <a:r>
              <a:rPr kumimoji="0" lang="cs-CZ" altLang="cs-CZ" sz="1400" b="0" i="0" u="none" strike="noStrike" cap="none" normalizeH="0" baseline="0" dirty="0" err="1" smtClean="0">
                <a:ln>
                  <a:noFill/>
                </a:ln>
                <a:solidFill>
                  <a:srgbClr val="202122"/>
                </a:solidFill>
                <a:effectLst/>
                <a:latin typeface="Arial" panose="020B0604020202020204" pitchFamily="34" charset="0"/>
                <a:cs typeface="Arial" panose="020B0604020202020204" pitchFamily="34" charset="0"/>
              </a:rPr>
              <a:t>Haberův</a:t>
            </a:r>
            <a:r>
              <a:rPr kumimoji="0" lang="cs-CZ" altLang="cs-CZ" sz="1400" b="0" i="0" u="none" strike="noStrike" cap="none" normalizeH="0" baseline="0" dirty="0" smtClean="0">
                <a:ln>
                  <a:noFill/>
                </a:ln>
                <a:solidFill>
                  <a:srgbClr val="202122"/>
                </a:solidFill>
                <a:effectLst/>
                <a:latin typeface="Arial" panose="020B0604020202020204" pitchFamily="34" charset="0"/>
                <a:cs typeface="Arial" panose="020B0604020202020204" pitchFamily="34" charset="0"/>
              </a:rPr>
              <a:t> proces v současnosti ročně produkuje 450 milionů tun dusíkatých hnojiv, převážně ve formě bezvodého amoniaku, dusičnanu amonného a močoviny.</a:t>
            </a:r>
            <a:r>
              <a:rPr lang="cs-CZ" altLang="cs-CZ" sz="1400" dirty="0" smtClean="0">
                <a:solidFill>
                  <a:srgbClr val="202122"/>
                </a:solidFill>
                <a:cs typeface="Arial" panose="020B0604020202020204" pitchFamily="34" charset="0"/>
              </a:rPr>
              <a:t> </a:t>
            </a:r>
            <a:r>
              <a:rPr kumimoji="0" lang="cs-CZ" altLang="cs-CZ" sz="1400" b="0" i="0" u="none" strike="noStrike" cap="none" normalizeH="0" baseline="0" dirty="0" smtClean="0">
                <a:ln>
                  <a:noFill/>
                </a:ln>
                <a:solidFill>
                  <a:srgbClr val="202122"/>
                </a:solidFill>
                <a:effectLst/>
                <a:latin typeface="Arial" panose="020B0604020202020204" pitchFamily="34" charset="0"/>
                <a:cs typeface="Arial" panose="020B0604020202020204" pitchFamily="34" charset="0"/>
              </a:rPr>
              <a:t/>
            </a:r>
            <a:br>
              <a:rPr kumimoji="0" lang="cs-CZ" altLang="cs-CZ" sz="1400" b="0" i="0" u="none" strike="noStrike" cap="none" normalizeH="0" baseline="0" dirty="0" smtClean="0">
                <a:ln>
                  <a:noFill/>
                </a:ln>
                <a:solidFill>
                  <a:srgbClr val="202122"/>
                </a:solidFill>
                <a:effectLst/>
                <a:latin typeface="Arial" panose="020B0604020202020204" pitchFamily="34" charset="0"/>
                <a:cs typeface="Arial" panose="020B0604020202020204" pitchFamily="34" charset="0"/>
              </a:rPr>
            </a:br>
            <a:r>
              <a:rPr kumimoji="0" lang="cs-CZ" altLang="cs-CZ" sz="1400" b="0" i="0" u="none" strike="noStrike" cap="none" normalizeH="0" baseline="0" dirty="0" smtClean="0">
                <a:ln>
                  <a:noFill/>
                </a:ln>
                <a:solidFill>
                  <a:srgbClr val="202122"/>
                </a:solidFill>
                <a:effectLst/>
                <a:latin typeface="Arial" panose="020B0604020202020204" pitchFamily="34" charset="0"/>
                <a:cs typeface="Arial" panose="020B0604020202020204" pitchFamily="34" charset="0"/>
              </a:rPr>
              <a:t/>
            </a:r>
            <a:br>
              <a:rPr kumimoji="0" lang="cs-CZ" altLang="cs-CZ" sz="1400" b="0" i="0" u="none" strike="noStrike" cap="none" normalizeH="0" baseline="0" dirty="0" smtClean="0">
                <a:ln>
                  <a:noFill/>
                </a:ln>
                <a:solidFill>
                  <a:srgbClr val="202122"/>
                </a:solidFill>
                <a:effectLst/>
                <a:latin typeface="Arial" panose="020B0604020202020204" pitchFamily="34" charset="0"/>
                <a:cs typeface="Arial" panose="020B0604020202020204" pitchFamily="34" charset="0"/>
              </a:rPr>
            </a:br>
            <a:r>
              <a:rPr kumimoji="0" lang="cs-CZ" altLang="cs-CZ" sz="1400" b="0" i="0" u="none" strike="noStrike" cap="none" normalizeH="0" baseline="0" dirty="0" err="1" smtClean="0">
                <a:ln>
                  <a:noFill/>
                </a:ln>
                <a:solidFill>
                  <a:srgbClr val="202122"/>
                </a:solidFill>
                <a:effectLst/>
                <a:latin typeface="Arial" panose="020B0604020202020204" pitchFamily="34" charset="0"/>
                <a:cs typeface="Arial" panose="020B0604020202020204" pitchFamily="34" charset="0"/>
              </a:rPr>
              <a:t>Haberův</a:t>
            </a:r>
            <a:r>
              <a:rPr kumimoji="0" lang="cs-CZ" altLang="cs-CZ" sz="1400" b="0" i="0" u="none" strike="noStrike" cap="none" normalizeH="0" baseline="0" dirty="0" smtClean="0">
                <a:ln>
                  <a:noFill/>
                </a:ln>
                <a:solidFill>
                  <a:srgbClr val="202122"/>
                </a:solidFill>
                <a:effectLst/>
                <a:latin typeface="Arial" panose="020B0604020202020204" pitchFamily="34" charset="0"/>
                <a:cs typeface="Arial" panose="020B0604020202020204" pitchFamily="34" charset="0"/>
              </a:rPr>
              <a:t> proces spotřebuje 3 až 5 % světové produkce zemního plynu (asi 1–2 % světové roční spotřeby energie).</a:t>
            </a:r>
            <a:r>
              <a:rPr lang="cs-CZ" altLang="cs-CZ" sz="1400" baseline="30000" dirty="0">
                <a:solidFill>
                  <a:srgbClr val="0B0080"/>
                </a:solidFill>
                <a:cs typeface="Arial" panose="020B0604020202020204" pitchFamily="34" charset="0"/>
              </a:rPr>
              <a:t> </a:t>
            </a:r>
            <a:r>
              <a:rPr lang="cs-CZ" altLang="cs-CZ" sz="1400" baseline="30000" dirty="0" smtClean="0">
                <a:solidFill>
                  <a:srgbClr val="0B0080"/>
                </a:solidFill>
                <a:cs typeface="Arial" panose="020B0604020202020204" pitchFamily="34" charset="0"/>
              </a:rPr>
              <a:t/>
            </a:r>
            <a:br>
              <a:rPr lang="cs-CZ" altLang="cs-CZ" sz="1400" baseline="30000" dirty="0" smtClean="0">
                <a:solidFill>
                  <a:srgbClr val="0B0080"/>
                </a:solidFill>
                <a:cs typeface="Arial" panose="020B0604020202020204" pitchFamily="34" charset="0"/>
              </a:rPr>
            </a:br>
            <a:r>
              <a:rPr lang="cs-CZ" altLang="cs-CZ" sz="1400" baseline="30000" dirty="0" smtClean="0">
                <a:solidFill>
                  <a:srgbClr val="0B0080"/>
                </a:solidFill>
                <a:cs typeface="Arial" panose="020B0604020202020204" pitchFamily="34" charset="0"/>
              </a:rPr>
              <a:t/>
            </a:r>
            <a:br>
              <a:rPr lang="cs-CZ" altLang="cs-CZ" sz="1400" baseline="30000" dirty="0" smtClean="0">
                <a:solidFill>
                  <a:srgbClr val="0B0080"/>
                </a:solidFill>
                <a:cs typeface="Arial" panose="020B0604020202020204" pitchFamily="34" charset="0"/>
              </a:rPr>
            </a:br>
            <a:r>
              <a:rPr kumimoji="0" lang="cs-CZ" altLang="cs-CZ" sz="1400" b="0" i="0" u="none" strike="noStrike" cap="none" normalizeH="0" baseline="0" dirty="0" smtClean="0">
                <a:ln>
                  <a:noFill/>
                </a:ln>
                <a:solidFill>
                  <a:srgbClr val="202122"/>
                </a:solidFill>
                <a:effectLst/>
                <a:latin typeface="Arial" panose="020B0604020202020204" pitchFamily="34" charset="0"/>
                <a:cs typeface="Arial" panose="020B0604020202020204" pitchFamily="34" charset="0"/>
              </a:rPr>
              <a:t>V kombinaci s pesticidy tato hnojiva zčtyřnásobila produktivitu zemědělské půdy:</a:t>
            </a:r>
            <a:br>
              <a:rPr kumimoji="0" lang="cs-CZ" altLang="cs-CZ" sz="1400" b="0" i="0" u="none" strike="noStrike" cap="none" normalizeH="0" baseline="0" dirty="0" smtClean="0">
                <a:ln>
                  <a:noFill/>
                </a:ln>
                <a:solidFill>
                  <a:srgbClr val="202122"/>
                </a:solidFill>
                <a:effectLst/>
                <a:latin typeface="Arial" panose="020B0604020202020204" pitchFamily="34" charset="0"/>
                <a:cs typeface="Arial" panose="020B0604020202020204" pitchFamily="34" charset="0"/>
              </a:rPr>
            </a:br>
            <a:endParaRPr kumimoji="0" lang="cs-CZ" altLang="cs-CZ" sz="10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dirty="0" smtClean="0">
                <a:ln>
                  <a:noFill/>
                </a:ln>
                <a:solidFill>
                  <a:srgbClr val="202122"/>
                </a:solidFill>
                <a:effectLst/>
                <a:latin typeface="Arial" panose="020B0604020202020204" pitchFamily="34" charset="0"/>
                <a:cs typeface="Arial" panose="020B0604020202020204" pitchFamily="34" charset="0"/>
              </a:rPr>
              <a:t>"Při průměrném výnosu na úrovni roku 1900 by sklizeň plodin v roce 2000 vyžadovala téměř čtyřnásobnou plochu. Obdělávaná půda by musela zahrnovat téměř polovinu nezamrzající plochy všech kontinentů, oproti současným asi 15 %.</a:t>
            </a:r>
            <a:br>
              <a:rPr kumimoji="0" lang="cs-CZ" altLang="cs-CZ" sz="1400" b="0" i="0" u="none" strike="noStrike" cap="none" normalizeH="0" baseline="0" dirty="0" smtClean="0">
                <a:ln>
                  <a:noFill/>
                </a:ln>
                <a:solidFill>
                  <a:srgbClr val="202122"/>
                </a:solidFill>
                <a:effectLst/>
                <a:latin typeface="Arial" panose="020B0604020202020204" pitchFamily="34" charset="0"/>
                <a:cs typeface="Arial" panose="020B0604020202020204" pitchFamily="34" charset="0"/>
              </a:rPr>
            </a:br>
            <a:endParaRPr kumimoji="0" lang="cs-CZ" altLang="cs-CZ" sz="10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dirty="0" smtClean="0">
                <a:ln>
                  <a:noFill/>
                </a:ln>
                <a:solidFill>
                  <a:srgbClr val="202122"/>
                </a:solidFill>
                <a:effectLst/>
                <a:latin typeface="Arial" panose="020B0604020202020204" pitchFamily="34" charset="0"/>
                <a:cs typeface="Arial" panose="020B0604020202020204" pitchFamily="34" charset="0"/>
              </a:rPr>
              <a:t>Kvůli svému rozsáhlému dopadu na schopnost lidstva pěstovat potraviny účinkoval </a:t>
            </a:r>
            <a:r>
              <a:rPr kumimoji="0" lang="cs-CZ" altLang="cs-CZ" sz="1400" b="0" i="0" u="none" strike="noStrike" cap="none" normalizeH="0" baseline="0" dirty="0" err="1" smtClean="0">
                <a:ln>
                  <a:noFill/>
                </a:ln>
                <a:solidFill>
                  <a:srgbClr val="202122"/>
                </a:solidFill>
                <a:effectLst/>
                <a:latin typeface="Arial" panose="020B0604020202020204" pitchFamily="34" charset="0"/>
                <a:cs typeface="Arial" panose="020B0604020202020204" pitchFamily="34" charset="0"/>
              </a:rPr>
              <a:t>Haberův</a:t>
            </a:r>
            <a:r>
              <a:rPr kumimoji="0" lang="cs-CZ" altLang="cs-CZ" sz="1400" b="0" i="0" u="none" strike="noStrike" cap="none" normalizeH="0" baseline="0" dirty="0" smtClean="0">
                <a:ln>
                  <a:noFill/>
                </a:ln>
                <a:solidFill>
                  <a:srgbClr val="202122"/>
                </a:solidFill>
                <a:effectLst/>
                <a:latin typeface="Arial" panose="020B0604020202020204" pitchFamily="34" charset="0"/>
                <a:cs typeface="Arial" panose="020B0604020202020204" pitchFamily="34" charset="0"/>
              </a:rPr>
              <a:t>–</a:t>
            </a:r>
            <a:r>
              <a:rPr kumimoji="0" lang="cs-CZ" altLang="cs-CZ" sz="1400" b="0" i="0" u="none" strike="noStrike" cap="none" normalizeH="0" baseline="0" dirty="0" err="1" smtClean="0">
                <a:ln>
                  <a:noFill/>
                </a:ln>
                <a:solidFill>
                  <a:srgbClr val="202122"/>
                </a:solidFill>
                <a:effectLst/>
                <a:latin typeface="Arial" panose="020B0604020202020204" pitchFamily="34" charset="0"/>
                <a:cs typeface="Arial" panose="020B0604020202020204" pitchFamily="34" charset="0"/>
              </a:rPr>
              <a:t>Boschův</a:t>
            </a:r>
            <a:r>
              <a:rPr kumimoji="0" lang="cs-CZ" altLang="cs-CZ" sz="1400" b="0" i="0" u="none" strike="noStrike" cap="none" normalizeH="0" baseline="0" dirty="0" smtClean="0">
                <a:ln>
                  <a:noFill/>
                </a:ln>
                <a:solidFill>
                  <a:srgbClr val="202122"/>
                </a:solidFill>
                <a:effectLst/>
                <a:latin typeface="Arial" panose="020B0604020202020204" pitchFamily="34" charset="0"/>
                <a:cs typeface="Arial" panose="020B0604020202020204" pitchFamily="34" charset="0"/>
              </a:rPr>
              <a:t> proces jako „detonátor lidské populace“, která následně vzrostla z asi 1,6 miliardy v roce 1900 na současných 7 miliard.</a:t>
            </a:r>
            <a:br>
              <a:rPr kumimoji="0" lang="cs-CZ" altLang="cs-CZ" sz="1400" b="0" i="0" u="none" strike="noStrike" cap="none" normalizeH="0" baseline="0" dirty="0" smtClean="0">
                <a:ln>
                  <a:noFill/>
                </a:ln>
                <a:solidFill>
                  <a:srgbClr val="202122"/>
                </a:solidFill>
                <a:effectLst/>
                <a:latin typeface="Arial" panose="020B0604020202020204" pitchFamily="34" charset="0"/>
                <a:cs typeface="Arial" panose="020B0604020202020204" pitchFamily="34" charset="0"/>
              </a:rPr>
            </a:br>
            <a:r>
              <a:rPr kumimoji="0" lang="cs-CZ" altLang="cs-CZ" sz="1400" b="0" i="0" u="none" strike="noStrike" cap="none" normalizeH="0" baseline="0" dirty="0" smtClean="0">
                <a:ln>
                  <a:noFill/>
                </a:ln>
                <a:solidFill>
                  <a:srgbClr val="202122"/>
                </a:solidFill>
                <a:effectLst/>
                <a:latin typeface="Arial" panose="020B0604020202020204" pitchFamily="34" charset="0"/>
                <a:cs typeface="Arial" panose="020B0604020202020204" pitchFamily="34" charset="0"/>
              </a:rPr>
              <a:t/>
            </a:r>
            <a:br>
              <a:rPr kumimoji="0" lang="cs-CZ" altLang="cs-CZ" sz="1400" b="0" i="0" u="none" strike="noStrike" cap="none" normalizeH="0" baseline="0" dirty="0" smtClean="0">
                <a:ln>
                  <a:noFill/>
                </a:ln>
                <a:solidFill>
                  <a:srgbClr val="202122"/>
                </a:solidFill>
                <a:effectLst/>
                <a:latin typeface="Arial" panose="020B0604020202020204" pitchFamily="34" charset="0"/>
                <a:cs typeface="Arial" panose="020B0604020202020204" pitchFamily="34" charset="0"/>
              </a:rPr>
            </a:br>
            <a:r>
              <a:rPr kumimoji="0" lang="cs-CZ" altLang="cs-CZ" sz="1400" b="0" i="0" u="none" strike="noStrike" cap="none" normalizeH="0" baseline="0" dirty="0" smtClean="0">
                <a:ln>
                  <a:noFill/>
                </a:ln>
                <a:solidFill>
                  <a:srgbClr val="202122"/>
                </a:solidFill>
                <a:effectLst/>
                <a:latin typeface="Arial" panose="020B0604020202020204" pitchFamily="34" charset="0"/>
                <a:cs typeface="Arial" panose="020B0604020202020204" pitchFamily="34" charset="0"/>
              </a:rPr>
              <a:t>Téměř 80 % dusíku v lidských tkáních má původ v </a:t>
            </a:r>
            <a:r>
              <a:rPr kumimoji="0" lang="cs-CZ" altLang="cs-CZ" sz="1400" b="0" i="0" u="none" strike="noStrike" cap="none" normalizeH="0" baseline="0" dirty="0" err="1" smtClean="0">
                <a:ln>
                  <a:noFill/>
                </a:ln>
                <a:solidFill>
                  <a:srgbClr val="202122"/>
                </a:solidFill>
                <a:effectLst/>
                <a:latin typeface="Arial" panose="020B0604020202020204" pitchFamily="34" charset="0"/>
                <a:cs typeface="Arial" panose="020B0604020202020204" pitchFamily="34" charset="0"/>
              </a:rPr>
              <a:t>Haberově</a:t>
            </a:r>
            <a:r>
              <a:rPr kumimoji="0" lang="cs-CZ" altLang="cs-CZ" sz="1400" b="0" i="0" u="none" strike="noStrike" cap="none" normalizeH="0" baseline="0" dirty="0" smtClean="0">
                <a:ln>
                  <a:noFill/>
                </a:ln>
                <a:solidFill>
                  <a:srgbClr val="202122"/>
                </a:solidFill>
                <a:effectLst/>
                <a:latin typeface="Arial" panose="020B0604020202020204" pitchFamily="34" charset="0"/>
                <a:cs typeface="Arial" panose="020B0604020202020204" pitchFamily="34" charset="0"/>
              </a:rPr>
              <a:t>–</a:t>
            </a:r>
            <a:r>
              <a:rPr kumimoji="0" lang="cs-CZ" altLang="cs-CZ" sz="1400" b="0" i="0" u="none" strike="noStrike" cap="none" normalizeH="0" baseline="0" dirty="0" err="1" smtClean="0">
                <a:ln>
                  <a:noFill/>
                </a:ln>
                <a:solidFill>
                  <a:srgbClr val="202122"/>
                </a:solidFill>
                <a:effectLst/>
                <a:latin typeface="Arial" panose="020B0604020202020204" pitchFamily="34" charset="0"/>
                <a:cs typeface="Arial" panose="020B0604020202020204" pitchFamily="34" charset="0"/>
              </a:rPr>
              <a:t>Boschově</a:t>
            </a:r>
            <a:r>
              <a:rPr kumimoji="0" lang="cs-CZ" altLang="cs-CZ" sz="1400" b="0" i="0" u="none" strike="noStrike" cap="none" normalizeH="0" baseline="0" dirty="0" smtClean="0">
                <a:ln>
                  <a:noFill/>
                </a:ln>
                <a:solidFill>
                  <a:srgbClr val="202122"/>
                </a:solidFill>
                <a:effectLst/>
                <a:latin typeface="Arial" panose="020B0604020202020204" pitchFamily="34" charset="0"/>
                <a:cs typeface="Arial" panose="020B0604020202020204" pitchFamily="34" charset="0"/>
              </a:rPr>
              <a:t> procesu.</a:t>
            </a:r>
            <a:br>
              <a:rPr kumimoji="0" lang="cs-CZ" altLang="cs-CZ" sz="1400" b="0" i="0" u="none" strike="noStrike" cap="none" normalizeH="0" baseline="0" dirty="0" smtClean="0">
                <a:ln>
                  <a:noFill/>
                </a:ln>
                <a:solidFill>
                  <a:srgbClr val="202122"/>
                </a:solidFill>
                <a:effectLst/>
                <a:latin typeface="Arial" panose="020B0604020202020204" pitchFamily="34" charset="0"/>
                <a:cs typeface="Arial" panose="020B0604020202020204" pitchFamily="34" charset="0"/>
              </a:rPr>
            </a:br>
            <a:r>
              <a:rPr kumimoji="0" lang="cs-CZ" altLang="cs-CZ" sz="1400" b="0" i="0" u="none" strike="noStrike" cap="none" normalizeH="0" baseline="0" dirty="0" smtClean="0">
                <a:ln>
                  <a:noFill/>
                </a:ln>
                <a:solidFill>
                  <a:srgbClr val="202122"/>
                </a:solidFill>
                <a:effectLst/>
                <a:latin typeface="Arial" panose="020B0604020202020204" pitchFamily="34" charset="0"/>
                <a:cs typeface="Arial" panose="020B0604020202020204" pitchFamily="34" charset="0"/>
              </a:rPr>
              <a:t/>
            </a:r>
            <a:br>
              <a:rPr kumimoji="0" lang="cs-CZ" altLang="cs-CZ" sz="1400" b="0" i="0" u="none" strike="noStrike" cap="none" normalizeH="0" baseline="0" dirty="0" smtClean="0">
                <a:ln>
                  <a:noFill/>
                </a:ln>
                <a:solidFill>
                  <a:srgbClr val="202122"/>
                </a:solidFill>
                <a:effectLst/>
                <a:latin typeface="Arial" panose="020B0604020202020204" pitchFamily="34" charset="0"/>
                <a:cs typeface="Arial" panose="020B0604020202020204" pitchFamily="34" charset="0"/>
              </a:rPr>
            </a:br>
            <a:r>
              <a:rPr kumimoji="0" lang="cs-CZ" altLang="cs-CZ" sz="1400" b="0" i="0" u="none" strike="noStrike" cap="none" normalizeH="0" baseline="0" dirty="0" smtClean="0">
                <a:ln>
                  <a:noFill/>
                </a:ln>
                <a:solidFill>
                  <a:srgbClr val="202122"/>
                </a:solidFill>
                <a:effectLst/>
                <a:latin typeface="Arial" panose="020B0604020202020204" pitchFamily="34" charset="0"/>
                <a:cs typeface="Arial" panose="020B0604020202020204" pitchFamily="34" charset="0"/>
              </a:rPr>
              <a:t>Protože využitelnost dusíku je typicky méně než 50%, má toto rozsáhlé používání průmyslové fixace dusíku neblahé následky na ekosystém.</a:t>
            </a:r>
            <a:endParaRPr kumimoji="0" lang="cs-CZ" altLang="cs-CZ" sz="1200" b="0" i="0" u="none" strike="noStrike" cap="none" normalizeH="0" baseline="0" dirty="0" smtClean="0">
              <a:ln>
                <a:noFill/>
              </a:ln>
              <a:solidFill>
                <a:srgbClr val="0B0080"/>
              </a:solidFill>
              <a:effectLst/>
              <a:latin typeface="Arial" panose="020B0604020202020204" pitchFamily="34" charset="0"/>
              <a:cs typeface="Arial" panose="020B0604020202020204" pitchFamily="34" charset="0"/>
            </a:endParaRPr>
          </a:p>
        </p:txBody>
      </p:sp>
      <p:sp>
        <p:nvSpPr>
          <p:cNvPr id="6" name="Nadpis 1">
            <a:extLst>
              <a:ext uri="{FF2B5EF4-FFF2-40B4-BE49-F238E27FC236}">
                <a16:creationId xmlns:a16="http://schemas.microsoft.com/office/drawing/2014/main" id="{CBA7F665-80EE-4503-AEF8-83FD1987DB78}"/>
              </a:ext>
            </a:extLst>
          </p:cNvPr>
          <p:cNvSpPr>
            <a:spLocks noGrp="1"/>
          </p:cNvSpPr>
          <p:nvPr>
            <p:ph type="title"/>
          </p:nvPr>
        </p:nvSpPr>
        <p:spPr>
          <a:xfrm>
            <a:off x="432000" y="432000"/>
            <a:ext cx="11340000" cy="432000"/>
          </a:xfrm>
        </p:spPr>
        <p:txBody>
          <a:bodyPr vert="horz" lIns="91440" tIns="45720" rIns="91440" bIns="45720" rtlCol="0" anchor="ctr">
            <a:noAutofit/>
          </a:bodyPr>
          <a:lstStyle/>
          <a:p>
            <a:r>
              <a:rPr lang="cs-CZ" sz="2400" dirty="0" smtClean="0">
                <a:solidFill>
                  <a:srgbClr val="0066CC"/>
                </a:solidFill>
                <a:effectLst>
                  <a:outerShdw blurRad="38100" dist="38100" dir="2700000" algn="tl">
                    <a:srgbClr val="000000">
                      <a:alpha val="43137"/>
                    </a:srgbClr>
                  </a:outerShdw>
                </a:effectLst>
                <a:latin typeface="+mn-lt"/>
              </a:rPr>
              <a:t>Kdo za to může?		Fritz </a:t>
            </a:r>
            <a:r>
              <a:rPr lang="cs-CZ" sz="2400" dirty="0" err="1" smtClean="0">
                <a:solidFill>
                  <a:srgbClr val="0066CC"/>
                </a:solidFill>
                <a:effectLst>
                  <a:outerShdw blurRad="38100" dist="38100" dir="2700000" algn="tl">
                    <a:srgbClr val="000000">
                      <a:alpha val="43137"/>
                    </a:srgbClr>
                  </a:outerShdw>
                </a:effectLst>
                <a:latin typeface="+mn-lt"/>
              </a:rPr>
              <a:t>Haber</a:t>
            </a:r>
            <a:r>
              <a:rPr lang="cs-CZ" sz="2400" dirty="0" smtClean="0">
                <a:solidFill>
                  <a:srgbClr val="0066CC"/>
                </a:solidFill>
                <a:effectLst>
                  <a:outerShdw blurRad="38100" dist="38100" dir="2700000" algn="tl">
                    <a:srgbClr val="000000">
                      <a:alpha val="43137"/>
                    </a:srgbClr>
                  </a:outerShdw>
                </a:effectLst>
                <a:latin typeface="+mn-lt"/>
              </a:rPr>
              <a:t> / Carl Bosch</a:t>
            </a:r>
            <a:endParaRPr lang="cs-CZ" sz="2400" dirty="0">
              <a:solidFill>
                <a:srgbClr val="0066CC"/>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31980319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199586" y="860056"/>
            <a:ext cx="8101035" cy="2308324"/>
          </a:xfrm>
          <a:prstGeom prst="rect">
            <a:avLst/>
          </a:prstGeom>
        </p:spPr>
        <p:txBody>
          <a:bodyPr wrap="square">
            <a:spAutoFit/>
          </a:bodyPr>
          <a:lstStyle/>
          <a:p>
            <a:pPr algn="ctr" fontAlgn="base"/>
            <a:endParaRPr lang="cs-CZ" sz="1200" dirty="0" smtClean="0">
              <a:solidFill>
                <a:srgbClr val="333333"/>
              </a:solidFill>
              <a:latin typeface="Poppins"/>
            </a:endParaRPr>
          </a:p>
          <a:p>
            <a:pPr fontAlgn="base"/>
            <a:r>
              <a:rPr lang="cs-CZ" sz="1200" dirty="0" smtClean="0">
                <a:solidFill>
                  <a:srgbClr val="333333"/>
                </a:solidFill>
                <a:latin typeface="Poppins"/>
              </a:rPr>
              <a:t>Výrobní procesy v průmyslu hnojiv jsou energeticky náročné s vysokou úrovní emisí CO</a:t>
            </a:r>
            <a:r>
              <a:rPr lang="cs-CZ" sz="1200" baseline="-25000" dirty="0" smtClean="0">
                <a:solidFill>
                  <a:srgbClr val="333333"/>
                </a:solidFill>
                <a:latin typeface="Poppins"/>
              </a:rPr>
              <a:t>2</a:t>
            </a:r>
            <a:r>
              <a:rPr lang="cs-CZ" sz="1200" dirty="0" smtClean="0">
                <a:solidFill>
                  <a:srgbClr val="333333"/>
                </a:solidFill>
                <a:latin typeface="Poppins"/>
              </a:rPr>
              <a:t> z procesu.</a:t>
            </a:r>
          </a:p>
          <a:p>
            <a:pPr fontAlgn="base"/>
            <a:endParaRPr lang="cs-CZ" sz="1200" dirty="0" smtClean="0">
              <a:solidFill>
                <a:srgbClr val="333333"/>
              </a:solidFill>
              <a:latin typeface="Poppins"/>
            </a:endParaRPr>
          </a:p>
          <a:p>
            <a:pPr fontAlgn="base"/>
            <a:r>
              <a:rPr lang="cs-CZ" sz="1200" b="1" dirty="0" smtClean="0">
                <a:solidFill>
                  <a:srgbClr val="C00000"/>
                </a:solidFill>
                <a:latin typeface="Poppins"/>
              </a:rPr>
              <a:t>Zemní plyn </a:t>
            </a:r>
            <a:r>
              <a:rPr lang="cs-CZ" sz="1200" dirty="0" smtClean="0">
                <a:solidFill>
                  <a:srgbClr val="333333"/>
                </a:solidFill>
                <a:latin typeface="Poppins"/>
              </a:rPr>
              <a:t>se používá jako surovina k výrobě čpavku, stavebního kamene všech minerálních dusíkatých hnojiv.</a:t>
            </a:r>
          </a:p>
          <a:p>
            <a:pPr fontAlgn="base"/>
            <a:endParaRPr lang="cs-CZ" sz="1200" dirty="0" smtClean="0">
              <a:solidFill>
                <a:srgbClr val="333333"/>
              </a:solidFill>
              <a:latin typeface="Poppins"/>
            </a:endParaRPr>
          </a:p>
          <a:p>
            <a:pPr fontAlgn="base"/>
            <a:r>
              <a:rPr lang="cs-CZ" sz="1200" dirty="0" smtClean="0">
                <a:solidFill>
                  <a:srgbClr val="333333"/>
                </a:solidFill>
                <a:latin typeface="Poppins"/>
              </a:rPr>
              <a:t>Konkurenceschopnost odvětví dusíkatých hnojiv v EU jakožto největšího spotřebitele zemního plynu v průmyslovém odvětví je určována především dostupnými a spravedlivými cenami plynu.</a:t>
            </a:r>
          </a:p>
          <a:p>
            <a:pPr fontAlgn="base"/>
            <a:endParaRPr lang="cs-CZ" sz="1200" dirty="0" smtClean="0">
              <a:solidFill>
                <a:srgbClr val="333333"/>
              </a:solidFill>
              <a:latin typeface="Poppins"/>
            </a:endParaRPr>
          </a:p>
          <a:p>
            <a:pPr fontAlgn="base"/>
            <a:r>
              <a:rPr lang="cs-CZ" sz="1200" dirty="0" smtClean="0">
                <a:solidFill>
                  <a:srgbClr val="333333"/>
                </a:solidFill>
                <a:latin typeface="Poppins"/>
              </a:rPr>
              <a:t>Vzhledem k tomu, že obvykle </a:t>
            </a:r>
            <a:r>
              <a:rPr lang="cs-CZ" sz="1200" b="1" dirty="0" smtClean="0">
                <a:solidFill>
                  <a:srgbClr val="C00000"/>
                </a:solidFill>
                <a:latin typeface="Poppins"/>
              </a:rPr>
              <a:t>60 až 80 % výrobních nákladů tvoří náklady na zemní plyn</a:t>
            </a:r>
            <a:r>
              <a:rPr lang="cs-CZ" sz="1200" dirty="0" smtClean="0">
                <a:solidFill>
                  <a:srgbClr val="333333"/>
                </a:solidFill>
                <a:latin typeface="Poppins"/>
              </a:rPr>
              <a:t>, je zásadní, aby se EU zabývala obavami tohoto odvětví z hlediska hospodářské soutěže a umožnila volný tok plynu za konkurenceschopné ceny na evropských trzích s plynem.</a:t>
            </a:r>
            <a:endParaRPr lang="cs-CZ" sz="1200" dirty="0" smtClean="0">
              <a:latin typeface="Poppins"/>
            </a:endParaRPr>
          </a:p>
          <a:p>
            <a:pPr fontAlgn="base"/>
            <a:r>
              <a:rPr lang="cs-CZ" sz="1200" dirty="0" smtClean="0">
                <a:latin typeface="Poppins"/>
              </a:rPr>
              <a:t> </a:t>
            </a:r>
            <a:endParaRPr lang="cs-CZ" sz="1200" dirty="0">
              <a:latin typeface="Poppins"/>
            </a:endParaRPr>
          </a:p>
        </p:txBody>
      </p:sp>
      <p:sp>
        <p:nvSpPr>
          <p:cNvPr id="9" name="Nadpis 1"/>
          <p:cNvSpPr txBox="1">
            <a:spLocks/>
          </p:cNvSpPr>
          <p:nvPr/>
        </p:nvSpPr>
        <p:spPr>
          <a:xfrm>
            <a:off x="199586" y="380957"/>
            <a:ext cx="11340000" cy="432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cs-CZ" sz="2400" noProof="1" smtClean="0">
                <a:solidFill>
                  <a:srgbClr val="0066CC"/>
                </a:solidFill>
                <a:effectLst>
                  <a:outerShdw blurRad="38100" dist="38100" dir="2700000" algn="tl">
                    <a:srgbClr val="000000">
                      <a:alpha val="43137"/>
                    </a:srgbClr>
                  </a:outerShdw>
                </a:effectLst>
                <a:latin typeface="+mn-lt"/>
              </a:rPr>
              <a:t>Zemní plyn –  klíčová surovina pro výrobu minerálních hnojiv</a:t>
            </a:r>
            <a:endParaRPr lang="en-US" sz="2400" noProof="1">
              <a:solidFill>
                <a:srgbClr val="0066CC"/>
              </a:solidFill>
              <a:effectLst>
                <a:outerShdw blurRad="38100" dist="38100" dir="2700000" algn="tl">
                  <a:srgbClr val="000000">
                    <a:alpha val="43137"/>
                  </a:srgbClr>
                </a:outerShdw>
              </a:effectLst>
              <a:latin typeface="+mn-lt"/>
            </a:endParaRPr>
          </a:p>
        </p:txBody>
      </p:sp>
      <p:pic>
        <p:nvPicPr>
          <p:cNvPr id="11" name="Obrázek 10"/>
          <p:cNvPicPr>
            <a:picLocks noChangeAspect="1"/>
          </p:cNvPicPr>
          <p:nvPr/>
        </p:nvPicPr>
        <p:blipFill>
          <a:blip r:embed="rId3"/>
          <a:stretch>
            <a:fillRect/>
          </a:stretch>
        </p:blipFill>
        <p:spPr>
          <a:xfrm>
            <a:off x="5999904" y="3717020"/>
            <a:ext cx="5657489" cy="2908055"/>
          </a:xfrm>
          <a:prstGeom prst="rect">
            <a:avLst/>
          </a:prstGeom>
        </p:spPr>
      </p:pic>
      <p:sp>
        <p:nvSpPr>
          <p:cNvPr id="15" name="Šipka doprava 14"/>
          <p:cNvSpPr/>
          <p:nvPr/>
        </p:nvSpPr>
        <p:spPr>
          <a:xfrm>
            <a:off x="5413837" y="4159847"/>
            <a:ext cx="332509" cy="467039"/>
          </a:xfrm>
          <a:prstGeom prst="rightArrow">
            <a:avLst/>
          </a:prstGeom>
          <a:solidFill>
            <a:schemeClr val="accent6">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t>N</a:t>
            </a:r>
            <a:endParaRPr lang="cs-CZ" dirty="0"/>
          </a:p>
        </p:txBody>
      </p:sp>
      <p:sp>
        <p:nvSpPr>
          <p:cNvPr id="16" name="Šipka doprava 15"/>
          <p:cNvSpPr/>
          <p:nvPr/>
        </p:nvSpPr>
        <p:spPr>
          <a:xfrm>
            <a:off x="5414270" y="5024771"/>
            <a:ext cx="332509" cy="467039"/>
          </a:xfrm>
          <a:prstGeom prst="rightArrow">
            <a:avLst/>
          </a:prstGeom>
          <a:solidFill>
            <a:schemeClr val="accent4">
              <a:lumMod val="5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Šipka doprava 16"/>
          <p:cNvSpPr/>
          <p:nvPr/>
        </p:nvSpPr>
        <p:spPr>
          <a:xfrm>
            <a:off x="5416987" y="5519209"/>
            <a:ext cx="332509" cy="467039"/>
          </a:xfrm>
          <a:prstGeom prst="rightArrow">
            <a:avLst/>
          </a:prstGeom>
          <a:solidFill>
            <a:schemeClr val="accent1">
              <a:lumMod val="7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Obdélník 18"/>
          <p:cNvSpPr/>
          <p:nvPr/>
        </p:nvSpPr>
        <p:spPr>
          <a:xfrm>
            <a:off x="5284517" y="4733764"/>
            <a:ext cx="6372876" cy="2066306"/>
          </a:xfrm>
          <a:prstGeom prst="rect">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0" name="Obrázek 19"/>
          <p:cNvPicPr>
            <a:picLocks noChangeAspect="1"/>
          </p:cNvPicPr>
          <p:nvPr/>
        </p:nvPicPr>
        <p:blipFill>
          <a:blip r:embed="rId4"/>
          <a:stretch>
            <a:fillRect/>
          </a:stretch>
        </p:blipFill>
        <p:spPr>
          <a:xfrm>
            <a:off x="8588676" y="1220680"/>
            <a:ext cx="3295634" cy="1995099"/>
          </a:xfrm>
          <a:prstGeom prst="rect">
            <a:avLst/>
          </a:prstGeom>
        </p:spPr>
      </p:pic>
      <p:sp>
        <p:nvSpPr>
          <p:cNvPr id="21" name="Obdélník 20"/>
          <p:cNvSpPr/>
          <p:nvPr/>
        </p:nvSpPr>
        <p:spPr>
          <a:xfrm>
            <a:off x="328063" y="3400416"/>
            <a:ext cx="3002810" cy="276999"/>
          </a:xfrm>
          <a:prstGeom prst="rect">
            <a:avLst/>
          </a:prstGeom>
        </p:spPr>
        <p:txBody>
          <a:bodyPr wrap="none">
            <a:spAutoFit/>
          </a:bodyPr>
          <a:lstStyle/>
          <a:p>
            <a:r>
              <a:rPr lang="cs-CZ" sz="1200" b="1" dirty="0" smtClean="0">
                <a:solidFill>
                  <a:srgbClr val="000000"/>
                </a:solidFill>
              </a:rPr>
              <a:t>Spotřeba minerálních hnojiv v Evropské Unii</a:t>
            </a:r>
            <a:endParaRPr lang="cs-CZ" sz="1200" b="1" dirty="0"/>
          </a:p>
        </p:txBody>
      </p:sp>
      <p:sp>
        <p:nvSpPr>
          <p:cNvPr id="22" name="Obdélník 21"/>
          <p:cNvSpPr/>
          <p:nvPr/>
        </p:nvSpPr>
        <p:spPr>
          <a:xfrm>
            <a:off x="7682144" y="3400416"/>
            <a:ext cx="2951904" cy="276999"/>
          </a:xfrm>
          <a:prstGeom prst="rect">
            <a:avLst/>
          </a:prstGeom>
        </p:spPr>
        <p:txBody>
          <a:bodyPr wrap="square">
            <a:spAutoFit/>
          </a:bodyPr>
          <a:lstStyle/>
          <a:p>
            <a:r>
              <a:rPr lang="cs-CZ" sz="1200" b="1" dirty="0" smtClean="0">
                <a:solidFill>
                  <a:srgbClr val="000000"/>
                </a:solidFill>
              </a:rPr>
              <a:t>Výroba hnojiv N, P, K</a:t>
            </a:r>
            <a:endParaRPr lang="en-US" sz="1200" b="1" dirty="0">
              <a:solidFill>
                <a:srgbClr val="000000"/>
              </a:solidFill>
            </a:endParaRPr>
          </a:p>
        </p:txBody>
      </p:sp>
      <p:sp>
        <p:nvSpPr>
          <p:cNvPr id="23" name="Obdélník 22"/>
          <p:cNvSpPr/>
          <p:nvPr/>
        </p:nvSpPr>
        <p:spPr>
          <a:xfrm>
            <a:off x="8854080" y="943681"/>
            <a:ext cx="1779968" cy="276999"/>
          </a:xfrm>
          <a:prstGeom prst="rect">
            <a:avLst/>
          </a:prstGeom>
        </p:spPr>
        <p:txBody>
          <a:bodyPr wrap="square">
            <a:spAutoFit/>
          </a:bodyPr>
          <a:lstStyle/>
          <a:p>
            <a:pPr algn="ctr"/>
            <a:r>
              <a:rPr lang="cs-CZ" sz="1200" b="1" dirty="0" smtClean="0">
                <a:solidFill>
                  <a:srgbClr val="000000"/>
                </a:solidFill>
              </a:rPr>
              <a:t>Zemní plyn    </a:t>
            </a:r>
            <a:r>
              <a:rPr lang="en-US" sz="1200" dirty="0" smtClean="0">
                <a:solidFill>
                  <a:srgbClr val="000000"/>
                </a:solidFill>
              </a:rPr>
              <a:t>EUR / MWh</a:t>
            </a:r>
            <a:endParaRPr lang="en-US" sz="1200" dirty="0">
              <a:solidFill>
                <a:srgbClr val="000000"/>
              </a:solidFill>
            </a:endParaRPr>
          </a:p>
        </p:txBody>
      </p:sp>
      <p:sp>
        <p:nvSpPr>
          <p:cNvPr id="18" name="Obdélník 17"/>
          <p:cNvSpPr/>
          <p:nvPr/>
        </p:nvSpPr>
        <p:spPr>
          <a:xfrm>
            <a:off x="5349053" y="6118775"/>
            <a:ext cx="599844" cy="200055"/>
          </a:xfrm>
          <a:prstGeom prst="rect">
            <a:avLst/>
          </a:prstGeom>
        </p:spPr>
        <p:txBody>
          <a:bodyPr wrap="none">
            <a:spAutoFit/>
          </a:bodyPr>
          <a:lstStyle/>
          <a:p>
            <a:r>
              <a:rPr lang="en-US" sz="700" dirty="0">
                <a:solidFill>
                  <a:srgbClr val="000000"/>
                </a:solidFill>
                <a:latin typeface="Poppins"/>
              </a:rPr>
              <a:t>000 t/Year</a:t>
            </a:r>
            <a:endParaRPr lang="cs-CZ" sz="700" dirty="0"/>
          </a:p>
        </p:txBody>
      </p:sp>
      <p:sp>
        <p:nvSpPr>
          <p:cNvPr id="24" name="Šipka doprava 23"/>
          <p:cNvSpPr/>
          <p:nvPr/>
        </p:nvSpPr>
        <p:spPr>
          <a:xfrm>
            <a:off x="5414468" y="5012612"/>
            <a:ext cx="332509" cy="467039"/>
          </a:xfrm>
          <a:prstGeom prst="rightArrow">
            <a:avLst/>
          </a:prstGeom>
          <a:solidFill>
            <a:schemeClr val="accent4">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t>P</a:t>
            </a:r>
            <a:endParaRPr lang="cs-CZ" dirty="0"/>
          </a:p>
        </p:txBody>
      </p:sp>
      <p:sp>
        <p:nvSpPr>
          <p:cNvPr id="26" name="Šipka doprava 25"/>
          <p:cNvSpPr/>
          <p:nvPr/>
        </p:nvSpPr>
        <p:spPr>
          <a:xfrm>
            <a:off x="5423343" y="5530188"/>
            <a:ext cx="332509" cy="467039"/>
          </a:xfrm>
          <a:prstGeom prst="rightArrow">
            <a:avLst/>
          </a:prstGeom>
          <a:solidFill>
            <a:srgbClr val="99CCFF">
              <a:alpha val="6823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t>K</a:t>
            </a:r>
            <a:endParaRPr lang="cs-CZ" dirty="0"/>
          </a:p>
        </p:txBody>
      </p:sp>
      <p:pic>
        <p:nvPicPr>
          <p:cNvPr id="2" name="Obrázek 1"/>
          <p:cNvPicPr>
            <a:picLocks noChangeAspect="1"/>
          </p:cNvPicPr>
          <p:nvPr/>
        </p:nvPicPr>
        <p:blipFill>
          <a:blip r:embed="rId5"/>
          <a:stretch>
            <a:fillRect/>
          </a:stretch>
        </p:blipFill>
        <p:spPr>
          <a:xfrm>
            <a:off x="88644" y="4124238"/>
            <a:ext cx="5154974" cy="2110772"/>
          </a:xfrm>
          <a:prstGeom prst="rect">
            <a:avLst/>
          </a:prstGeom>
        </p:spPr>
      </p:pic>
      <p:cxnSp>
        <p:nvCxnSpPr>
          <p:cNvPr id="13" name="Přímá spojnice 12"/>
          <p:cNvCxnSpPr/>
          <p:nvPr/>
        </p:nvCxnSpPr>
        <p:spPr>
          <a:xfrm flipV="1">
            <a:off x="475011" y="4777703"/>
            <a:ext cx="11519065" cy="23751"/>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52982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Nadpis 1"/>
          <p:cNvSpPr txBox="1">
            <a:spLocks/>
          </p:cNvSpPr>
          <p:nvPr/>
        </p:nvSpPr>
        <p:spPr>
          <a:xfrm>
            <a:off x="156780" y="3230087"/>
            <a:ext cx="6006514" cy="934575"/>
          </a:xfrm>
          <a:prstGeom prst="rect">
            <a:avLst/>
          </a:prstGeom>
          <a:solidFill>
            <a:srgbClr val="CCFFCC"/>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pPr algn="ctr"/>
            <a:endParaRPr lang="en-US" sz="3600" b="1" dirty="0" smtClean="0">
              <a:latin typeface="+mn-lt"/>
            </a:endParaRPr>
          </a:p>
          <a:p>
            <a:pPr algn="ctr"/>
            <a:r>
              <a:rPr lang="en-US" sz="3600" b="1" dirty="0" smtClean="0">
                <a:latin typeface="+mn-lt"/>
              </a:rPr>
              <a:t>Fit for 55</a:t>
            </a:r>
          </a:p>
          <a:p>
            <a:pPr algn="ctr"/>
            <a:endParaRPr lang="en-US" sz="3600" b="1" dirty="0">
              <a:latin typeface="+mn-lt"/>
            </a:endParaRPr>
          </a:p>
        </p:txBody>
      </p:sp>
      <p:sp>
        <p:nvSpPr>
          <p:cNvPr id="17" name="Nadpis 1"/>
          <p:cNvSpPr txBox="1">
            <a:spLocks/>
          </p:cNvSpPr>
          <p:nvPr/>
        </p:nvSpPr>
        <p:spPr>
          <a:xfrm>
            <a:off x="4428346" y="1787496"/>
            <a:ext cx="3477625" cy="432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b="1" dirty="0" smtClean="0">
                <a:latin typeface="+mn-lt"/>
              </a:rPr>
              <a:t>Green Deal</a:t>
            </a:r>
            <a:endParaRPr lang="en-US" b="1" dirty="0">
              <a:latin typeface="+mn-lt"/>
            </a:endParaRPr>
          </a:p>
        </p:txBody>
      </p:sp>
      <p:sp>
        <p:nvSpPr>
          <p:cNvPr id="6" name="Nadpis 1"/>
          <p:cNvSpPr txBox="1">
            <a:spLocks/>
          </p:cNvSpPr>
          <p:nvPr/>
        </p:nvSpPr>
        <p:spPr>
          <a:xfrm>
            <a:off x="8218138" y="3239987"/>
            <a:ext cx="2930805" cy="93457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pPr algn="ctr"/>
            <a:endParaRPr lang="en-US" sz="3600" b="1" dirty="0" smtClean="0">
              <a:latin typeface="+mn-lt"/>
            </a:endParaRPr>
          </a:p>
          <a:p>
            <a:pPr algn="ctr"/>
            <a:r>
              <a:rPr lang="en-US" sz="3600" b="1" dirty="0" smtClean="0">
                <a:latin typeface="+mn-lt"/>
              </a:rPr>
              <a:t>Farm to Fork</a:t>
            </a:r>
          </a:p>
          <a:p>
            <a:pPr algn="ctr"/>
            <a:endParaRPr lang="en-US" sz="3600" b="1" dirty="0">
              <a:latin typeface="+mn-lt"/>
            </a:endParaRPr>
          </a:p>
        </p:txBody>
      </p:sp>
      <p:sp>
        <p:nvSpPr>
          <p:cNvPr id="9" name="Obdélník 8"/>
          <p:cNvSpPr/>
          <p:nvPr/>
        </p:nvSpPr>
        <p:spPr>
          <a:xfrm>
            <a:off x="156780" y="4383170"/>
            <a:ext cx="6006514" cy="2123658"/>
          </a:xfrm>
          <a:prstGeom prst="rect">
            <a:avLst/>
          </a:prstGeom>
          <a:solidFill>
            <a:srgbClr val="CCFFCC"/>
          </a:solidFill>
          <a:ln w="6350">
            <a:solidFill>
              <a:schemeClr val="accent1"/>
            </a:solidFill>
          </a:ln>
        </p:spPr>
        <p:txBody>
          <a:bodyPr wrap="square">
            <a:spAutoFit/>
          </a:bodyPr>
          <a:lstStyle/>
          <a:p>
            <a:pPr fontAlgn="base"/>
            <a:r>
              <a:rPr lang="en-US" sz="1200" dirty="0" smtClean="0">
                <a:latin typeface="Poppins"/>
              </a:rPr>
              <a:t>EU </a:t>
            </a:r>
            <a:r>
              <a:rPr lang="cs-CZ" sz="1200" dirty="0" smtClean="0">
                <a:latin typeface="Poppins"/>
              </a:rPr>
              <a:t>Výrobny čpavku </a:t>
            </a:r>
            <a:r>
              <a:rPr lang="en-US" sz="1200" dirty="0" smtClean="0">
                <a:latin typeface="Poppins"/>
              </a:rPr>
              <a:t>“Today”</a:t>
            </a:r>
          </a:p>
          <a:p>
            <a:pPr fontAlgn="base"/>
            <a:endParaRPr lang="en-US" sz="1200" dirty="0" smtClean="0">
              <a:latin typeface="Poppins"/>
            </a:endParaRPr>
          </a:p>
          <a:p>
            <a:pPr fontAlgn="base"/>
            <a:r>
              <a:rPr lang="en-US" sz="1200" dirty="0" smtClean="0">
                <a:latin typeface="Poppins"/>
              </a:rPr>
              <a:t>EU </a:t>
            </a:r>
            <a:r>
              <a:rPr lang="cs-CZ" sz="1200" dirty="0" smtClean="0">
                <a:latin typeface="Poppins"/>
              </a:rPr>
              <a:t>Výrobny čpavku  </a:t>
            </a:r>
            <a:r>
              <a:rPr lang="en-US" sz="1200" dirty="0" smtClean="0">
                <a:latin typeface="Poppins"/>
              </a:rPr>
              <a:t>“Road Map from Grey to Green ”</a:t>
            </a:r>
          </a:p>
          <a:p>
            <a:pPr fontAlgn="base"/>
            <a:endParaRPr lang="en-US" sz="1200" dirty="0" smtClean="0">
              <a:latin typeface="Poppins"/>
            </a:endParaRPr>
          </a:p>
          <a:p>
            <a:r>
              <a:rPr lang="cs-CZ" sz="1200" dirty="0" smtClean="0">
                <a:latin typeface="Poppins"/>
              </a:rPr>
              <a:t>Transformace současné špičkové jednotky </a:t>
            </a:r>
            <a:r>
              <a:rPr lang="en-US" sz="1200" dirty="0" smtClean="0">
                <a:latin typeface="Poppins"/>
              </a:rPr>
              <a:t>SMR </a:t>
            </a:r>
            <a:r>
              <a:rPr lang="cs-CZ" sz="1200" dirty="0" smtClean="0">
                <a:latin typeface="Poppins"/>
              </a:rPr>
              <a:t>podle </a:t>
            </a:r>
            <a:r>
              <a:rPr lang="en-US" sz="1200" dirty="0" smtClean="0">
                <a:latin typeface="Poppins"/>
              </a:rPr>
              <a:t>Fit for 55</a:t>
            </a:r>
            <a:r>
              <a:rPr lang="cs-CZ" sz="1200" dirty="0" smtClean="0">
                <a:latin typeface="Poppins"/>
              </a:rPr>
              <a:t/>
            </a:r>
            <a:br>
              <a:rPr lang="cs-CZ" sz="1200" dirty="0" smtClean="0">
                <a:latin typeface="Poppins"/>
              </a:rPr>
            </a:br>
            <a:endParaRPr lang="en-US" sz="1200" dirty="0" smtClean="0">
              <a:latin typeface="Poppins"/>
            </a:endParaRPr>
          </a:p>
          <a:p>
            <a:pPr fontAlgn="base"/>
            <a:r>
              <a:rPr lang="en-US" sz="1200" dirty="0" smtClean="0">
                <a:latin typeface="Poppins"/>
              </a:rPr>
              <a:t>EU </a:t>
            </a:r>
            <a:r>
              <a:rPr lang="cs-CZ" sz="1200" dirty="0" smtClean="0">
                <a:latin typeface="Poppins"/>
              </a:rPr>
              <a:t>Výrobny čpavku </a:t>
            </a:r>
            <a:r>
              <a:rPr lang="en-US" sz="1200" dirty="0" smtClean="0">
                <a:latin typeface="Poppins"/>
              </a:rPr>
              <a:t>“Grey CAPEX and Raw Mats vs. Green CAPEX and Raw Mats ”</a:t>
            </a:r>
          </a:p>
          <a:p>
            <a:pPr fontAlgn="base"/>
            <a:endParaRPr lang="en-US" sz="1200" dirty="0" smtClean="0">
              <a:latin typeface="Poppins"/>
            </a:endParaRPr>
          </a:p>
          <a:p>
            <a:pPr fontAlgn="base"/>
            <a:r>
              <a:rPr lang="cs-CZ" sz="1200" dirty="0" smtClean="0">
                <a:latin typeface="Poppins"/>
              </a:rPr>
              <a:t>Dekarbonizace výroby hnojiv  </a:t>
            </a:r>
            <a:r>
              <a:rPr lang="en-US" sz="1200" dirty="0" smtClean="0">
                <a:latin typeface="Poppins"/>
              </a:rPr>
              <a:t>(cradle to grave realistic scenario)</a:t>
            </a:r>
          </a:p>
          <a:p>
            <a:pPr fontAlgn="base"/>
            <a:endParaRPr lang="en-US" sz="1200" dirty="0" smtClean="0">
              <a:latin typeface="Poppins"/>
            </a:endParaRPr>
          </a:p>
          <a:p>
            <a:pPr fontAlgn="base"/>
            <a:r>
              <a:rPr lang="cs-CZ" sz="1200" dirty="0" smtClean="0">
                <a:latin typeface="Poppins"/>
              </a:rPr>
              <a:t>Alternativy k  technologii </a:t>
            </a:r>
            <a:r>
              <a:rPr lang="en-US" sz="1200" dirty="0" smtClean="0">
                <a:latin typeface="Poppins"/>
              </a:rPr>
              <a:t>“Green Ammonia”</a:t>
            </a:r>
            <a:endParaRPr lang="en-US" sz="1200" dirty="0">
              <a:latin typeface="Poppins"/>
            </a:endParaRPr>
          </a:p>
        </p:txBody>
      </p:sp>
    </p:spTree>
    <p:extLst>
      <p:ext uri="{BB962C8B-B14F-4D97-AF65-F5344CB8AC3E}">
        <p14:creationId xmlns:p14="http://schemas.microsoft.com/office/powerpoint/2010/main" val="27509033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44482" y="1094734"/>
            <a:ext cx="11944172" cy="461665"/>
          </a:xfrm>
          <a:prstGeom prst="rect">
            <a:avLst/>
          </a:prstGeom>
        </p:spPr>
        <p:txBody>
          <a:bodyPr wrap="square">
            <a:spAutoFit/>
          </a:bodyPr>
          <a:lstStyle/>
          <a:p>
            <a:pPr fontAlgn="base"/>
            <a:r>
              <a:rPr lang="cs-CZ" sz="1200" dirty="0" smtClean="0">
                <a:solidFill>
                  <a:srgbClr val="000000"/>
                </a:solidFill>
                <a:latin typeface="Poppins"/>
              </a:rPr>
              <a:t>Ve realistickém technickém  rámci a se správnými podmínkami by však průmysl výroby hnojiv mohl být opět v popředí procesu dekarbonizace a přispět ke klimaticky neutrální ekonomice prostřednictvím výroby nízkouhlíkového a zeleného amoniaku.</a:t>
            </a:r>
            <a:endParaRPr lang="cs-CZ" sz="1200" i="0" dirty="0">
              <a:solidFill>
                <a:srgbClr val="B79C1B"/>
              </a:solidFill>
              <a:effectLst/>
              <a:latin typeface="Poppins"/>
            </a:endParaRPr>
          </a:p>
        </p:txBody>
      </p:sp>
      <p:sp>
        <p:nvSpPr>
          <p:cNvPr id="6" name="Obdélník 5"/>
          <p:cNvSpPr/>
          <p:nvPr/>
        </p:nvSpPr>
        <p:spPr>
          <a:xfrm>
            <a:off x="247255" y="1640894"/>
            <a:ext cx="6140351" cy="1508105"/>
          </a:xfrm>
          <a:prstGeom prst="rect">
            <a:avLst/>
          </a:prstGeom>
        </p:spPr>
        <p:txBody>
          <a:bodyPr wrap="square">
            <a:spAutoFit/>
          </a:bodyPr>
          <a:lstStyle/>
          <a:p>
            <a:pPr fontAlgn="base"/>
            <a:r>
              <a:rPr lang="cs-CZ" sz="1000" dirty="0" smtClean="0">
                <a:latin typeface="Poppins"/>
              </a:rPr>
              <a:t>Průmysl hnojiv v EU výrazně investoval do svých výrobních procesů a dosáhl snížení emisí skleníkových plynů o více než 40 %.</a:t>
            </a:r>
            <a:br>
              <a:rPr lang="cs-CZ" sz="1000" dirty="0" smtClean="0">
                <a:latin typeface="Poppins"/>
              </a:rPr>
            </a:br>
            <a:endParaRPr lang="cs-CZ" sz="600" dirty="0" smtClean="0">
              <a:latin typeface="Poppins"/>
            </a:endParaRPr>
          </a:p>
          <a:p>
            <a:pPr fontAlgn="base"/>
            <a:r>
              <a:rPr lang="cs-CZ" sz="1000" dirty="0" smtClean="0">
                <a:latin typeface="Poppins"/>
              </a:rPr>
              <a:t>Tyto pokračující investice vedou k tomu, že výrobci minerálních hnojiv v EU mají nejnižší uhlíkovou stopu ze světového průmyslu.</a:t>
            </a:r>
            <a:br>
              <a:rPr lang="cs-CZ" sz="1000" dirty="0" smtClean="0">
                <a:latin typeface="Poppins"/>
              </a:rPr>
            </a:br>
            <a:endParaRPr lang="cs-CZ" sz="600" dirty="0" smtClean="0">
              <a:latin typeface="Poppins"/>
            </a:endParaRPr>
          </a:p>
          <a:p>
            <a:pPr fontAlgn="base"/>
            <a:r>
              <a:rPr lang="cs-CZ" sz="1000" b="1" dirty="0" smtClean="0">
                <a:solidFill>
                  <a:srgbClr val="C00000"/>
                </a:solidFill>
                <a:latin typeface="Poppins"/>
              </a:rPr>
              <a:t>EU jednotky výroby Čpavku jsou energeticky nejúčinnější</a:t>
            </a:r>
          </a:p>
          <a:p>
            <a:pPr fontAlgn="base"/>
            <a:r>
              <a:rPr lang="cs-CZ" sz="1000" dirty="0" smtClean="0">
                <a:latin typeface="Poppins"/>
              </a:rPr>
              <a:t>						.</a:t>
            </a:r>
          </a:p>
          <a:p>
            <a:pPr fontAlgn="base"/>
            <a:r>
              <a:rPr lang="cs-CZ" sz="1000" b="1" dirty="0" smtClean="0">
                <a:solidFill>
                  <a:srgbClr val="C00000"/>
                </a:solidFill>
                <a:latin typeface="Poppins"/>
              </a:rPr>
              <a:t>EU Jednotky Kyseliny Dusičné jsou vybaveny moderními technologiemi na snižování emisí </a:t>
            </a:r>
            <a:r>
              <a:rPr lang="cs-CZ" sz="1000" dirty="0" smtClean="0">
                <a:latin typeface="Poppins"/>
              </a:rPr>
              <a:t>prakticky </a:t>
            </a:r>
            <a:r>
              <a:rPr lang="cs-CZ" sz="1000" dirty="0">
                <a:latin typeface="Poppins"/>
              </a:rPr>
              <a:t>nulové  emise oxidu dusného (N₂O</a:t>
            </a:r>
            <a:r>
              <a:rPr lang="cs-CZ" sz="1000" dirty="0" smtClean="0">
                <a:latin typeface="Poppins"/>
              </a:rPr>
              <a:t>)</a:t>
            </a:r>
            <a:endParaRPr lang="cs-CZ" sz="1000" b="1" dirty="0" smtClean="0">
              <a:latin typeface="Poppins"/>
            </a:endParaRPr>
          </a:p>
        </p:txBody>
      </p:sp>
      <p:sp>
        <p:nvSpPr>
          <p:cNvPr id="10" name="Nadpis 1"/>
          <p:cNvSpPr>
            <a:spLocks noGrp="1"/>
          </p:cNvSpPr>
          <p:nvPr>
            <p:ph type="title"/>
          </p:nvPr>
        </p:nvSpPr>
        <p:spPr>
          <a:xfrm>
            <a:off x="247828" y="155190"/>
            <a:ext cx="11340000" cy="432000"/>
          </a:xfrm>
        </p:spPr>
        <p:txBody>
          <a:bodyPr>
            <a:noAutofit/>
          </a:bodyPr>
          <a:lstStyle/>
          <a:p>
            <a:r>
              <a:rPr lang="en-US" sz="2400" dirty="0" smtClean="0">
                <a:solidFill>
                  <a:srgbClr val="0066CC"/>
                </a:solidFill>
                <a:effectLst>
                  <a:outerShdw blurRad="38100" dist="38100" dir="2700000" algn="tl">
                    <a:srgbClr val="000000">
                      <a:alpha val="43137"/>
                    </a:srgbClr>
                  </a:outerShdw>
                </a:effectLst>
                <a:latin typeface="+mn-lt"/>
              </a:rPr>
              <a:t>EU </a:t>
            </a:r>
            <a:r>
              <a:rPr lang="cs-CZ" sz="2400" dirty="0" smtClean="0">
                <a:solidFill>
                  <a:srgbClr val="0066CC"/>
                </a:solidFill>
                <a:effectLst>
                  <a:outerShdw blurRad="38100" dist="38100" dir="2700000" algn="tl">
                    <a:srgbClr val="000000">
                      <a:alpha val="43137"/>
                    </a:srgbClr>
                  </a:outerShdw>
                </a:effectLst>
                <a:latin typeface="+mn-lt"/>
              </a:rPr>
              <a:t>Výrobny Čpavku </a:t>
            </a:r>
            <a:r>
              <a:rPr lang="en-US" sz="2400" dirty="0" smtClean="0">
                <a:solidFill>
                  <a:srgbClr val="0066CC"/>
                </a:solidFill>
                <a:effectLst>
                  <a:outerShdw blurRad="38100" dist="38100" dir="2700000" algn="tl">
                    <a:srgbClr val="000000">
                      <a:alpha val="43137"/>
                    </a:srgbClr>
                  </a:outerShdw>
                </a:effectLst>
                <a:latin typeface="+mn-lt"/>
              </a:rPr>
              <a:t>  “Today”</a:t>
            </a:r>
            <a:endParaRPr lang="en-US" sz="2400" dirty="0">
              <a:solidFill>
                <a:srgbClr val="0066CC"/>
              </a:solidFill>
              <a:effectLst>
                <a:outerShdw blurRad="38100" dist="38100" dir="2700000" algn="tl">
                  <a:srgbClr val="000000">
                    <a:alpha val="43137"/>
                  </a:srgbClr>
                </a:outerShdw>
              </a:effectLst>
              <a:latin typeface="+mn-lt"/>
            </a:endParaRPr>
          </a:p>
        </p:txBody>
      </p:sp>
      <p:sp>
        <p:nvSpPr>
          <p:cNvPr id="5" name="Obdélník 4"/>
          <p:cNvSpPr/>
          <p:nvPr/>
        </p:nvSpPr>
        <p:spPr>
          <a:xfrm>
            <a:off x="144482" y="671685"/>
            <a:ext cx="12047518" cy="338554"/>
          </a:xfrm>
          <a:prstGeom prst="rect">
            <a:avLst/>
          </a:prstGeom>
        </p:spPr>
        <p:txBody>
          <a:bodyPr wrap="square">
            <a:spAutoFit/>
          </a:bodyPr>
          <a:lstStyle/>
          <a:p>
            <a:pPr fontAlgn="base"/>
            <a:r>
              <a:rPr lang="cs-CZ" sz="1600" dirty="0" smtClean="0">
                <a:solidFill>
                  <a:srgbClr val="000000"/>
                </a:solidFill>
                <a:latin typeface="Poppins"/>
              </a:rPr>
              <a:t>Se současnou technologií se moderní jednotky Čpavku blíží z hlediska spotřeby energie k teoretickému minimu.</a:t>
            </a:r>
            <a:endParaRPr lang="cs-CZ" sz="1600" dirty="0">
              <a:solidFill>
                <a:srgbClr val="000000"/>
              </a:solidFill>
              <a:latin typeface="Poppins"/>
            </a:endParaRPr>
          </a:p>
        </p:txBody>
      </p:sp>
      <p:pic>
        <p:nvPicPr>
          <p:cNvPr id="11" name="Obrázek 10"/>
          <p:cNvPicPr>
            <a:picLocks noChangeAspect="1"/>
          </p:cNvPicPr>
          <p:nvPr/>
        </p:nvPicPr>
        <p:blipFill>
          <a:blip r:embed="rId3"/>
          <a:stretch>
            <a:fillRect/>
          </a:stretch>
        </p:blipFill>
        <p:spPr>
          <a:xfrm>
            <a:off x="210402" y="3558333"/>
            <a:ext cx="5927406" cy="3187257"/>
          </a:xfrm>
          <a:prstGeom prst="rect">
            <a:avLst/>
          </a:prstGeom>
        </p:spPr>
      </p:pic>
      <p:sp>
        <p:nvSpPr>
          <p:cNvPr id="13" name="Obdélník 12"/>
          <p:cNvSpPr/>
          <p:nvPr/>
        </p:nvSpPr>
        <p:spPr>
          <a:xfrm>
            <a:off x="6314312" y="4103449"/>
            <a:ext cx="5921829" cy="2339102"/>
          </a:xfrm>
          <a:prstGeom prst="rect">
            <a:avLst/>
          </a:prstGeom>
          <a:solidFill>
            <a:schemeClr val="accent5">
              <a:lumMod val="20000"/>
              <a:lumOff val="80000"/>
            </a:schemeClr>
          </a:solidFill>
        </p:spPr>
        <p:txBody>
          <a:bodyPr wrap="square">
            <a:spAutoFit/>
          </a:bodyPr>
          <a:lstStyle/>
          <a:p>
            <a:pPr fontAlgn="base"/>
            <a:r>
              <a:rPr lang="cs-CZ" sz="1400" b="1" dirty="0" smtClean="0">
                <a:latin typeface="Poppins"/>
              </a:rPr>
              <a:t>Nejmodernější </a:t>
            </a:r>
            <a:r>
              <a:rPr lang="en-US" sz="1400" b="1" dirty="0" smtClean="0">
                <a:latin typeface="Poppins"/>
              </a:rPr>
              <a:t>EU </a:t>
            </a:r>
            <a:r>
              <a:rPr lang="cs-CZ" sz="1400" b="1" dirty="0" smtClean="0">
                <a:latin typeface="Poppins"/>
              </a:rPr>
              <a:t>jednotka Čpavku </a:t>
            </a:r>
            <a:r>
              <a:rPr lang="en-US" sz="1400" b="1" dirty="0" smtClean="0">
                <a:latin typeface="Poppins"/>
              </a:rPr>
              <a:t> “Grey” </a:t>
            </a:r>
            <a:r>
              <a:rPr lang="cs-CZ" sz="1400" b="1" dirty="0" smtClean="0">
                <a:latin typeface="Poppins"/>
              </a:rPr>
              <a:t> (Zemní plyn)</a:t>
            </a:r>
            <a:r>
              <a:rPr lang="en-US" sz="1400" b="1" dirty="0" smtClean="0">
                <a:latin typeface="Poppins"/>
              </a:rPr>
              <a:t> </a:t>
            </a:r>
            <a:endParaRPr lang="en-US" sz="400" b="1" dirty="0" smtClean="0">
              <a:latin typeface="Poppins"/>
            </a:endParaRPr>
          </a:p>
          <a:p>
            <a:pPr fontAlgn="base"/>
            <a:endParaRPr lang="en-US" sz="1200" dirty="0">
              <a:latin typeface="Poppins"/>
            </a:endParaRPr>
          </a:p>
          <a:p>
            <a:pPr fontAlgn="base"/>
            <a:r>
              <a:rPr lang="en-US" sz="1200" dirty="0" smtClean="0">
                <a:solidFill>
                  <a:srgbClr val="000000"/>
                </a:solidFill>
                <a:latin typeface="Poppins"/>
              </a:rPr>
              <a:t>Start up  			201</a:t>
            </a:r>
            <a:r>
              <a:rPr lang="cs-CZ" sz="1200" dirty="0" smtClean="0">
                <a:solidFill>
                  <a:srgbClr val="000000"/>
                </a:solidFill>
                <a:latin typeface="Poppins"/>
              </a:rPr>
              <a:t>8</a:t>
            </a:r>
            <a:endParaRPr lang="en-US" sz="1200" dirty="0" smtClean="0">
              <a:solidFill>
                <a:srgbClr val="000000"/>
              </a:solidFill>
              <a:latin typeface="Poppins"/>
            </a:endParaRPr>
          </a:p>
          <a:p>
            <a:pPr fontAlgn="base"/>
            <a:r>
              <a:rPr lang="en-US" sz="1200" dirty="0" err="1" smtClean="0">
                <a:solidFill>
                  <a:srgbClr val="000000"/>
                </a:solidFill>
                <a:latin typeface="Poppins"/>
              </a:rPr>
              <a:t>Technolog</a:t>
            </a:r>
            <a:r>
              <a:rPr lang="cs-CZ" sz="1200" dirty="0" err="1" smtClean="0">
                <a:solidFill>
                  <a:srgbClr val="000000"/>
                </a:solidFill>
                <a:latin typeface="Poppins"/>
              </a:rPr>
              <a:t>ie</a:t>
            </a:r>
            <a:r>
              <a:rPr lang="en-US" sz="1200" dirty="0" smtClean="0">
                <a:solidFill>
                  <a:srgbClr val="000000"/>
                </a:solidFill>
                <a:latin typeface="Poppins"/>
              </a:rPr>
              <a:t>			SMR (Steam Methane Reforming)</a:t>
            </a:r>
          </a:p>
          <a:p>
            <a:pPr fontAlgn="base"/>
            <a:r>
              <a:rPr lang="cs-CZ" sz="1200" i="0" dirty="0" smtClean="0">
                <a:solidFill>
                  <a:srgbClr val="000000"/>
                </a:solidFill>
                <a:effectLst/>
                <a:latin typeface="Poppins"/>
              </a:rPr>
              <a:t>Kapacita Čpavk</a:t>
            </a:r>
            <a:r>
              <a:rPr lang="cs-CZ" sz="1200" dirty="0" smtClean="0">
                <a:solidFill>
                  <a:srgbClr val="000000"/>
                </a:solidFill>
                <a:latin typeface="Poppins"/>
              </a:rPr>
              <a:t>u</a:t>
            </a:r>
            <a:r>
              <a:rPr lang="en-US" sz="1200" i="0" dirty="0" smtClean="0">
                <a:solidFill>
                  <a:srgbClr val="000000"/>
                </a:solidFill>
                <a:effectLst/>
                <a:latin typeface="Poppins"/>
              </a:rPr>
              <a:t>	  </a:t>
            </a:r>
            <a:r>
              <a:rPr lang="cs-CZ" sz="1200" i="0" dirty="0" smtClean="0">
                <a:solidFill>
                  <a:srgbClr val="000000"/>
                </a:solidFill>
                <a:effectLst/>
                <a:latin typeface="Poppins"/>
              </a:rPr>
              <a:t>	6</a:t>
            </a:r>
            <a:r>
              <a:rPr lang="en-US" sz="1200" i="0" dirty="0" smtClean="0">
                <a:solidFill>
                  <a:srgbClr val="000000"/>
                </a:solidFill>
                <a:effectLst/>
                <a:latin typeface="Poppins"/>
              </a:rPr>
              <a:t>00 000 t/</a:t>
            </a:r>
            <a:r>
              <a:rPr lang="cs-CZ" sz="1200" dirty="0" smtClean="0">
                <a:solidFill>
                  <a:srgbClr val="000000"/>
                </a:solidFill>
                <a:latin typeface="Poppins"/>
              </a:rPr>
              <a:t>rok</a:t>
            </a:r>
          </a:p>
          <a:p>
            <a:pPr fontAlgn="base"/>
            <a:r>
              <a:rPr lang="cs-CZ" sz="1200" dirty="0" smtClean="0">
                <a:solidFill>
                  <a:srgbClr val="000000"/>
                </a:solidFill>
                <a:latin typeface="Poppins"/>
              </a:rPr>
              <a:t>Kapacita  Vodíku (polotovar)</a:t>
            </a:r>
            <a:r>
              <a:rPr lang="en-US" sz="1200" dirty="0" smtClean="0">
                <a:solidFill>
                  <a:srgbClr val="000000"/>
                </a:solidFill>
                <a:latin typeface="Poppins"/>
              </a:rPr>
              <a:t>       </a:t>
            </a:r>
            <a:r>
              <a:rPr lang="cs-CZ" sz="1200" dirty="0" smtClean="0">
                <a:solidFill>
                  <a:srgbClr val="000000"/>
                </a:solidFill>
                <a:latin typeface="Poppins"/>
              </a:rPr>
              <a:t>	</a:t>
            </a:r>
            <a:r>
              <a:rPr lang="en-US" sz="1200" dirty="0" smtClean="0">
                <a:solidFill>
                  <a:srgbClr val="000000"/>
                </a:solidFill>
                <a:latin typeface="Poppins"/>
              </a:rPr>
              <a:t>105 000 t/</a:t>
            </a:r>
            <a:r>
              <a:rPr lang="cs-CZ" sz="1200" dirty="0" smtClean="0">
                <a:solidFill>
                  <a:srgbClr val="000000"/>
                </a:solidFill>
                <a:latin typeface="Poppins"/>
              </a:rPr>
              <a:t>rok</a:t>
            </a:r>
          </a:p>
          <a:p>
            <a:pPr fontAlgn="base"/>
            <a:r>
              <a:rPr lang="cs-CZ" sz="1200" i="0" dirty="0" smtClean="0">
                <a:solidFill>
                  <a:srgbClr val="000000"/>
                </a:solidFill>
                <a:effectLst/>
                <a:latin typeface="Poppins"/>
              </a:rPr>
              <a:t>Zemní plyn spotřeba</a:t>
            </a:r>
            <a:r>
              <a:rPr lang="en-US" sz="1200" i="0" dirty="0" smtClean="0">
                <a:solidFill>
                  <a:srgbClr val="000000"/>
                </a:solidFill>
                <a:effectLst/>
                <a:latin typeface="Poppins"/>
              </a:rPr>
              <a:t>		490 000 000 Nm3/</a:t>
            </a:r>
            <a:r>
              <a:rPr lang="cs-CZ" sz="1200" i="0" dirty="0" smtClean="0">
                <a:solidFill>
                  <a:srgbClr val="000000"/>
                </a:solidFill>
                <a:effectLst/>
                <a:latin typeface="Poppins"/>
              </a:rPr>
              <a:t>rok</a:t>
            </a:r>
            <a:endParaRPr lang="en-US" sz="1200" i="0" dirty="0" smtClean="0">
              <a:solidFill>
                <a:srgbClr val="000000"/>
              </a:solidFill>
              <a:effectLst/>
              <a:latin typeface="Poppins"/>
            </a:endParaRPr>
          </a:p>
          <a:p>
            <a:pPr fontAlgn="base"/>
            <a:r>
              <a:rPr lang="cs-CZ" sz="1200" dirty="0" smtClean="0">
                <a:solidFill>
                  <a:srgbClr val="000000"/>
                </a:solidFill>
                <a:latin typeface="Poppins"/>
              </a:rPr>
              <a:t>El příkon	</a:t>
            </a:r>
            <a:r>
              <a:rPr lang="cs-CZ" sz="1200" dirty="0">
                <a:solidFill>
                  <a:srgbClr val="000000"/>
                </a:solidFill>
                <a:latin typeface="Poppins"/>
              </a:rPr>
              <a:t>		                  5 MW</a:t>
            </a:r>
          </a:p>
          <a:p>
            <a:pPr fontAlgn="base"/>
            <a:r>
              <a:rPr lang="cs-CZ" sz="1200" dirty="0" smtClean="0">
                <a:solidFill>
                  <a:srgbClr val="000000"/>
                </a:solidFill>
                <a:latin typeface="Poppins"/>
              </a:rPr>
              <a:t>El spotřeba	</a:t>
            </a:r>
            <a:r>
              <a:rPr lang="cs-CZ" sz="1200" dirty="0">
                <a:solidFill>
                  <a:srgbClr val="000000"/>
                </a:solidFill>
                <a:latin typeface="Poppins"/>
              </a:rPr>
              <a:t>		         35</a:t>
            </a:r>
            <a:r>
              <a:rPr lang="en-US" sz="1200" dirty="0">
                <a:solidFill>
                  <a:srgbClr val="000000"/>
                </a:solidFill>
                <a:latin typeface="Poppins"/>
              </a:rPr>
              <a:t> </a:t>
            </a:r>
            <a:r>
              <a:rPr lang="cs-CZ" sz="1200" dirty="0">
                <a:solidFill>
                  <a:srgbClr val="000000"/>
                </a:solidFill>
                <a:latin typeface="Poppins"/>
              </a:rPr>
              <a:t>000 </a:t>
            </a:r>
            <a:r>
              <a:rPr lang="en-US" sz="1200" dirty="0" smtClean="0">
                <a:solidFill>
                  <a:srgbClr val="000000"/>
                </a:solidFill>
                <a:latin typeface="Poppins"/>
              </a:rPr>
              <a:t>MWh/</a:t>
            </a:r>
            <a:r>
              <a:rPr lang="cs-CZ" sz="1200" dirty="0" smtClean="0">
                <a:solidFill>
                  <a:srgbClr val="000000"/>
                </a:solidFill>
                <a:latin typeface="Poppins"/>
              </a:rPr>
              <a:t>rok</a:t>
            </a:r>
            <a:endParaRPr lang="en-US" sz="1200" dirty="0">
              <a:solidFill>
                <a:srgbClr val="000000"/>
              </a:solidFill>
              <a:latin typeface="Poppins"/>
            </a:endParaRPr>
          </a:p>
          <a:p>
            <a:pPr fontAlgn="base"/>
            <a:r>
              <a:rPr lang="en-US" sz="1200" i="0" dirty="0" smtClean="0">
                <a:solidFill>
                  <a:srgbClr val="000000"/>
                </a:solidFill>
                <a:effectLst/>
                <a:latin typeface="Poppins"/>
              </a:rPr>
              <a:t>CAPEX 			310 000 000 EUR</a:t>
            </a:r>
            <a:endParaRPr lang="cs-CZ" sz="1200" i="0" dirty="0" smtClean="0">
              <a:solidFill>
                <a:srgbClr val="000000"/>
              </a:solidFill>
              <a:effectLst/>
              <a:latin typeface="Poppins"/>
            </a:endParaRPr>
          </a:p>
          <a:p>
            <a:pPr fontAlgn="base"/>
            <a:r>
              <a:rPr lang="cs-CZ" sz="1200" b="1" dirty="0" smtClean="0">
                <a:solidFill>
                  <a:schemeClr val="accent6">
                    <a:lumMod val="75000"/>
                  </a:schemeClr>
                </a:solidFill>
                <a:latin typeface="Poppins"/>
              </a:rPr>
              <a:t>Redukce CO</a:t>
            </a:r>
            <a:r>
              <a:rPr lang="cs-CZ" sz="1200" b="1" baseline="-25000" dirty="0" smtClean="0">
                <a:solidFill>
                  <a:schemeClr val="accent6">
                    <a:lumMod val="75000"/>
                  </a:schemeClr>
                </a:solidFill>
                <a:latin typeface="Poppins"/>
              </a:rPr>
              <a:t>2</a:t>
            </a:r>
            <a:r>
              <a:rPr lang="en-US" sz="1200" b="1" i="0" dirty="0" smtClean="0">
                <a:solidFill>
                  <a:schemeClr val="accent6">
                    <a:lumMod val="75000"/>
                  </a:schemeClr>
                </a:solidFill>
                <a:effectLst/>
                <a:latin typeface="Poppins"/>
              </a:rPr>
              <a:t>		</a:t>
            </a:r>
            <a:r>
              <a:rPr lang="cs-CZ" sz="1200" b="1" i="0" dirty="0" smtClean="0">
                <a:solidFill>
                  <a:schemeClr val="accent6">
                    <a:lumMod val="75000"/>
                  </a:schemeClr>
                </a:solidFill>
                <a:effectLst/>
                <a:latin typeface="Poppins"/>
              </a:rPr>
              <a:t>23% proti jednotkám z 90 let 20 století </a:t>
            </a:r>
            <a:r>
              <a:rPr lang="en-US" sz="1200" i="0" dirty="0" smtClean="0">
                <a:solidFill>
                  <a:srgbClr val="000000"/>
                </a:solidFill>
                <a:effectLst/>
                <a:latin typeface="Poppins"/>
              </a:rPr>
              <a:t>	</a:t>
            </a:r>
            <a:endParaRPr lang="en-US" sz="1200" i="0" dirty="0">
              <a:solidFill>
                <a:srgbClr val="B79C1B"/>
              </a:solidFill>
              <a:effectLst/>
              <a:latin typeface="Poppins"/>
            </a:endParaRPr>
          </a:p>
        </p:txBody>
      </p:sp>
      <p:sp>
        <p:nvSpPr>
          <p:cNvPr id="14" name="Obdélník 13"/>
          <p:cNvSpPr/>
          <p:nvPr/>
        </p:nvSpPr>
        <p:spPr>
          <a:xfrm>
            <a:off x="5349053" y="5905415"/>
            <a:ext cx="599844" cy="200055"/>
          </a:xfrm>
          <a:prstGeom prst="rect">
            <a:avLst/>
          </a:prstGeom>
        </p:spPr>
        <p:txBody>
          <a:bodyPr wrap="none">
            <a:spAutoFit/>
          </a:bodyPr>
          <a:lstStyle/>
          <a:p>
            <a:r>
              <a:rPr lang="en-US" sz="700" dirty="0">
                <a:solidFill>
                  <a:srgbClr val="000000"/>
                </a:solidFill>
                <a:latin typeface="Poppins"/>
              </a:rPr>
              <a:t>000 t/Year</a:t>
            </a:r>
            <a:endParaRPr lang="cs-CZ" sz="700" dirty="0"/>
          </a:p>
        </p:txBody>
      </p:sp>
      <p:grpSp>
        <p:nvGrpSpPr>
          <p:cNvPr id="7" name="Skupina 6"/>
          <p:cNvGrpSpPr/>
          <p:nvPr/>
        </p:nvGrpSpPr>
        <p:grpSpPr>
          <a:xfrm>
            <a:off x="9818913" y="1610773"/>
            <a:ext cx="2337573" cy="1457465"/>
            <a:chOff x="9818913" y="1973629"/>
            <a:chExt cx="2337573" cy="1457465"/>
          </a:xfrm>
        </p:grpSpPr>
        <p:pic>
          <p:nvPicPr>
            <p:cNvPr id="4" name="Obrázek 3"/>
            <p:cNvPicPr>
              <a:picLocks noChangeAspect="1"/>
            </p:cNvPicPr>
            <p:nvPr/>
          </p:nvPicPr>
          <p:blipFill>
            <a:blip r:embed="rId4"/>
            <a:stretch>
              <a:fillRect/>
            </a:stretch>
          </p:blipFill>
          <p:spPr>
            <a:xfrm>
              <a:off x="9892619" y="1973629"/>
              <a:ext cx="2101457" cy="1370113"/>
            </a:xfrm>
            <a:prstGeom prst="rect">
              <a:avLst/>
            </a:prstGeom>
          </p:spPr>
        </p:pic>
        <p:sp>
          <p:nvSpPr>
            <p:cNvPr id="3" name="Obdélník 2"/>
            <p:cNvSpPr/>
            <p:nvPr/>
          </p:nvSpPr>
          <p:spPr>
            <a:xfrm>
              <a:off x="9818913" y="3002922"/>
              <a:ext cx="2337573" cy="428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000" dirty="0" smtClean="0">
                  <a:solidFill>
                    <a:schemeClr val="tx1"/>
                  </a:solidFill>
                </a:rPr>
                <a:t>Redukce </a:t>
              </a:r>
              <a:r>
                <a:rPr lang="cs-CZ" sz="900" dirty="0" smtClean="0">
                  <a:solidFill>
                    <a:schemeClr val="tx1"/>
                  </a:solidFill>
                </a:rPr>
                <a:t>skleníkových</a:t>
              </a:r>
              <a:r>
                <a:rPr lang="cs-CZ" sz="1000" dirty="0" smtClean="0">
                  <a:solidFill>
                    <a:schemeClr val="tx1"/>
                  </a:solidFill>
                </a:rPr>
                <a:t> plynů od roku 2005</a:t>
              </a:r>
              <a:endParaRPr lang="cs-CZ" sz="1000" dirty="0">
                <a:solidFill>
                  <a:schemeClr val="tx1"/>
                </a:solidFill>
              </a:endParaRPr>
            </a:p>
          </p:txBody>
        </p:sp>
      </p:grpSp>
      <p:pic>
        <p:nvPicPr>
          <p:cNvPr id="15" name="Picture 3" descr="image001"/>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424459" y="1556399"/>
            <a:ext cx="3394454" cy="2121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65373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Skupina 9"/>
          <p:cNvGrpSpPr/>
          <p:nvPr/>
        </p:nvGrpSpPr>
        <p:grpSpPr>
          <a:xfrm>
            <a:off x="425531" y="770013"/>
            <a:ext cx="9134098" cy="5559308"/>
            <a:chOff x="1209310" y="698988"/>
            <a:chExt cx="10076525" cy="6105569"/>
          </a:xfrm>
        </p:grpSpPr>
        <p:pic>
          <p:nvPicPr>
            <p:cNvPr id="5" name="Obrázok 4">
              <a:extLst>
                <a:ext uri="{FF2B5EF4-FFF2-40B4-BE49-F238E27FC236}">
                  <a16:creationId xmlns:a16="http://schemas.microsoft.com/office/drawing/2014/main" id="{24DE8934-0DAB-4397-8099-670E5B1C5D40}"/>
                </a:ext>
              </a:extLst>
            </p:cNvPr>
            <p:cNvPicPr>
              <a:picLocks noChangeAspect="1"/>
            </p:cNvPicPr>
            <p:nvPr/>
          </p:nvPicPr>
          <p:blipFill>
            <a:blip r:embed="rId2"/>
            <a:stretch>
              <a:fillRect/>
            </a:stretch>
          </p:blipFill>
          <p:spPr>
            <a:xfrm>
              <a:off x="1585244" y="698988"/>
              <a:ext cx="9700591" cy="2365513"/>
            </a:xfrm>
            <a:prstGeom prst="rect">
              <a:avLst/>
            </a:prstGeom>
          </p:spPr>
        </p:pic>
        <p:pic>
          <p:nvPicPr>
            <p:cNvPr id="7" name="Obrázok 6">
              <a:extLst>
                <a:ext uri="{FF2B5EF4-FFF2-40B4-BE49-F238E27FC236}">
                  <a16:creationId xmlns:a16="http://schemas.microsoft.com/office/drawing/2014/main" id="{4E75341F-0CAD-417D-90D7-E7A01E4FE7E0}"/>
                </a:ext>
              </a:extLst>
            </p:cNvPr>
            <p:cNvPicPr>
              <a:picLocks noChangeAspect="1"/>
            </p:cNvPicPr>
            <p:nvPr/>
          </p:nvPicPr>
          <p:blipFill>
            <a:blip r:embed="rId3"/>
            <a:stretch>
              <a:fillRect/>
            </a:stretch>
          </p:blipFill>
          <p:spPr>
            <a:xfrm>
              <a:off x="1585244" y="3933017"/>
              <a:ext cx="9621078" cy="2733261"/>
            </a:xfrm>
            <a:prstGeom prst="rect">
              <a:avLst/>
            </a:prstGeom>
          </p:spPr>
        </p:pic>
        <p:sp>
          <p:nvSpPr>
            <p:cNvPr id="3" name="Ovál 2"/>
            <p:cNvSpPr/>
            <p:nvPr/>
          </p:nvSpPr>
          <p:spPr>
            <a:xfrm>
              <a:off x="1211285" y="724394"/>
              <a:ext cx="4958748" cy="2525809"/>
            </a:xfrm>
            <a:prstGeom prst="ellipse">
              <a:avLst/>
            </a:prstGeom>
            <a:solidFill>
              <a:schemeClr val="accent1">
                <a:alpha val="4000"/>
              </a:schemeClr>
            </a:solid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3" name="Přímá spojnice 12"/>
            <p:cNvCxnSpPr/>
            <p:nvPr/>
          </p:nvCxnSpPr>
          <p:spPr>
            <a:xfrm>
              <a:off x="6395783" y="1531913"/>
              <a:ext cx="9900" cy="4667003"/>
            </a:xfrm>
            <a:prstGeom prst="line">
              <a:avLst/>
            </a:prstGeom>
            <a:solidFill>
              <a:schemeClr val="accent1">
                <a:alpha val="4000"/>
              </a:schemeClr>
            </a:solid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cxnSp>
        <p:sp>
          <p:nvSpPr>
            <p:cNvPr id="16" name="Obdélník 15"/>
            <p:cNvSpPr/>
            <p:nvPr/>
          </p:nvSpPr>
          <p:spPr>
            <a:xfrm>
              <a:off x="9702139" y="6198916"/>
              <a:ext cx="1583696" cy="605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Obdélník 16"/>
            <p:cNvSpPr/>
            <p:nvPr/>
          </p:nvSpPr>
          <p:spPr>
            <a:xfrm>
              <a:off x="9595139" y="2458860"/>
              <a:ext cx="1583696" cy="605641"/>
            </a:xfrm>
            <a:prstGeom prst="rect">
              <a:avLst/>
            </a:prstGeom>
            <a:solidFill>
              <a:srgbClr val="E8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vál 10"/>
            <p:cNvSpPr/>
            <p:nvPr/>
          </p:nvSpPr>
          <p:spPr>
            <a:xfrm>
              <a:off x="1209310" y="3976257"/>
              <a:ext cx="4958748" cy="2525809"/>
            </a:xfrm>
            <a:prstGeom prst="ellipse">
              <a:avLst/>
            </a:prstGeom>
            <a:solidFill>
              <a:schemeClr val="accent1">
                <a:alpha val="4000"/>
              </a:schemeClr>
            </a:solid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1595144" y="3903338"/>
              <a:ext cx="9621078" cy="393538"/>
            </a:xfrm>
            <a:prstGeom prst="rect">
              <a:avLst/>
            </a:prstGeom>
            <a:solidFill>
              <a:srgbClr val="CCFFCC"/>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smtClean="0">
                  <a:solidFill>
                    <a:schemeClr val="accent6">
                      <a:lumMod val="75000"/>
                    </a:schemeClr>
                  </a:solidFill>
                </a:rPr>
                <a:t>Proces výroby  </a:t>
              </a:r>
              <a:r>
                <a:rPr lang="cs-CZ" b="1" dirty="0">
                  <a:solidFill>
                    <a:schemeClr val="accent6">
                      <a:lumMod val="75000"/>
                    </a:schemeClr>
                  </a:solidFill>
                </a:rPr>
                <a:t>„zelený  Čpavek</a:t>
              </a:r>
              <a:endParaRPr lang="en-US" b="1" dirty="0">
                <a:solidFill>
                  <a:schemeClr val="accent6">
                    <a:lumMod val="75000"/>
                  </a:schemeClr>
                </a:solidFill>
              </a:endParaRPr>
            </a:p>
          </p:txBody>
        </p:sp>
        <p:sp>
          <p:nvSpPr>
            <p:cNvPr id="2" name="Obdélník 1"/>
            <p:cNvSpPr/>
            <p:nvPr/>
          </p:nvSpPr>
          <p:spPr>
            <a:xfrm>
              <a:off x="1557757" y="698988"/>
              <a:ext cx="9621078" cy="39353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smtClean="0">
                  <a:solidFill>
                    <a:schemeClr val="bg1">
                      <a:lumMod val="50000"/>
                    </a:schemeClr>
                  </a:solidFill>
                </a:rPr>
                <a:t>Proces výroby „šedý </a:t>
              </a:r>
              <a:r>
                <a:rPr lang="cs-CZ" b="1" dirty="0">
                  <a:solidFill>
                    <a:schemeClr val="bg1">
                      <a:lumMod val="50000"/>
                    </a:schemeClr>
                  </a:solidFill>
                </a:rPr>
                <a:t>Čpavek“</a:t>
              </a:r>
              <a:endParaRPr lang="en-US" b="1" dirty="0">
                <a:solidFill>
                  <a:schemeClr val="bg1">
                    <a:lumMod val="50000"/>
                  </a:schemeClr>
                </a:solidFill>
              </a:endParaRPr>
            </a:p>
          </p:txBody>
        </p:sp>
        <p:cxnSp>
          <p:nvCxnSpPr>
            <p:cNvPr id="9" name="Pravoúhlá spojnice 8"/>
            <p:cNvCxnSpPr>
              <a:stCxn id="3" idx="2"/>
              <a:endCxn id="11" idx="2"/>
            </p:cNvCxnSpPr>
            <p:nvPr/>
          </p:nvCxnSpPr>
          <p:spPr>
            <a:xfrm rot="10800000" flipV="1">
              <a:off x="1209311" y="1987298"/>
              <a:ext cx="1975" cy="3251863"/>
            </a:xfrm>
            <a:prstGeom prst="bentConnector3">
              <a:avLst>
                <a:gd name="adj1" fmla="val 11674684"/>
              </a:avLst>
            </a:prstGeom>
            <a:ln w="38100">
              <a:prstDash val="dash"/>
              <a:tailEnd type="stealth" w="lg" len="lg"/>
            </a:ln>
          </p:spPr>
          <p:style>
            <a:lnRef idx="1">
              <a:schemeClr val="accent1"/>
            </a:lnRef>
            <a:fillRef idx="0">
              <a:schemeClr val="accent1"/>
            </a:fillRef>
            <a:effectRef idx="0">
              <a:schemeClr val="accent1"/>
            </a:effectRef>
            <a:fontRef idx="minor">
              <a:schemeClr val="tx1"/>
            </a:fontRef>
          </p:style>
        </p:cxnSp>
      </p:grpSp>
      <p:sp>
        <p:nvSpPr>
          <p:cNvPr id="15" name="Nadpis 1"/>
          <p:cNvSpPr txBox="1">
            <a:spLocks/>
          </p:cNvSpPr>
          <p:nvPr/>
        </p:nvSpPr>
        <p:spPr>
          <a:xfrm>
            <a:off x="176576" y="0"/>
            <a:ext cx="11340000" cy="432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smtClean="0">
                <a:solidFill>
                  <a:srgbClr val="0066CC"/>
                </a:solidFill>
                <a:effectLst>
                  <a:outerShdw blurRad="38100" dist="38100" dir="2700000" algn="tl">
                    <a:srgbClr val="000000">
                      <a:alpha val="43137"/>
                    </a:srgbClr>
                  </a:outerShdw>
                </a:effectLst>
                <a:latin typeface="+mn-lt"/>
              </a:rPr>
              <a:t>EU </a:t>
            </a:r>
            <a:r>
              <a:rPr lang="cs-CZ" sz="2400" dirty="0" smtClean="0">
                <a:solidFill>
                  <a:srgbClr val="0066CC"/>
                </a:solidFill>
                <a:effectLst>
                  <a:outerShdw blurRad="38100" dist="38100" dir="2700000" algn="tl">
                    <a:srgbClr val="000000">
                      <a:alpha val="43137"/>
                    </a:srgbClr>
                  </a:outerShdw>
                </a:effectLst>
                <a:latin typeface="+mn-lt"/>
              </a:rPr>
              <a:t>jednotky Čpavku	</a:t>
            </a:r>
            <a:r>
              <a:rPr lang="en-US" sz="2400" dirty="0" smtClean="0">
                <a:solidFill>
                  <a:srgbClr val="0066CC"/>
                </a:solidFill>
                <a:effectLst>
                  <a:outerShdw blurRad="38100" dist="38100" dir="2700000" algn="tl">
                    <a:srgbClr val="000000">
                      <a:alpha val="43137"/>
                    </a:srgbClr>
                  </a:outerShdw>
                </a:effectLst>
                <a:latin typeface="+mn-lt"/>
              </a:rPr>
              <a:t>“Road Map from </a:t>
            </a:r>
            <a:r>
              <a:rPr lang="en-US" sz="2400" dirty="0">
                <a:solidFill>
                  <a:schemeClr val="bg1">
                    <a:lumMod val="50000"/>
                  </a:schemeClr>
                </a:solidFill>
                <a:effectLst>
                  <a:outerShdw blurRad="38100" dist="38100" dir="2700000" algn="tl">
                    <a:srgbClr val="000000">
                      <a:alpha val="43137"/>
                    </a:srgbClr>
                  </a:outerShdw>
                </a:effectLst>
                <a:latin typeface="+mn-lt"/>
              </a:rPr>
              <a:t>G</a:t>
            </a:r>
            <a:r>
              <a:rPr lang="en-US" sz="2400" dirty="0" smtClean="0">
                <a:solidFill>
                  <a:schemeClr val="bg1">
                    <a:lumMod val="50000"/>
                  </a:schemeClr>
                </a:solidFill>
                <a:effectLst>
                  <a:outerShdw blurRad="38100" dist="38100" dir="2700000" algn="tl">
                    <a:srgbClr val="000000">
                      <a:alpha val="43137"/>
                    </a:srgbClr>
                  </a:outerShdw>
                </a:effectLst>
                <a:latin typeface="+mn-lt"/>
              </a:rPr>
              <a:t>rey</a:t>
            </a:r>
            <a:r>
              <a:rPr lang="en-US" sz="2400" dirty="0" smtClean="0">
                <a:solidFill>
                  <a:srgbClr val="0066CC"/>
                </a:solidFill>
                <a:effectLst>
                  <a:outerShdw blurRad="38100" dist="38100" dir="2700000" algn="tl">
                    <a:srgbClr val="000000">
                      <a:alpha val="43137"/>
                    </a:srgbClr>
                  </a:outerShdw>
                </a:effectLst>
                <a:latin typeface="+mn-lt"/>
              </a:rPr>
              <a:t> to </a:t>
            </a:r>
            <a:r>
              <a:rPr lang="en-US" sz="2400" dirty="0">
                <a:solidFill>
                  <a:srgbClr val="00B050"/>
                </a:solidFill>
                <a:effectLst>
                  <a:outerShdw blurRad="38100" dist="38100" dir="2700000" algn="tl">
                    <a:srgbClr val="000000">
                      <a:alpha val="43137"/>
                    </a:srgbClr>
                  </a:outerShdw>
                </a:effectLst>
                <a:latin typeface="+mn-lt"/>
              </a:rPr>
              <a:t>G</a:t>
            </a:r>
            <a:r>
              <a:rPr lang="en-US" sz="2400" dirty="0" smtClean="0">
                <a:solidFill>
                  <a:srgbClr val="00B050"/>
                </a:solidFill>
                <a:effectLst>
                  <a:outerShdw blurRad="38100" dist="38100" dir="2700000" algn="tl">
                    <a:srgbClr val="000000">
                      <a:alpha val="43137"/>
                    </a:srgbClr>
                  </a:outerShdw>
                </a:effectLst>
                <a:latin typeface="+mn-lt"/>
              </a:rPr>
              <a:t>reen</a:t>
            </a:r>
            <a:r>
              <a:rPr lang="en-US" sz="2400" dirty="0" smtClean="0">
                <a:solidFill>
                  <a:srgbClr val="0066CC"/>
                </a:solidFill>
                <a:effectLst>
                  <a:outerShdw blurRad="38100" dist="38100" dir="2700000" algn="tl">
                    <a:srgbClr val="000000">
                      <a:alpha val="43137"/>
                    </a:srgbClr>
                  </a:outerShdw>
                </a:effectLst>
                <a:latin typeface="+mn-lt"/>
              </a:rPr>
              <a:t> ”</a:t>
            </a:r>
            <a:endParaRPr lang="en-US" sz="2400" dirty="0">
              <a:solidFill>
                <a:srgbClr val="0066CC"/>
              </a:solidFill>
              <a:effectLst>
                <a:outerShdw blurRad="38100" dist="38100" dir="2700000" algn="tl">
                  <a:srgbClr val="000000">
                    <a:alpha val="43137"/>
                  </a:srgbClr>
                </a:outerShdw>
              </a:effectLst>
              <a:latin typeface="+mn-lt"/>
            </a:endParaRPr>
          </a:p>
        </p:txBody>
      </p:sp>
      <p:sp>
        <p:nvSpPr>
          <p:cNvPr id="18" name="Obdélník 17"/>
          <p:cNvSpPr/>
          <p:nvPr/>
        </p:nvSpPr>
        <p:spPr>
          <a:xfrm>
            <a:off x="3203908" y="6470306"/>
            <a:ext cx="4181668" cy="276999"/>
          </a:xfrm>
          <a:prstGeom prst="rect">
            <a:avLst/>
          </a:prstGeom>
          <a:solidFill>
            <a:srgbClr val="CCFFCC"/>
          </a:solidFill>
          <a:ln w="6350">
            <a:solidFill>
              <a:schemeClr val="accent1"/>
            </a:solidFill>
          </a:ln>
        </p:spPr>
        <p:txBody>
          <a:bodyPr wrap="square">
            <a:spAutoFit/>
          </a:bodyPr>
          <a:lstStyle/>
          <a:p>
            <a:pPr algn="ctr" fontAlgn="base"/>
            <a:r>
              <a:rPr lang="cs-CZ" sz="1200" b="1" i="0" dirty="0" smtClean="0">
                <a:effectLst/>
                <a:latin typeface="Poppins"/>
              </a:rPr>
              <a:t>To vypadá jako dobrý a uskutečnitelný plán </a:t>
            </a:r>
            <a:endParaRPr lang="en-US" sz="1200" dirty="0">
              <a:latin typeface="Poppins"/>
            </a:endParaRPr>
          </a:p>
        </p:txBody>
      </p:sp>
      <p:sp>
        <p:nvSpPr>
          <p:cNvPr id="19" name="Obdélník 18"/>
          <p:cNvSpPr/>
          <p:nvPr/>
        </p:nvSpPr>
        <p:spPr>
          <a:xfrm>
            <a:off x="9648438" y="887768"/>
            <a:ext cx="2543562" cy="32936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cs-CZ" sz="1200" b="1" dirty="0" smtClean="0">
                <a:solidFill>
                  <a:schemeClr val="bg1">
                    <a:lumMod val="50000"/>
                  </a:schemeClr>
                </a:solidFill>
              </a:rPr>
              <a:t>8,815 MWh Zemního plynu   / </a:t>
            </a:r>
            <a:r>
              <a:rPr lang="cs-CZ" sz="1200" b="1" dirty="0">
                <a:solidFill>
                  <a:schemeClr val="bg1">
                    <a:lumMod val="50000"/>
                  </a:schemeClr>
                </a:solidFill>
              </a:rPr>
              <a:t>t </a:t>
            </a:r>
            <a:r>
              <a:rPr lang="cs-CZ" sz="1200" b="1" dirty="0" smtClean="0">
                <a:solidFill>
                  <a:schemeClr val="bg1">
                    <a:lumMod val="50000"/>
                  </a:schemeClr>
                </a:solidFill>
              </a:rPr>
              <a:t>NH</a:t>
            </a:r>
            <a:r>
              <a:rPr lang="cs-CZ" sz="1200" b="1" baseline="-25000" dirty="0" smtClean="0">
                <a:solidFill>
                  <a:schemeClr val="bg1">
                    <a:lumMod val="50000"/>
                  </a:schemeClr>
                </a:solidFill>
              </a:rPr>
              <a:t>3</a:t>
            </a:r>
          </a:p>
          <a:p>
            <a:endParaRPr lang="cs-CZ" sz="1200" b="1" baseline="-25000" dirty="0">
              <a:solidFill>
                <a:schemeClr val="bg1">
                  <a:lumMod val="50000"/>
                </a:schemeClr>
              </a:solidFill>
            </a:endParaRPr>
          </a:p>
          <a:p>
            <a:endParaRPr lang="cs-CZ" sz="1200" b="1" baseline="-25000" dirty="0" smtClean="0">
              <a:solidFill>
                <a:schemeClr val="bg1">
                  <a:lumMod val="50000"/>
                </a:schemeClr>
              </a:solidFill>
            </a:endParaRPr>
          </a:p>
          <a:p>
            <a:endParaRPr lang="cs-CZ" sz="1200" b="1" baseline="-25000" dirty="0">
              <a:solidFill>
                <a:schemeClr val="bg1">
                  <a:lumMod val="50000"/>
                </a:schemeClr>
              </a:solidFill>
            </a:endParaRPr>
          </a:p>
          <a:p>
            <a:endParaRPr lang="cs-CZ" sz="1200" b="1" baseline="-25000" dirty="0" smtClean="0">
              <a:solidFill>
                <a:schemeClr val="bg1">
                  <a:lumMod val="50000"/>
                </a:schemeClr>
              </a:solidFill>
            </a:endParaRPr>
          </a:p>
          <a:p>
            <a:endParaRPr lang="cs-CZ" sz="1200" b="1" baseline="-25000" dirty="0">
              <a:solidFill>
                <a:schemeClr val="bg1">
                  <a:lumMod val="50000"/>
                </a:schemeClr>
              </a:solidFill>
            </a:endParaRPr>
          </a:p>
          <a:p>
            <a:endParaRPr lang="cs-CZ" sz="1200" b="1" baseline="-25000" dirty="0" smtClean="0">
              <a:solidFill>
                <a:schemeClr val="bg1">
                  <a:lumMod val="50000"/>
                </a:schemeClr>
              </a:solidFill>
            </a:endParaRPr>
          </a:p>
          <a:p>
            <a:endParaRPr lang="cs-CZ" sz="1200" b="1" baseline="-25000" dirty="0">
              <a:solidFill>
                <a:schemeClr val="bg1">
                  <a:lumMod val="50000"/>
                </a:schemeClr>
              </a:solidFill>
            </a:endParaRPr>
          </a:p>
          <a:p>
            <a:endParaRPr lang="cs-CZ" sz="1200" b="1" baseline="-25000" dirty="0" smtClean="0">
              <a:solidFill>
                <a:schemeClr val="bg1">
                  <a:lumMod val="50000"/>
                </a:schemeClr>
              </a:solidFill>
            </a:endParaRPr>
          </a:p>
          <a:p>
            <a:endParaRPr lang="cs-CZ" sz="1200" b="1" baseline="-25000" dirty="0">
              <a:solidFill>
                <a:schemeClr val="bg1">
                  <a:lumMod val="50000"/>
                </a:schemeClr>
              </a:solidFill>
            </a:endParaRPr>
          </a:p>
          <a:p>
            <a:endParaRPr lang="cs-CZ" sz="1200" b="1" baseline="-25000" dirty="0" smtClean="0">
              <a:solidFill>
                <a:schemeClr val="bg1">
                  <a:lumMod val="50000"/>
                </a:schemeClr>
              </a:solidFill>
            </a:endParaRPr>
          </a:p>
          <a:p>
            <a:endParaRPr lang="cs-CZ" sz="1200" b="1" baseline="-25000" dirty="0">
              <a:solidFill>
                <a:schemeClr val="bg1">
                  <a:lumMod val="50000"/>
                </a:schemeClr>
              </a:solidFill>
            </a:endParaRPr>
          </a:p>
          <a:p>
            <a:endParaRPr lang="cs-CZ" sz="1200" b="1" baseline="-25000" dirty="0" smtClean="0">
              <a:solidFill>
                <a:schemeClr val="bg1">
                  <a:lumMod val="50000"/>
                </a:schemeClr>
              </a:solidFill>
            </a:endParaRPr>
          </a:p>
          <a:p>
            <a:endParaRPr lang="cs-CZ" sz="1200" b="1" baseline="-25000" dirty="0">
              <a:solidFill>
                <a:schemeClr val="bg1">
                  <a:lumMod val="50000"/>
                </a:schemeClr>
              </a:solidFill>
            </a:endParaRPr>
          </a:p>
          <a:p>
            <a:endParaRPr lang="cs-CZ" sz="1200" b="1" dirty="0">
              <a:solidFill>
                <a:schemeClr val="accent6">
                  <a:lumMod val="75000"/>
                </a:schemeClr>
              </a:solidFill>
            </a:endParaRPr>
          </a:p>
          <a:p>
            <a:endParaRPr lang="cs-CZ" sz="1200" b="1" dirty="0" smtClean="0">
              <a:solidFill>
                <a:schemeClr val="accent6">
                  <a:lumMod val="75000"/>
                </a:schemeClr>
              </a:solidFill>
            </a:endParaRPr>
          </a:p>
          <a:p>
            <a:endParaRPr lang="cs-CZ" sz="1200" b="1" dirty="0">
              <a:solidFill>
                <a:schemeClr val="accent6">
                  <a:lumMod val="75000"/>
                </a:schemeClr>
              </a:solidFill>
            </a:endParaRPr>
          </a:p>
          <a:p>
            <a:endParaRPr lang="cs-CZ" sz="1200" b="1" dirty="0" smtClean="0">
              <a:solidFill>
                <a:schemeClr val="accent6">
                  <a:lumMod val="75000"/>
                </a:schemeClr>
              </a:solidFill>
            </a:endParaRPr>
          </a:p>
          <a:p>
            <a:endParaRPr lang="cs-CZ" sz="1200" b="1" dirty="0">
              <a:solidFill>
                <a:schemeClr val="accent6">
                  <a:lumMod val="75000"/>
                </a:schemeClr>
              </a:solidFill>
            </a:endParaRPr>
          </a:p>
          <a:p>
            <a:endParaRPr lang="cs-CZ" sz="1200" b="1" dirty="0" smtClean="0">
              <a:solidFill>
                <a:schemeClr val="accent6">
                  <a:lumMod val="75000"/>
                </a:schemeClr>
              </a:solidFill>
            </a:endParaRPr>
          </a:p>
          <a:p>
            <a:r>
              <a:rPr lang="cs-CZ" sz="1200" b="1" dirty="0" smtClean="0">
                <a:solidFill>
                  <a:schemeClr val="accent6">
                    <a:lumMod val="75000"/>
                  </a:schemeClr>
                </a:solidFill>
              </a:rPr>
              <a:t>9,864 MWh Zelené E Energie / t NH</a:t>
            </a:r>
            <a:r>
              <a:rPr lang="cs-CZ" sz="1200" b="1" baseline="-25000" dirty="0" smtClean="0">
                <a:solidFill>
                  <a:schemeClr val="accent6">
                    <a:lumMod val="75000"/>
                  </a:schemeClr>
                </a:solidFill>
              </a:rPr>
              <a:t>3</a:t>
            </a:r>
          </a:p>
        </p:txBody>
      </p:sp>
    </p:spTree>
    <p:extLst>
      <p:ext uri="{BB962C8B-B14F-4D97-AF65-F5344CB8AC3E}">
        <p14:creationId xmlns:p14="http://schemas.microsoft.com/office/powerpoint/2010/main" val="14889966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Skupina 3"/>
          <p:cNvGrpSpPr/>
          <p:nvPr/>
        </p:nvGrpSpPr>
        <p:grpSpPr>
          <a:xfrm>
            <a:off x="4821378" y="828165"/>
            <a:ext cx="7243948" cy="4797633"/>
            <a:chOff x="1209310" y="-194510"/>
            <a:chExt cx="10076525" cy="6999067"/>
          </a:xfrm>
        </p:grpSpPr>
        <p:pic>
          <p:nvPicPr>
            <p:cNvPr id="5" name="Obrázok 4">
              <a:extLst>
                <a:ext uri="{FF2B5EF4-FFF2-40B4-BE49-F238E27FC236}">
                  <a16:creationId xmlns:a16="http://schemas.microsoft.com/office/drawing/2014/main" id="{24DE8934-0DAB-4397-8099-670E5B1C5D40}"/>
                </a:ext>
              </a:extLst>
            </p:cNvPr>
            <p:cNvPicPr>
              <a:picLocks noChangeAspect="1"/>
            </p:cNvPicPr>
            <p:nvPr/>
          </p:nvPicPr>
          <p:blipFill>
            <a:blip r:embed="rId3"/>
            <a:stretch>
              <a:fillRect/>
            </a:stretch>
          </p:blipFill>
          <p:spPr>
            <a:xfrm>
              <a:off x="1585244" y="-194510"/>
              <a:ext cx="9700591" cy="2365513"/>
            </a:xfrm>
            <a:prstGeom prst="rect">
              <a:avLst/>
            </a:prstGeom>
          </p:spPr>
        </p:pic>
        <p:pic>
          <p:nvPicPr>
            <p:cNvPr id="7" name="Obrázok 6">
              <a:extLst>
                <a:ext uri="{FF2B5EF4-FFF2-40B4-BE49-F238E27FC236}">
                  <a16:creationId xmlns:a16="http://schemas.microsoft.com/office/drawing/2014/main" id="{4E75341F-0CAD-417D-90D7-E7A01E4FE7E0}"/>
                </a:ext>
              </a:extLst>
            </p:cNvPr>
            <p:cNvPicPr>
              <a:picLocks noChangeAspect="1"/>
            </p:cNvPicPr>
            <p:nvPr/>
          </p:nvPicPr>
          <p:blipFill>
            <a:blip r:embed="rId4"/>
            <a:stretch>
              <a:fillRect/>
            </a:stretch>
          </p:blipFill>
          <p:spPr>
            <a:xfrm>
              <a:off x="1585244" y="3933017"/>
              <a:ext cx="9621078" cy="2733261"/>
            </a:xfrm>
            <a:prstGeom prst="rect">
              <a:avLst/>
            </a:prstGeom>
          </p:spPr>
        </p:pic>
        <p:sp>
          <p:nvSpPr>
            <p:cNvPr id="3" name="Ovál 2"/>
            <p:cNvSpPr/>
            <p:nvPr/>
          </p:nvSpPr>
          <p:spPr>
            <a:xfrm>
              <a:off x="1211286" y="-169104"/>
              <a:ext cx="4958747" cy="2525810"/>
            </a:xfrm>
            <a:prstGeom prst="ellipse">
              <a:avLst/>
            </a:prstGeom>
            <a:solidFill>
              <a:schemeClr val="accent1">
                <a:alpha val="4000"/>
              </a:schemeClr>
            </a:solid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Obdélník 15"/>
            <p:cNvSpPr/>
            <p:nvPr/>
          </p:nvSpPr>
          <p:spPr>
            <a:xfrm>
              <a:off x="9702139" y="6198916"/>
              <a:ext cx="1583696" cy="605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Obdélník 16"/>
            <p:cNvSpPr/>
            <p:nvPr/>
          </p:nvSpPr>
          <p:spPr>
            <a:xfrm>
              <a:off x="9536417" y="1535580"/>
              <a:ext cx="1583696" cy="605641"/>
            </a:xfrm>
            <a:prstGeom prst="rect">
              <a:avLst/>
            </a:prstGeom>
            <a:solidFill>
              <a:srgbClr val="E8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vál 10"/>
            <p:cNvSpPr/>
            <p:nvPr/>
          </p:nvSpPr>
          <p:spPr>
            <a:xfrm>
              <a:off x="1209310" y="3976257"/>
              <a:ext cx="4958748" cy="2525809"/>
            </a:xfrm>
            <a:prstGeom prst="ellipse">
              <a:avLst/>
            </a:prstGeom>
            <a:solidFill>
              <a:schemeClr val="accent1">
                <a:alpha val="4000"/>
              </a:schemeClr>
            </a:solid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1595144" y="3903338"/>
              <a:ext cx="9621079" cy="393537"/>
            </a:xfrm>
            <a:prstGeom prst="rect">
              <a:avLst/>
            </a:prstGeom>
            <a:solidFill>
              <a:srgbClr val="CCFFCC"/>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solidFill>
                    <a:schemeClr val="accent6">
                      <a:lumMod val="75000"/>
                    </a:schemeClr>
                  </a:solidFill>
                </a:rPr>
                <a:t>Proces výroby  „zelený  Čpavek</a:t>
              </a:r>
              <a:endParaRPr lang="en-US" b="1" dirty="0">
                <a:solidFill>
                  <a:schemeClr val="accent6">
                    <a:lumMod val="75000"/>
                  </a:schemeClr>
                </a:solidFill>
              </a:endParaRPr>
            </a:p>
          </p:txBody>
        </p:sp>
        <p:sp>
          <p:nvSpPr>
            <p:cNvPr id="2" name="Obdélník 1"/>
            <p:cNvSpPr/>
            <p:nvPr/>
          </p:nvSpPr>
          <p:spPr>
            <a:xfrm>
              <a:off x="1585244" y="-194510"/>
              <a:ext cx="9621078" cy="393537"/>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smtClean="0">
                  <a:solidFill>
                    <a:schemeClr val="bg1">
                      <a:lumMod val="50000"/>
                    </a:schemeClr>
                  </a:solidFill>
                </a:rPr>
                <a:t>Proces výroby </a:t>
              </a:r>
              <a:r>
                <a:rPr lang="cs-CZ" b="1" dirty="0">
                  <a:solidFill>
                    <a:schemeClr val="bg1">
                      <a:lumMod val="50000"/>
                    </a:schemeClr>
                  </a:solidFill>
                </a:rPr>
                <a:t>„šedý Čpavek“</a:t>
              </a:r>
              <a:endParaRPr lang="en-US" b="1" dirty="0">
                <a:solidFill>
                  <a:schemeClr val="bg1">
                    <a:lumMod val="50000"/>
                  </a:schemeClr>
                </a:solidFill>
              </a:endParaRPr>
            </a:p>
          </p:txBody>
        </p:sp>
        <p:cxnSp>
          <p:nvCxnSpPr>
            <p:cNvPr id="9" name="Pravoúhlá spojnice 8"/>
            <p:cNvCxnSpPr>
              <a:stCxn id="3" idx="2"/>
              <a:endCxn id="11" idx="2"/>
            </p:cNvCxnSpPr>
            <p:nvPr/>
          </p:nvCxnSpPr>
          <p:spPr>
            <a:xfrm rot="10800000" flipV="1">
              <a:off x="1209310" y="1093800"/>
              <a:ext cx="1976" cy="4145360"/>
            </a:xfrm>
            <a:prstGeom prst="bentConnector3">
              <a:avLst>
                <a:gd name="adj1" fmla="val 14405382"/>
              </a:avLst>
            </a:prstGeom>
            <a:ln w="38100">
              <a:prstDash val="dash"/>
              <a:tailEnd type="stealth" w="lg" len="lg"/>
            </a:ln>
          </p:spPr>
          <p:style>
            <a:lnRef idx="1">
              <a:schemeClr val="accent1"/>
            </a:lnRef>
            <a:fillRef idx="0">
              <a:schemeClr val="accent1"/>
            </a:fillRef>
            <a:effectRef idx="0">
              <a:schemeClr val="accent1"/>
            </a:effectRef>
            <a:fontRef idx="minor">
              <a:schemeClr val="tx1"/>
            </a:fontRef>
          </p:style>
        </p:cxnSp>
      </p:grpSp>
      <p:sp>
        <p:nvSpPr>
          <p:cNvPr id="15" name="Nadpis 1"/>
          <p:cNvSpPr txBox="1">
            <a:spLocks/>
          </p:cNvSpPr>
          <p:nvPr/>
        </p:nvSpPr>
        <p:spPr>
          <a:xfrm>
            <a:off x="232910" y="135189"/>
            <a:ext cx="9176933" cy="47778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2000" dirty="0" smtClean="0">
                <a:solidFill>
                  <a:srgbClr val="0066CC"/>
                </a:solidFill>
                <a:effectLst>
                  <a:outerShdw blurRad="38100" dist="38100" dir="2700000" algn="tl">
                    <a:srgbClr val="000000">
                      <a:alpha val="43137"/>
                    </a:srgbClr>
                  </a:outerShdw>
                </a:effectLst>
                <a:latin typeface="+mn-lt"/>
              </a:rPr>
              <a:t>Transformace současné špičkové jednotky SMR podle Fit </a:t>
            </a:r>
            <a:r>
              <a:rPr lang="cs-CZ" sz="2000" dirty="0" err="1" smtClean="0">
                <a:solidFill>
                  <a:srgbClr val="0066CC"/>
                </a:solidFill>
                <a:effectLst>
                  <a:outerShdw blurRad="38100" dist="38100" dir="2700000" algn="tl">
                    <a:srgbClr val="000000">
                      <a:alpha val="43137"/>
                    </a:srgbClr>
                  </a:outerShdw>
                </a:effectLst>
                <a:latin typeface="+mn-lt"/>
              </a:rPr>
              <a:t>for</a:t>
            </a:r>
            <a:r>
              <a:rPr lang="cs-CZ" sz="2000" dirty="0" smtClean="0">
                <a:solidFill>
                  <a:srgbClr val="0066CC"/>
                </a:solidFill>
                <a:effectLst>
                  <a:outerShdw blurRad="38100" dist="38100" dir="2700000" algn="tl">
                    <a:srgbClr val="000000">
                      <a:alpha val="43137"/>
                    </a:srgbClr>
                  </a:outerShdw>
                </a:effectLst>
                <a:latin typeface="+mn-lt"/>
              </a:rPr>
              <a:t> 55</a:t>
            </a:r>
            <a:br>
              <a:rPr lang="cs-CZ" sz="2000" dirty="0" smtClean="0">
                <a:solidFill>
                  <a:srgbClr val="0066CC"/>
                </a:solidFill>
                <a:effectLst>
                  <a:outerShdw blurRad="38100" dist="38100" dir="2700000" algn="tl">
                    <a:srgbClr val="000000">
                      <a:alpha val="43137"/>
                    </a:srgbClr>
                  </a:outerShdw>
                </a:effectLst>
                <a:latin typeface="+mn-lt"/>
              </a:rPr>
            </a:br>
            <a:endParaRPr lang="cs-CZ" sz="2000" dirty="0">
              <a:solidFill>
                <a:srgbClr val="0066CC"/>
              </a:solidFill>
              <a:effectLst>
                <a:outerShdw blurRad="38100" dist="38100" dir="2700000" algn="tl">
                  <a:srgbClr val="000000">
                    <a:alpha val="43137"/>
                  </a:srgbClr>
                </a:outerShdw>
              </a:effectLst>
              <a:latin typeface="+mn-lt"/>
            </a:endParaRPr>
          </a:p>
        </p:txBody>
      </p:sp>
      <p:sp>
        <p:nvSpPr>
          <p:cNvPr id="10" name="Obdélník 9"/>
          <p:cNvSpPr/>
          <p:nvPr/>
        </p:nvSpPr>
        <p:spPr>
          <a:xfrm>
            <a:off x="44648" y="740816"/>
            <a:ext cx="4507893" cy="1569660"/>
          </a:xfrm>
          <a:prstGeom prst="rect">
            <a:avLst/>
          </a:prstGeom>
          <a:solidFill>
            <a:srgbClr val="CCFFFF"/>
          </a:solidFill>
        </p:spPr>
        <p:txBody>
          <a:bodyPr wrap="square">
            <a:spAutoFit/>
          </a:bodyPr>
          <a:lstStyle/>
          <a:p>
            <a:pPr fontAlgn="base"/>
            <a:r>
              <a:rPr lang="cs-CZ" sz="1200" b="1" u="sng" dirty="0" smtClean="0">
                <a:solidFill>
                  <a:srgbClr val="000000"/>
                </a:solidFill>
                <a:latin typeface="Poppins"/>
              </a:rPr>
              <a:t>Technologie SMR </a:t>
            </a:r>
            <a:r>
              <a:rPr lang="cs-CZ" sz="1200" u="sng" dirty="0" smtClean="0">
                <a:solidFill>
                  <a:srgbClr val="000000"/>
                </a:solidFill>
                <a:latin typeface="Poppins"/>
              </a:rPr>
              <a:t>(</a:t>
            </a:r>
            <a:r>
              <a:rPr lang="cs-CZ" sz="1200" u="sng" dirty="0" err="1" smtClean="0">
                <a:solidFill>
                  <a:srgbClr val="000000"/>
                </a:solidFill>
                <a:latin typeface="Poppins"/>
              </a:rPr>
              <a:t>Steam</a:t>
            </a:r>
            <a:r>
              <a:rPr lang="cs-CZ" sz="1200" u="sng" dirty="0" smtClean="0">
                <a:solidFill>
                  <a:srgbClr val="000000"/>
                </a:solidFill>
                <a:latin typeface="Poppins"/>
              </a:rPr>
              <a:t> </a:t>
            </a:r>
            <a:r>
              <a:rPr lang="cs-CZ" sz="1200" u="sng" dirty="0" err="1" smtClean="0">
                <a:solidFill>
                  <a:srgbClr val="000000"/>
                </a:solidFill>
                <a:latin typeface="Poppins"/>
              </a:rPr>
              <a:t>Methane</a:t>
            </a:r>
            <a:r>
              <a:rPr lang="cs-CZ" sz="1200" u="sng" dirty="0" smtClean="0">
                <a:solidFill>
                  <a:srgbClr val="000000"/>
                </a:solidFill>
                <a:latin typeface="Poppins"/>
              </a:rPr>
              <a:t> </a:t>
            </a:r>
            <a:r>
              <a:rPr lang="cs-CZ" sz="1200" u="sng" dirty="0" err="1" smtClean="0">
                <a:solidFill>
                  <a:srgbClr val="000000"/>
                </a:solidFill>
                <a:latin typeface="Poppins"/>
              </a:rPr>
              <a:t>Reforming</a:t>
            </a:r>
            <a:r>
              <a:rPr lang="cs-CZ" sz="1200" u="sng" dirty="0" smtClean="0">
                <a:solidFill>
                  <a:srgbClr val="000000"/>
                </a:solidFill>
                <a:latin typeface="Poppins"/>
              </a:rPr>
              <a:t>)                     </a:t>
            </a:r>
            <a:r>
              <a:rPr lang="cs-CZ" sz="1200" b="1" u="sng" dirty="0" smtClean="0">
                <a:solidFill>
                  <a:schemeClr val="bg1"/>
                </a:solidFill>
                <a:latin typeface="Poppins"/>
              </a:rPr>
              <a:t>.</a:t>
            </a:r>
            <a:r>
              <a:rPr lang="cs-CZ" sz="1200" u="sng" dirty="0" smtClean="0">
                <a:solidFill>
                  <a:schemeClr val="bg1"/>
                </a:solidFill>
                <a:latin typeface="Poppins"/>
              </a:rPr>
              <a:t> </a:t>
            </a:r>
            <a:r>
              <a:rPr lang="cs-CZ" sz="800" u="sng" dirty="0" smtClean="0">
                <a:solidFill>
                  <a:schemeClr val="bg1"/>
                </a:solidFill>
                <a:latin typeface="Poppins"/>
              </a:rPr>
              <a:t>  </a:t>
            </a:r>
            <a:r>
              <a:rPr lang="cs-CZ" sz="800" u="sng" dirty="0" smtClean="0">
                <a:solidFill>
                  <a:srgbClr val="000000"/>
                </a:solidFill>
                <a:latin typeface="Poppins"/>
              </a:rPr>
              <a:t>  </a:t>
            </a:r>
          </a:p>
          <a:p>
            <a:pPr fontAlgn="base"/>
            <a:r>
              <a:rPr lang="cs-CZ" sz="1200" dirty="0">
                <a:solidFill>
                  <a:srgbClr val="000000"/>
                </a:solidFill>
                <a:latin typeface="Poppins"/>
              </a:rPr>
              <a:t>Kapacita Čpavku	  	600 000 t/rok</a:t>
            </a:r>
          </a:p>
          <a:p>
            <a:pPr fontAlgn="base"/>
            <a:r>
              <a:rPr lang="cs-CZ" sz="1200" dirty="0">
                <a:solidFill>
                  <a:srgbClr val="000000"/>
                </a:solidFill>
                <a:latin typeface="Poppins"/>
              </a:rPr>
              <a:t>Kapacita  Vodíku (polotovar)       	105 000 t/rok</a:t>
            </a:r>
          </a:p>
          <a:p>
            <a:pPr fontAlgn="base"/>
            <a:r>
              <a:rPr lang="cs-CZ" sz="1200" dirty="0">
                <a:solidFill>
                  <a:srgbClr val="000000"/>
                </a:solidFill>
                <a:latin typeface="Poppins"/>
              </a:rPr>
              <a:t>Zemní plyn spotřeba		490 000 000 Nm3/rok</a:t>
            </a:r>
          </a:p>
          <a:p>
            <a:pPr fontAlgn="base"/>
            <a:r>
              <a:rPr lang="cs-CZ" sz="1200" dirty="0">
                <a:solidFill>
                  <a:srgbClr val="000000"/>
                </a:solidFill>
                <a:latin typeface="Poppins"/>
              </a:rPr>
              <a:t>El příkon			                  5 MW</a:t>
            </a:r>
          </a:p>
          <a:p>
            <a:pPr fontAlgn="base"/>
            <a:r>
              <a:rPr lang="cs-CZ" sz="1200" dirty="0">
                <a:solidFill>
                  <a:srgbClr val="000000"/>
                </a:solidFill>
                <a:latin typeface="Poppins"/>
              </a:rPr>
              <a:t>El spotřeba			</a:t>
            </a:r>
            <a:r>
              <a:rPr lang="cs-CZ" sz="1200" dirty="0" smtClean="0">
                <a:solidFill>
                  <a:srgbClr val="000000"/>
                </a:solidFill>
                <a:latin typeface="Poppins"/>
              </a:rPr>
              <a:t>        </a:t>
            </a:r>
            <a:r>
              <a:rPr lang="cs-CZ" sz="1200" dirty="0">
                <a:solidFill>
                  <a:srgbClr val="000000"/>
                </a:solidFill>
                <a:latin typeface="Poppins"/>
              </a:rPr>
              <a:t>35 000 </a:t>
            </a:r>
            <a:r>
              <a:rPr lang="cs-CZ" sz="1200" dirty="0" err="1" smtClean="0">
                <a:solidFill>
                  <a:srgbClr val="000000"/>
                </a:solidFill>
                <a:latin typeface="Poppins"/>
              </a:rPr>
              <a:t>MWh</a:t>
            </a:r>
            <a:r>
              <a:rPr lang="cs-CZ" sz="1200" dirty="0" smtClean="0">
                <a:solidFill>
                  <a:srgbClr val="000000"/>
                </a:solidFill>
                <a:latin typeface="Poppins"/>
              </a:rPr>
              <a:t>/rok</a:t>
            </a:r>
            <a:endParaRPr lang="cs-CZ" sz="1200" dirty="0">
              <a:solidFill>
                <a:srgbClr val="000000"/>
              </a:solidFill>
              <a:latin typeface="Poppins"/>
            </a:endParaRPr>
          </a:p>
          <a:p>
            <a:pPr fontAlgn="base"/>
            <a:r>
              <a:rPr lang="cs-CZ" sz="1200" dirty="0">
                <a:solidFill>
                  <a:srgbClr val="000000"/>
                </a:solidFill>
                <a:latin typeface="Poppins"/>
              </a:rPr>
              <a:t>CAPEX 			310 000 000 EUR	</a:t>
            </a:r>
            <a:endParaRPr lang="cs-CZ" sz="1200" dirty="0"/>
          </a:p>
        </p:txBody>
      </p:sp>
      <p:sp>
        <p:nvSpPr>
          <p:cNvPr id="18" name="Obdélník 17"/>
          <p:cNvSpPr/>
          <p:nvPr/>
        </p:nvSpPr>
        <p:spPr>
          <a:xfrm>
            <a:off x="87798" y="3919958"/>
            <a:ext cx="7996925" cy="2800767"/>
          </a:xfrm>
          <a:prstGeom prst="rect">
            <a:avLst/>
          </a:prstGeom>
        </p:spPr>
        <p:txBody>
          <a:bodyPr wrap="square">
            <a:spAutoFit/>
          </a:bodyPr>
          <a:lstStyle/>
          <a:p>
            <a:pPr fontAlgn="base"/>
            <a:r>
              <a:rPr lang="cs-CZ" sz="1200" b="1" u="sng" dirty="0" smtClean="0">
                <a:solidFill>
                  <a:schemeClr val="accent6">
                    <a:lumMod val="75000"/>
                  </a:schemeClr>
                </a:solidFill>
                <a:latin typeface="Poppins"/>
              </a:rPr>
              <a:t>Technologie OZE + Elektrolýza</a:t>
            </a:r>
            <a:r>
              <a:rPr lang="cs-CZ" sz="1200" u="sng" dirty="0" smtClean="0">
                <a:solidFill>
                  <a:schemeClr val="accent6">
                    <a:lumMod val="75000"/>
                  </a:schemeClr>
                </a:solidFill>
                <a:latin typeface="Poppins"/>
              </a:rPr>
              <a:t> </a:t>
            </a:r>
            <a:r>
              <a:rPr lang="cs-CZ" sz="1200" u="sng" dirty="0" smtClean="0">
                <a:solidFill>
                  <a:schemeClr val="bg1"/>
                </a:solidFill>
                <a:latin typeface="Poppins"/>
              </a:rPr>
              <a:t/>
            </a:r>
            <a:br>
              <a:rPr lang="cs-CZ" sz="1200" u="sng" dirty="0" smtClean="0">
                <a:solidFill>
                  <a:schemeClr val="bg1"/>
                </a:solidFill>
                <a:latin typeface="Poppins"/>
              </a:rPr>
            </a:br>
            <a:r>
              <a:rPr lang="cs-CZ" sz="800" u="sng" dirty="0" smtClean="0">
                <a:solidFill>
                  <a:schemeClr val="bg1"/>
                </a:solidFill>
                <a:latin typeface="Poppins"/>
              </a:rPr>
              <a:t>  </a:t>
            </a:r>
            <a:r>
              <a:rPr lang="cs-CZ" sz="800" u="sng" dirty="0" smtClean="0">
                <a:solidFill>
                  <a:srgbClr val="000000"/>
                </a:solidFill>
                <a:latin typeface="Poppins"/>
              </a:rPr>
              <a:t>  </a:t>
            </a:r>
          </a:p>
          <a:p>
            <a:pPr fontAlgn="base"/>
            <a:r>
              <a:rPr lang="cs-CZ" sz="1200" dirty="0" smtClean="0">
                <a:solidFill>
                  <a:srgbClr val="000000"/>
                </a:solidFill>
                <a:latin typeface="Poppins"/>
              </a:rPr>
              <a:t>Kapacita Čpavku	  	600 000 t/rok</a:t>
            </a:r>
          </a:p>
          <a:p>
            <a:pPr fontAlgn="base"/>
            <a:r>
              <a:rPr lang="cs-CZ" sz="1200" dirty="0" smtClean="0">
                <a:solidFill>
                  <a:srgbClr val="000000"/>
                </a:solidFill>
                <a:latin typeface="Poppins"/>
              </a:rPr>
              <a:t>Kapacita  Vodíku (polotovar)       	105 000 t/rok</a:t>
            </a:r>
          </a:p>
          <a:p>
            <a:pPr fontAlgn="base"/>
            <a:r>
              <a:rPr lang="cs-CZ" sz="1200" dirty="0" smtClean="0">
                <a:solidFill>
                  <a:srgbClr val="000000"/>
                </a:solidFill>
                <a:latin typeface="Poppins"/>
              </a:rPr>
              <a:t>Zelená El Energie příkon		       670 MW</a:t>
            </a:r>
          </a:p>
          <a:p>
            <a:pPr fontAlgn="base"/>
            <a:r>
              <a:rPr lang="cs-CZ" sz="1200" dirty="0" smtClean="0">
                <a:solidFill>
                  <a:srgbClr val="000000"/>
                </a:solidFill>
                <a:latin typeface="Poppins"/>
              </a:rPr>
              <a:t>Zelená El Energie spotřeba                  5 900 000 </a:t>
            </a:r>
            <a:r>
              <a:rPr lang="cs-CZ" sz="1200" dirty="0" err="1" smtClean="0">
                <a:solidFill>
                  <a:srgbClr val="000000"/>
                </a:solidFill>
                <a:latin typeface="Poppins"/>
              </a:rPr>
              <a:t>MWh</a:t>
            </a:r>
            <a:r>
              <a:rPr lang="cs-CZ" sz="1200" dirty="0" smtClean="0">
                <a:solidFill>
                  <a:srgbClr val="000000"/>
                </a:solidFill>
                <a:latin typeface="Poppins"/>
              </a:rPr>
              <a:t>/</a:t>
            </a:r>
            <a:r>
              <a:rPr lang="cs-CZ" sz="1200" dirty="0" err="1" smtClean="0">
                <a:solidFill>
                  <a:srgbClr val="000000"/>
                </a:solidFill>
                <a:latin typeface="Poppins"/>
              </a:rPr>
              <a:t>Year</a:t>
            </a:r>
            <a:endParaRPr lang="cs-CZ" sz="1200" dirty="0" smtClean="0">
              <a:solidFill>
                <a:srgbClr val="000000"/>
              </a:solidFill>
              <a:latin typeface="Poppins"/>
            </a:endParaRPr>
          </a:p>
          <a:p>
            <a:pPr fontAlgn="base"/>
            <a:r>
              <a:rPr lang="cs-CZ" sz="1200" dirty="0" smtClean="0">
                <a:solidFill>
                  <a:srgbClr val="000000"/>
                </a:solidFill>
                <a:latin typeface="Poppins"/>
              </a:rPr>
              <a:t>	</a:t>
            </a:r>
          </a:p>
          <a:p>
            <a:pPr fontAlgn="base"/>
            <a:endParaRPr lang="cs-CZ" sz="1200" dirty="0" smtClean="0">
              <a:solidFill>
                <a:srgbClr val="000000"/>
              </a:solidFill>
              <a:latin typeface="Poppins"/>
            </a:endParaRPr>
          </a:p>
          <a:p>
            <a:pPr fontAlgn="base"/>
            <a:r>
              <a:rPr lang="cs-CZ" sz="1200" b="1" dirty="0" smtClean="0">
                <a:solidFill>
                  <a:srgbClr val="C00000"/>
                </a:solidFill>
                <a:latin typeface="Poppins"/>
              </a:rPr>
              <a:t>Potřebný příkon pro Elektrolyzér	        335 MW      </a:t>
            </a:r>
          </a:p>
          <a:p>
            <a:pPr fontAlgn="base"/>
            <a:endParaRPr lang="cs-CZ" sz="1200" dirty="0" smtClean="0">
              <a:solidFill>
                <a:srgbClr val="000000"/>
              </a:solidFill>
              <a:latin typeface="Poppins"/>
            </a:endParaRPr>
          </a:p>
          <a:p>
            <a:pPr fontAlgn="base"/>
            <a:r>
              <a:rPr lang="cs-CZ" sz="1200" b="1" dirty="0" smtClean="0">
                <a:solidFill>
                  <a:srgbClr val="0070C0"/>
                </a:solidFill>
                <a:latin typeface="Poppins"/>
              </a:rPr>
              <a:t>Technologie dostupná na trhu 	         20 MW  = 6 % cíle Fit </a:t>
            </a:r>
            <a:r>
              <a:rPr lang="cs-CZ" sz="1200" b="1" dirty="0" err="1" smtClean="0">
                <a:solidFill>
                  <a:srgbClr val="0070C0"/>
                </a:solidFill>
                <a:latin typeface="Poppins"/>
              </a:rPr>
              <a:t>for</a:t>
            </a:r>
            <a:r>
              <a:rPr lang="cs-CZ" sz="1200" b="1" dirty="0" smtClean="0">
                <a:solidFill>
                  <a:srgbClr val="0070C0"/>
                </a:solidFill>
                <a:latin typeface="Poppins"/>
              </a:rPr>
              <a:t> 55</a:t>
            </a:r>
          </a:p>
          <a:p>
            <a:pPr fontAlgn="base"/>
            <a:endParaRPr lang="cs-CZ" sz="1200" b="1" dirty="0" smtClean="0">
              <a:solidFill>
                <a:srgbClr val="0070C0"/>
              </a:solidFill>
              <a:latin typeface="Poppins"/>
            </a:endParaRPr>
          </a:p>
          <a:p>
            <a:pPr fontAlgn="base"/>
            <a:r>
              <a:rPr lang="cs-CZ" sz="1200" b="1" dirty="0" smtClean="0">
                <a:solidFill>
                  <a:srgbClr val="0070C0"/>
                </a:solidFill>
                <a:latin typeface="Poppins"/>
              </a:rPr>
              <a:t>CAPEX </a:t>
            </a:r>
          </a:p>
          <a:p>
            <a:pPr fontAlgn="base"/>
            <a:r>
              <a:rPr lang="cs-CZ" sz="1200" b="1" dirty="0" smtClean="0">
                <a:solidFill>
                  <a:srgbClr val="0070C0"/>
                </a:solidFill>
                <a:latin typeface="Poppins"/>
              </a:rPr>
              <a:t>RES	 50 MW 	60 000 000 EUR</a:t>
            </a:r>
          </a:p>
          <a:p>
            <a:pPr fontAlgn="base"/>
            <a:r>
              <a:rPr lang="cs-CZ" sz="1200" b="1" dirty="0" err="1" smtClean="0">
                <a:solidFill>
                  <a:srgbClr val="0070C0"/>
                </a:solidFill>
                <a:latin typeface="Poppins"/>
              </a:rPr>
              <a:t>Electrolyzér</a:t>
            </a:r>
            <a:r>
              <a:rPr lang="cs-CZ" sz="1200" b="1" dirty="0" smtClean="0">
                <a:solidFill>
                  <a:srgbClr val="0070C0"/>
                </a:solidFill>
                <a:latin typeface="Poppins"/>
              </a:rPr>
              <a:t>  20 MW	38 000 000 EUR</a:t>
            </a:r>
            <a:endParaRPr lang="cs-CZ" sz="1200" b="1" dirty="0">
              <a:solidFill>
                <a:srgbClr val="0070C0"/>
              </a:solidFill>
              <a:latin typeface="Poppins"/>
            </a:endParaRPr>
          </a:p>
        </p:txBody>
      </p:sp>
      <p:sp>
        <p:nvSpPr>
          <p:cNvPr id="19" name="Obdélník 18"/>
          <p:cNvSpPr/>
          <p:nvPr/>
        </p:nvSpPr>
        <p:spPr>
          <a:xfrm>
            <a:off x="87798" y="2257486"/>
            <a:ext cx="4464743" cy="969496"/>
          </a:xfrm>
          <a:prstGeom prst="rect">
            <a:avLst/>
          </a:prstGeom>
          <a:solidFill>
            <a:srgbClr val="CCFFCC"/>
          </a:solidFill>
          <a:ln w="6350">
            <a:solidFill>
              <a:schemeClr val="accent1"/>
            </a:solidFill>
          </a:ln>
        </p:spPr>
        <p:txBody>
          <a:bodyPr wrap="square">
            <a:spAutoFit/>
          </a:bodyPr>
          <a:lstStyle/>
          <a:p>
            <a:pPr algn="ctr" fontAlgn="base"/>
            <a:r>
              <a:rPr lang="cs-CZ" sz="1200" b="1" i="0" dirty="0" smtClean="0">
                <a:effectLst/>
                <a:latin typeface="Poppins"/>
              </a:rPr>
              <a:t>Fit </a:t>
            </a:r>
            <a:r>
              <a:rPr lang="cs-CZ" sz="1200" b="1" i="0" dirty="0" err="1" smtClean="0">
                <a:effectLst/>
                <a:latin typeface="Poppins"/>
              </a:rPr>
              <a:t>for</a:t>
            </a:r>
            <a:r>
              <a:rPr lang="cs-CZ" sz="1200" b="1" i="0" dirty="0" smtClean="0">
                <a:effectLst/>
                <a:latin typeface="Poppins"/>
              </a:rPr>
              <a:t> 55</a:t>
            </a:r>
            <a:br>
              <a:rPr lang="cs-CZ" sz="1200" b="1" i="0" dirty="0" smtClean="0">
                <a:effectLst/>
                <a:latin typeface="Poppins"/>
              </a:rPr>
            </a:br>
            <a:endParaRPr lang="cs-CZ" sz="700" dirty="0" smtClean="0">
              <a:latin typeface="Poppins"/>
            </a:endParaRPr>
          </a:p>
          <a:p>
            <a:pPr algn="ctr" fontAlgn="base"/>
            <a:r>
              <a:rPr lang="cs-CZ" sz="1200" b="1" dirty="0" smtClean="0">
                <a:latin typeface="Poppins"/>
              </a:rPr>
              <a:t>Průmyslové cíle: 50 % veškerého vodíku </a:t>
            </a:r>
            <a:r>
              <a:rPr lang="cs-CZ" sz="1200" dirty="0" smtClean="0">
                <a:latin typeface="Poppins"/>
              </a:rPr>
              <a:t>používaného pro konečné energetické a neenergetické účely do roku 2030 by mělo být obnovitelných (</a:t>
            </a:r>
            <a:r>
              <a:rPr lang="cs-CZ" sz="1200" b="1" dirty="0" smtClean="0">
                <a:solidFill>
                  <a:srgbClr val="C00000"/>
                </a:solidFill>
                <a:latin typeface="Poppins"/>
              </a:rPr>
              <a:t>včetně výroby čpavku</a:t>
            </a:r>
            <a:r>
              <a:rPr lang="cs-CZ" sz="1200" dirty="0" smtClean="0">
                <a:latin typeface="Poppins"/>
              </a:rPr>
              <a:t>)</a:t>
            </a:r>
            <a:endParaRPr lang="cs-CZ" sz="1200" dirty="0">
              <a:latin typeface="Poppins"/>
            </a:endParaRPr>
          </a:p>
        </p:txBody>
      </p:sp>
      <p:sp>
        <p:nvSpPr>
          <p:cNvPr id="20" name="Šipka dolů 19"/>
          <p:cNvSpPr/>
          <p:nvPr/>
        </p:nvSpPr>
        <p:spPr>
          <a:xfrm rot="16200000">
            <a:off x="5408011" y="6039797"/>
            <a:ext cx="931948" cy="276414"/>
          </a:xfrm>
          <a:prstGeom prst="downArrow">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Obdélník 20"/>
          <p:cNvSpPr/>
          <p:nvPr/>
        </p:nvSpPr>
        <p:spPr>
          <a:xfrm>
            <a:off x="6237191" y="5723900"/>
            <a:ext cx="5623375" cy="1077218"/>
          </a:xfrm>
          <a:prstGeom prst="rect">
            <a:avLst/>
          </a:prstGeom>
          <a:solidFill>
            <a:srgbClr val="FF0000">
              <a:alpha val="10196"/>
            </a:srgbClr>
          </a:solidFill>
        </p:spPr>
        <p:txBody>
          <a:bodyPr wrap="square">
            <a:spAutoFit/>
          </a:bodyPr>
          <a:lstStyle/>
          <a:p>
            <a:pPr fontAlgn="base"/>
            <a:r>
              <a:rPr lang="en-US" sz="1600" dirty="0" smtClean="0"/>
              <a:t>H</a:t>
            </a:r>
            <a:r>
              <a:rPr lang="en-US" sz="1600" baseline="-25000" dirty="0" smtClean="0"/>
              <a:t>2     </a:t>
            </a:r>
            <a:r>
              <a:rPr lang="en-US" sz="1600" dirty="0" err="1" smtClean="0"/>
              <a:t>Technolog</a:t>
            </a:r>
            <a:r>
              <a:rPr lang="cs-CZ" sz="1600" dirty="0" err="1" smtClean="0"/>
              <a:t>ie</a:t>
            </a:r>
            <a:r>
              <a:rPr lang="en-US" sz="1600" dirty="0" smtClean="0"/>
              <a:t>?     	 </a:t>
            </a:r>
            <a:r>
              <a:rPr lang="cs-CZ" sz="1600" dirty="0" smtClean="0"/>
              <a:t>     </a:t>
            </a:r>
            <a:r>
              <a:rPr lang="en-US" sz="1600" dirty="0" smtClean="0"/>
              <a:t>“Pilot plant” </a:t>
            </a:r>
            <a:r>
              <a:rPr lang="cs-CZ" sz="1600" dirty="0" smtClean="0"/>
              <a:t>je komerčně dostupný</a:t>
            </a:r>
            <a:endParaRPr lang="en-US" sz="1600" dirty="0" smtClean="0"/>
          </a:p>
          <a:p>
            <a:pPr fontAlgn="base"/>
            <a:r>
              <a:rPr lang="en-US" sz="1600" dirty="0" smtClean="0"/>
              <a:t>NH</a:t>
            </a:r>
            <a:r>
              <a:rPr lang="en-US" sz="1600" baseline="-25000" dirty="0" smtClean="0"/>
              <a:t>3</a:t>
            </a:r>
            <a:r>
              <a:rPr lang="en-US" sz="1600" dirty="0" smtClean="0"/>
              <a:t> </a:t>
            </a:r>
            <a:r>
              <a:rPr lang="en-US" sz="1600" dirty="0" err="1" smtClean="0"/>
              <a:t>Technolog</a:t>
            </a:r>
            <a:r>
              <a:rPr lang="cs-CZ" sz="1600" dirty="0" err="1" smtClean="0"/>
              <a:t>ie</a:t>
            </a:r>
            <a:r>
              <a:rPr lang="en-US" sz="1600" dirty="0" smtClean="0"/>
              <a:t>	       </a:t>
            </a:r>
            <a:r>
              <a:rPr lang="cs-CZ" sz="1600" dirty="0" smtClean="0"/>
              <a:t>Použití zeleného </a:t>
            </a:r>
            <a:r>
              <a:rPr lang="en-US" sz="1600" dirty="0" smtClean="0"/>
              <a:t>H</a:t>
            </a:r>
            <a:r>
              <a:rPr lang="en-US" sz="1600" baseline="-25000" dirty="0" smtClean="0"/>
              <a:t>2</a:t>
            </a:r>
            <a:r>
              <a:rPr lang="en-US" sz="1600" dirty="0" smtClean="0"/>
              <a:t>  </a:t>
            </a:r>
            <a:r>
              <a:rPr lang="cs-CZ" sz="1600" dirty="0" smtClean="0"/>
              <a:t>limitováno</a:t>
            </a:r>
            <a:endParaRPr lang="en-US" sz="1600" dirty="0" smtClean="0"/>
          </a:p>
          <a:p>
            <a:pPr fontAlgn="base"/>
            <a:r>
              <a:rPr lang="en-US" sz="1600" dirty="0" smtClean="0"/>
              <a:t>Start </a:t>
            </a:r>
            <a:r>
              <a:rPr lang="cs-CZ" sz="1600" dirty="0"/>
              <a:t> </a:t>
            </a:r>
            <a:r>
              <a:rPr lang="cs-CZ" sz="1600" dirty="0" smtClean="0"/>
              <a:t>do roku </a:t>
            </a:r>
            <a:r>
              <a:rPr lang="en-US" sz="1600" dirty="0" smtClean="0"/>
              <a:t>2030?	       </a:t>
            </a:r>
            <a:r>
              <a:rPr lang="cs-CZ" sz="1600" dirty="0" smtClean="0"/>
              <a:t>Teoretická šance</a:t>
            </a:r>
            <a:endParaRPr lang="en-US" sz="1600" dirty="0" smtClean="0"/>
          </a:p>
          <a:p>
            <a:pPr fontAlgn="base"/>
            <a:r>
              <a:rPr lang="cs-CZ" sz="1600" dirty="0" smtClean="0"/>
              <a:t>Návratnost</a:t>
            </a:r>
            <a:r>
              <a:rPr lang="en-US" sz="1600" dirty="0" smtClean="0"/>
              <a:t>?       </a:t>
            </a:r>
            <a:r>
              <a:rPr lang="cs-CZ" sz="1600" dirty="0" smtClean="0"/>
              <a:t>	       </a:t>
            </a:r>
            <a:r>
              <a:rPr lang="cs-CZ" sz="1600" dirty="0"/>
              <a:t> </a:t>
            </a:r>
            <a:r>
              <a:rPr lang="cs-CZ" sz="1600" dirty="0" smtClean="0"/>
              <a:t>Nenávratné</a:t>
            </a:r>
            <a:endParaRPr lang="en-US" sz="1600" dirty="0"/>
          </a:p>
        </p:txBody>
      </p:sp>
      <p:sp>
        <p:nvSpPr>
          <p:cNvPr id="22" name="Šipka dolů 21"/>
          <p:cNvSpPr/>
          <p:nvPr/>
        </p:nvSpPr>
        <p:spPr>
          <a:xfrm>
            <a:off x="1597266" y="3452350"/>
            <a:ext cx="931948" cy="276414"/>
          </a:xfrm>
          <a:prstGeom prst="downArrow">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3" name="Šipka dolů 22"/>
          <p:cNvSpPr/>
          <p:nvPr/>
        </p:nvSpPr>
        <p:spPr>
          <a:xfrm>
            <a:off x="1597266" y="5026167"/>
            <a:ext cx="931948" cy="276414"/>
          </a:xfrm>
          <a:prstGeom prst="downArrow">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rPr>
              <a:t>50%</a:t>
            </a:r>
            <a:endParaRPr lang="cs-CZ" sz="1100" b="1" dirty="0">
              <a:solidFill>
                <a:schemeClr val="tx1"/>
              </a:solidFill>
            </a:endParaRPr>
          </a:p>
        </p:txBody>
      </p:sp>
      <p:sp>
        <p:nvSpPr>
          <p:cNvPr id="8" name="Obdélník 7"/>
          <p:cNvSpPr/>
          <p:nvPr/>
        </p:nvSpPr>
        <p:spPr>
          <a:xfrm>
            <a:off x="5098752" y="2782823"/>
            <a:ext cx="6980811" cy="692497"/>
          </a:xfrm>
          <a:prstGeom prst="rect">
            <a:avLst/>
          </a:prstGeom>
          <a:solidFill>
            <a:schemeClr val="accent2">
              <a:lumMod val="20000"/>
              <a:lumOff val="80000"/>
            </a:schemeClr>
          </a:solidFill>
        </p:spPr>
        <p:txBody>
          <a:bodyPr wrap="square">
            <a:spAutoFit/>
          </a:bodyPr>
          <a:lstStyle/>
          <a:p>
            <a:r>
              <a:rPr lang="cs-CZ" sz="1100" b="1" dirty="0" smtClean="0">
                <a:solidFill>
                  <a:srgbClr val="000000"/>
                </a:solidFill>
                <a:latin typeface="Calibri" panose="020F0502020204030204" pitchFamily="34" charset="0"/>
              </a:rPr>
              <a:t>Přechodná  “Hybridní” perioda  - postupný „přístřik“ </a:t>
            </a:r>
            <a:r>
              <a:rPr lang="cs-CZ" sz="1100" b="1" dirty="0" smtClean="0">
                <a:solidFill>
                  <a:schemeClr val="accent6">
                    <a:lumMod val="75000"/>
                  </a:schemeClr>
                </a:solidFill>
                <a:latin typeface="Calibri" panose="020F0502020204030204" pitchFamily="34" charset="0"/>
              </a:rPr>
              <a:t>zeleného Vodíku </a:t>
            </a:r>
            <a:r>
              <a:rPr lang="cs-CZ" sz="1100" b="1" dirty="0" smtClean="0">
                <a:solidFill>
                  <a:srgbClr val="000000"/>
                </a:solidFill>
                <a:latin typeface="Calibri" panose="020F0502020204030204" pitchFamily="34" charset="0"/>
              </a:rPr>
              <a:t>z elektrolýzy do současné jednotky čpavku</a:t>
            </a:r>
          </a:p>
          <a:p>
            <a:endParaRPr lang="cs-CZ" sz="600" b="1" dirty="0" smtClean="0">
              <a:solidFill>
                <a:srgbClr val="000000"/>
              </a:solidFill>
              <a:latin typeface="Calibri" panose="020F0502020204030204" pitchFamily="34" charset="0"/>
            </a:endParaRPr>
          </a:p>
          <a:p>
            <a:pPr algn="ctr"/>
            <a:r>
              <a:rPr lang="cs-CZ" sz="1100" dirty="0" smtClean="0">
                <a:solidFill>
                  <a:srgbClr val="000000"/>
                </a:solidFill>
                <a:latin typeface="Calibri" panose="020F0502020204030204" pitchFamily="34" charset="0"/>
              </a:rPr>
              <a:t>!!!    50% je teoretický scénář,  SMR jednotka je pod kapacitním minimem, maximum je </a:t>
            </a:r>
            <a:r>
              <a:rPr lang="cs-CZ" sz="1100" b="1" dirty="0" smtClean="0">
                <a:solidFill>
                  <a:srgbClr val="C00000"/>
                </a:solidFill>
                <a:latin typeface="Calibri" panose="020F0502020204030204" pitchFamily="34" charset="0"/>
              </a:rPr>
              <a:t>asi</a:t>
            </a:r>
            <a:r>
              <a:rPr lang="cs-CZ" sz="1100" dirty="0" smtClean="0">
                <a:solidFill>
                  <a:srgbClr val="000000"/>
                </a:solidFill>
                <a:latin typeface="Calibri" panose="020F0502020204030204" pitchFamily="34" charset="0"/>
              </a:rPr>
              <a:t> </a:t>
            </a:r>
            <a:r>
              <a:rPr lang="cs-CZ" sz="1100" dirty="0" smtClean="0">
                <a:solidFill>
                  <a:srgbClr val="C00000"/>
                </a:solidFill>
                <a:latin typeface="Calibri" panose="020F0502020204030204" pitchFamily="34" charset="0"/>
              </a:rPr>
              <a:t>10%  - 15 % zeleného </a:t>
            </a:r>
            <a:r>
              <a:rPr lang="cs-CZ" sz="1100" b="1" dirty="0" smtClean="0">
                <a:solidFill>
                  <a:srgbClr val="C00000"/>
                </a:solidFill>
                <a:latin typeface="Calibri" panose="020F0502020204030204" pitchFamily="34" charset="0"/>
              </a:rPr>
              <a:t>H</a:t>
            </a:r>
            <a:r>
              <a:rPr lang="cs-CZ" sz="1100" b="1" baseline="-25000" dirty="0" smtClean="0">
                <a:solidFill>
                  <a:srgbClr val="C00000"/>
                </a:solidFill>
                <a:latin typeface="Calibri" panose="020F0502020204030204" pitchFamily="34" charset="0"/>
              </a:rPr>
              <a:t>2  </a:t>
            </a:r>
            <a:r>
              <a:rPr lang="cs-CZ" sz="1100" dirty="0" smtClean="0">
                <a:solidFill>
                  <a:srgbClr val="000000"/>
                </a:solidFill>
                <a:latin typeface="Calibri" panose="020F0502020204030204" pitchFamily="34" charset="0"/>
              </a:rPr>
              <a:t>!!! </a:t>
            </a:r>
            <a:endParaRPr lang="cs-CZ" sz="1100" b="1" baseline="-25000" dirty="0" smtClean="0">
              <a:solidFill>
                <a:srgbClr val="C00000"/>
              </a:solidFill>
              <a:latin typeface="Calibri" panose="020F0502020204030204" pitchFamily="34" charset="0"/>
            </a:endParaRPr>
          </a:p>
          <a:p>
            <a:pPr algn="ctr"/>
            <a:r>
              <a:rPr lang="cs-CZ" sz="1100" dirty="0" smtClean="0">
                <a:solidFill>
                  <a:srgbClr val="C00000"/>
                </a:solidFill>
                <a:latin typeface="Calibri" panose="020F0502020204030204" pitchFamily="34" charset="0"/>
              </a:rPr>
              <a:t>50% zeleného </a:t>
            </a:r>
            <a:r>
              <a:rPr lang="cs-CZ" sz="1100" b="1" dirty="0" smtClean="0">
                <a:solidFill>
                  <a:srgbClr val="C00000"/>
                </a:solidFill>
                <a:latin typeface="Calibri" panose="020F0502020204030204" pitchFamily="34" charset="0"/>
              </a:rPr>
              <a:t>H</a:t>
            </a:r>
            <a:r>
              <a:rPr lang="cs-CZ" sz="1100" b="1" baseline="-25000" dirty="0" smtClean="0">
                <a:solidFill>
                  <a:srgbClr val="C00000"/>
                </a:solidFill>
                <a:latin typeface="Calibri" panose="020F0502020204030204" pitchFamily="34" charset="0"/>
              </a:rPr>
              <a:t>2 </a:t>
            </a:r>
            <a:r>
              <a:rPr lang="cs-CZ" sz="1100" dirty="0" smtClean="0">
                <a:solidFill>
                  <a:srgbClr val="C00000"/>
                </a:solidFill>
                <a:latin typeface="Calibri" panose="020F0502020204030204" pitchFamily="34" charset="0"/>
              </a:rPr>
              <a:t>nemůže být použito na současných jednotkách výroby Čpavku</a:t>
            </a:r>
            <a:endParaRPr lang="cs-CZ" sz="1100" dirty="0">
              <a:solidFill>
                <a:srgbClr val="C00000"/>
              </a:solidFill>
              <a:latin typeface="Calibri" panose="020F0502020204030204" pitchFamily="34" charset="0"/>
            </a:endParaRPr>
          </a:p>
        </p:txBody>
      </p:sp>
    </p:spTree>
    <p:extLst>
      <p:ext uri="{BB962C8B-B14F-4D97-AF65-F5344CB8AC3E}">
        <p14:creationId xmlns:p14="http://schemas.microsoft.com/office/powerpoint/2010/main" val="41304091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Skupina 9"/>
          <p:cNvGrpSpPr/>
          <p:nvPr/>
        </p:nvGrpSpPr>
        <p:grpSpPr>
          <a:xfrm>
            <a:off x="381988" y="566554"/>
            <a:ext cx="9134098" cy="5559308"/>
            <a:chOff x="1209310" y="698988"/>
            <a:chExt cx="10076525" cy="6105569"/>
          </a:xfrm>
        </p:grpSpPr>
        <p:pic>
          <p:nvPicPr>
            <p:cNvPr id="5" name="Obrázok 4">
              <a:extLst>
                <a:ext uri="{FF2B5EF4-FFF2-40B4-BE49-F238E27FC236}">
                  <a16:creationId xmlns:a16="http://schemas.microsoft.com/office/drawing/2014/main" id="{24DE8934-0DAB-4397-8099-670E5B1C5D40}"/>
                </a:ext>
              </a:extLst>
            </p:cNvPr>
            <p:cNvPicPr>
              <a:picLocks noChangeAspect="1"/>
            </p:cNvPicPr>
            <p:nvPr/>
          </p:nvPicPr>
          <p:blipFill>
            <a:blip r:embed="rId3"/>
            <a:stretch>
              <a:fillRect/>
            </a:stretch>
          </p:blipFill>
          <p:spPr>
            <a:xfrm>
              <a:off x="1545488" y="698988"/>
              <a:ext cx="9700591" cy="2365513"/>
            </a:xfrm>
            <a:prstGeom prst="rect">
              <a:avLst/>
            </a:prstGeom>
          </p:spPr>
        </p:pic>
        <p:pic>
          <p:nvPicPr>
            <p:cNvPr id="7" name="Obrázok 6">
              <a:extLst>
                <a:ext uri="{FF2B5EF4-FFF2-40B4-BE49-F238E27FC236}">
                  <a16:creationId xmlns:a16="http://schemas.microsoft.com/office/drawing/2014/main" id="{4E75341F-0CAD-417D-90D7-E7A01E4FE7E0}"/>
                </a:ext>
              </a:extLst>
            </p:cNvPr>
            <p:cNvPicPr>
              <a:picLocks noChangeAspect="1"/>
            </p:cNvPicPr>
            <p:nvPr/>
          </p:nvPicPr>
          <p:blipFill>
            <a:blip r:embed="rId4"/>
            <a:stretch>
              <a:fillRect/>
            </a:stretch>
          </p:blipFill>
          <p:spPr>
            <a:xfrm>
              <a:off x="1592534" y="3440439"/>
              <a:ext cx="9621078" cy="2733261"/>
            </a:xfrm>
            <a:prstGeom prst="rect">
              <a:avLst/>
            </a:prstGeom>
          </p:spPr>
        </p:pic>
        <p:sp>
          <p:nvSpPr>
            <p:cNvPr id="3" name="Ovál 2"/>
            <p:cNvSpPr/>
            <p:nvPr/>
          </p:nvSpPr>
          <p:spPr>
            <a:xfrm>
              <a:off x="1211285" y="724394"/>
              <a:ext cx="4958748" cy="2525809"/>
            </a:xfrm>
            <a:prstGeom prst="ellipse">
              <a:avLst/>
            </a:prstGeom>
            <a:solidFill>
              <a:schemeClr val="accent1">
                <a:alpha val="4000"/>
              </a:schemeClr>
            </a:solid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3" name="Přímá spojnice 12"/>
            <p:cNvCxnSpPr/>
            <p:nvPr/>
          </p:nvCxnSpPr>
          <p:spPr>
            <a:xfrm>
              <a:off x="6395783" y="1531913"/>
              <a:ext cx="9900" cy="4667003"/>
            </a:xfrm>
            <a:prstGeom prst="line">
              <a:avLst/>
            </a:prstGeom>
            <a:solidFill>
              <a:schemeClr val="accent1">
                <a:alpha val="4000"/>
              </a:schemeClr>
            </a:solid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cxnSp>
        <p:sp>
          <p:nvSpPr>
            <p:cNvPr id="16" name="Obdélník 15"/>
            <p:cNvSpPr/>
            <p:nvPr/>
          </p:nvSpPr>
          <p:spPr>
            <a:xfrm>
              <a:off x="9702139" y="6198916"/>
              <a:ext cx="1583696" cy="605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Obdélník 16"/>
            <p:cNvSpPr/>
            <p:nvPr/>
          </p:nvSpPr>
          <p:spPr>
            <a:xfrm>
              <a:off x="9595139" y="2458860"/>
              <a:ext cx="1583696" cy="605641"/>
            </a:xfrm>
            <a:prstGeom prst="rect">
              <a:avLst/>
            </a:prstGeom>
            <a:solidFill>
              <a:srgbClr val="E8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vál 10"/>
            <p:cNvSpPr/>
            <p:nvPr/>
          </p:nvSpPr>
          <p:spPr>
            <a:xfrm>
              <a:off x="1209310" y="3486088"/>
              <a:ext cx="4958748" cy="2525809"/>
            </a:xfrm>
            <a:prstGeom prst="ellipse">
              <a:avLst/>
            </a:prstGeom>
            <a:solidFill>
              <a:schemeClr val="accent1">
                <a:alpha val="4000"/>
              </a:schemeClr>
            </a:solid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1595144" y="3413169"/>
              <a:ext cx="9621078" cy="393538"/>
            </a:xfrm>
            <a:prstGeom prst="rect">
              <a:avLst/>
            </a:prstGeom>
            <a:solidFill>
              <a:srgbClr val="CCFFCC"/>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smtClean="0">
                  <a:solidFill>
                    <a:schemeClr val="accent6">
                      <a:lumMod val="75000"/>
                    </a:schemeClr>
                  </a:solidFill>
                </a:rPr>
                <a:t>Proces výroby „zelený“  Čpavek</a:t>
              </a:r>
              <a:endParaRPr lang="en-US" b="1" dirty="0">
                <a:solidFill>
                  <a:schemeClr val="accent6">
                    <a:lumMod val="75000"/>
                  </a:schemeClr>
                </a:solidFill>
              </a:endParaRPr>
            </a:p>
          </p:txBody>
        </p:sp>
        <p:cxnSp>
          <p:nvCxnSpPr>
            <p:cNvPr id="9" name="Pravoúhlá spojnice 8"/>
            <p:cNvCxnSpPr>
              <a:stCxn id="3" idx="2"/>
              <a:endCxn id="11" idx="2"/>
            </p:cNvCxnSpPr>
            <p:nvPr/>
          </p:nvCxnSpPr>
          <p:spPr>
            <a:xfrm rot="10800000" flipV="1">
              <a:off x="1209310" y="1987298"/>
              <a:ext cx="1975" cy="2761694"/>
            </a:xfrm>
            <a:prstGeom prst="bentConnector3">
              <a:avLst>
                <a:gd name="adj1" fmla="val 12870950"/>
              </a:avLst>
            </a:prstGeom>
            <a:ln w="38100">
              <a:prstDash val="dash"/>
              <a:tailEnd type="stealth" w="lg" len="lg"/>
            </a:ln>
          </p:spPr>
          <p:style>
            <a:lnRef idx="1">
              <a:schemeClr val="accent1"/>
            </a:lnRef>
            <a:fillRef idx="0">
              <a:schemeClr val="accent1"/>
            </a:fillRef>
            <a:effectRef idx="0">
              <a:schemeClr val="accent1"/>
            </a:effectRef>
            <a:fontRef idx="minor">
              <a:schemeClr val="tx1"/>
            </a:fontRef>
          </p:style>
        </p:cxnSp>
        <p:sp>
          <p:nvSpPr>
            <p:cNvPr id="2" name="Obdélník 1"/>
            <p:cNvSpPr/>
            <p:nvPr/>
          </p:nvSpPr>
          <p:spPr>
            <a:xfrm>
              <a:off x="1585244" y="698988"/>
              <a:ext cx="9621078" cy="39353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smtClean="0">
                  <a:solidFill>
                    <a:schemeClr val="bg1">
                      <a:lumMod val="50000"/>
                    </a:schemeClr>
                  </a:solidFill>
                </a:rPr>
                <a:t>Proces Výroby „</a:t>
              </a:r>
              <a:r>
                <a:rPr lang="cs-CZ" b="1" dirty="0">
                  <a:solidFill>
                    <a:schemeClr val="bg1">
                      <a:lumMod val="50000"/>
                    </a:schemeClr>
                  </a:solidFill>
                </a:rPr>
                <a:t>š</a:t>
              </a:r>
              <a:r>
                <a:rPr lang="cs-CZ" b="1" dirty="0" smtClean="0">
                  <a:solidFill>
                    <a:schemeClr val="bg1">
                      <a:lumMod val="50000"/>
                    </a:schemeClr>
                  </a:solidFill>
                </a:rPr>
                <a:t>edý Čpavek“</a:t>
              </a:r>
              <a:endParaRPr lang="en-US" b="1" dirty="0">
                <a:solidFill>
                  <a:schemeClr val="bg1">
                    <a:lumMod val="50000"/>
                  </a:schemeClr>
                </a:solidFill>
              </a:endParaRPr>
            </a:p>
          </p:txBody>
        </p:sp>
      </p:grpSp>
      <p:sp>
        <p:nvSpPr>
          <p:cNvPr id="15" name="Nadpis 1"/>
          <p:cNvSpPr txBox="1">
            <a:spLocks/>
          </p:cNvSpPr>
          <p:nvPr/>
        </p:nvSpPr>
        <p:spPr>
          <a:xfrm>
            <a:off x="215077" y="134554"/>
            <a:ext cx="11340000" cy="432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2000" dirty="0" smtClean="0">
                <a:solidFill>
                  <a:srgbClr val="0066CC"/>
                </a:solidFill>
                <a:effectLst>
                  <a:outerShdw blurRad="38100" dist="38100" dir="2700000" algn="tl">
                    <a:srgbClr val="000000">
                      <a:alpha val="43137"/>
                    </a:srgbClr>
                  </a:outerShdw>
                </a:effectLst>
                <a:latin typeface="+mn-lt"/>
              </a:rPr>
              <a:t>EU výrobny Čpavku </a:t>
            </a:r>
            <a:r>
              <a:rPr lang="cs-CZ" sz="2000" dirty="0" smtClean="0">
                <a:solidFill>
                  <a:schemeClr val="bg1">
                    <a:lumMod val="50000"/>
                  </a:schemeClr>
                </a:solidFill>
                <a:effectLst>
                  <a:outerShdw blurRad="38100" dist="38100" dir="2700000" algn="tl">
                    <a:srgbClr val="000000">
                      <a:alpha val="43137"/>
                    </a:srgbClr>
                  </a:outerShdw>
                </a:effectLst>
                <a:latin typeface="+mn-lt"/>
              </a:rPr>
              <a:t>„šedivý“ - </a:t>
            </a:r>
            <a:r>
              <a:rPr lang="cs-CZ" sz="2000" dirty="0" smtClean="0">
                <a:solidFill>
                  <a:srgbClr val="0066CC"/>
                </a:solidFill>
                <a:effectLst>
                  <a:outerShdw blurRad="38100" dist="38100" dir="2700000" algn="tl">
                    <a:srgbClr val="000000">
                      <a:alpha val="43137"/>
                    </a:srgbClr>
                  </a:outerShdw>
                </a:effectLst>
                <a:latin typeface="+mn-lt"/>
              </a:rPr>
              <a:t> CAPEX a suroviny vs. „</a:t>
            </a:r>
            <a:r>
              <a:rPr lang="cs-CZ" sz="2000" dirty="0">
                <a:solidFill>
                  <a:srgbClr val="00B050"/>
                </a:solidFill>
                <a:effectLst>
                  <a:outerShdw blurRad="38100" dist="38100" dir="2700000" algn="tl">
                    <a:srgbClr val="000000">
                      <a:alpha val="43137"/>
                    </a:srgbClr>
                  </a:outerShdw>
                </a:effectLst>
                <a:latin typeface="+mn-lt"/>
              </a:rPr>
              <a:t>z</a:t>
            </a:r>
            <a:r>
              <a:rPr lang="cs-CZ" sz="2000" dirty="0" smtClean="0">
                <a:solidFill>
                  <a:srgbClr val="00B050"/>
                </a:solidFill>
                <a:effectLst>
                  <a:outerShdw blurRad="38100" dist="38100" dir="2700000" algn="tl">
                    <a:srgbClr val="000000">
                      <a:alpha val="43137"/>
                    </a:srgbClr>
                  </a:outerShdw>
                </a:effectLst>
                <a:latin typeface="+mn-lt"/>
              </a:rPr>
              <a:t>elený“</a:t>
            </a:r>
            <a:r>
              <a:rPr lang="cs-CZ" sz="2000" dirty="0" smtClean="0">
                <a:solidFill>
                  <a:srgbClr val="0066CC"/>
                </a:solidFill>
                <a:effectLst>
                  <a:outerShdw blurRad="38100" dist="38100" dir="2700000" algn="tl">
                    <a:srgbClr val="000000">
                      <a:alpha val="43137"/>
                    </a:srgbClr>
                  </a:outerShdw>
                </a:effectLst>
                <a:latin typeface="+mn-lt"/>
              </a:rPr>
              <a:t> </a:t>
            </a:r>
            <a:r>
              <a:rPr lang="cs-CZ" sz="2000" dirty="0">
                <a:solidFill>
                  <a:srgbClr val="0066CC"/>
                </a:solidFill>
                <a:effectLst>
                  <a:outerShdw blurRad="38100" dist="38100" dir="2700000" algn="tl">
                    <a:srgbClr val="000000">
                      <a:alpha val="43137"/>
                    </a:srgbClr>
                  </a:outerShdw>
                </a:effectLst>
                <a:latin typeface="+mn-lt"/>
              </a:rPr>
              <a:t>CAPEX </a:t>
            </a:r>
            <a:r>
              <a:rPr lang="cs-CZ" sz="2000" dirty="0" smtClean="0">
                <a:solidFill>
                  <a:srgbClr val="0066CC"/>
                </a:solidFill>
                <a:effectLst>
                  <a:outerShdw blurRad="38100" dist="38100" dir="2700000" algn="tl">
                    <a:srgbClr val="000000">
                      <a:alpha val="43137"/>
                    </a:srgbClr>
                  </a:outerShdw>
                </a:effectLst>
                <a:latin typeface="+mn-lt"/>
              </a:rPr>
              <a:t>a suroviny”</a:t>
            </a:r>
            <a:endParaRPr lang="cs-CZ" sz="2000" dirty="0">
              <a:solidFill>
                <a:srgbClr val="0066CC"/>
              </a:solidFill>
              <a:effectLst>
                <a:outerShdw blurRad="38100" dist="38100" dir="2700000" algn="tl">
                  <a:srgbClr val="000000">
                    <a:alpha val="43137"/>
                  </a:srgbClr>
                </a:outerShdw>
              </a:effectLst>
              <a:latin typeface="+mn-lt"/>
            </a:endParaRPr>
          </a:p>
        </p:txBody>
      </p:sp>
      <p:sp>
        <p:nvSpPr>
          <p:cNvPr id="19" name="Obdélník 18"/>
          <p:cNvSpPr/>
          <p:nvPr/>
        </p:nvSpPr>
        <p:spPr>
          <a:xfrm>
            <a:off x="9516086" y="975102"/>
            <a:ext cx="2578106" cy="1810752"/>
          </a:xfrm>
          <a:prstGeom prst="rect">
            <a:avLst/>
          </a:prstGeom>
          <a:solidFill>
            <a:schemeClr val="bg1">
              <a:lumMod val="95000"/>
            </a:schemeClr>
          </a:solidFill>
        </p:spPr>
        <p:txBody>
          <a:bodyPr wrap="square">
            <a:spAutoFit/>
          </a:bodyPr>
          <a:lstStyle/>
          <a:p>
            <a:pPr fontAlgn="base"/>
            <a:r>
              <a:rPr lang="en-US" sz="1000" b="1" u="sng" dirty="0" smtClean="0">
                <a:solidFill>
                  <a:srgbClr val="000000"/>
                </a:solidFill>
              </a:rPr>
              <a:t>SMR </a:t>
            </a:r>
            <a:r>
              <a:rPr lang="en-US" sz="1000" u="sng" dirty="0" smtClean="0">
                <a:solidFill>
                  <a:srgbClr val="000000"/>
                </a:solidFill>
              </a:rPr>
              <a:t>(Steam Methane Reforming)</a:t>
            </a:r>
            <a:r>
              <a:rPr lang="en-US" sz="800" u="sng" dirty="0" smtClean="0">
                <a:solidFill>
                  <a:srgbClr val="000000"/>
                </a:solidFill>
              </a:rPr>
              <a:t> </a:t>
            </a:r>
            <a:endParaRPr lang="en-US" sz="500" u="sng" dirty="0">
              <a:solidFill>
                <a:srgbClr val="000000"/>
              </a:solidFill>
            </a:endParaRPr>
          </a:p>
          <a:p>
            <a:pPr fontAlgn="base"/>
            <a:endParaRPr lang="en-US" sz="500" u="sng" dirty="0" smtClean="0">
              <a:solidFill>
                <a:srgbClr val="000000"/>
              </a:solidFill>
            </a:endParaRPr>
          </a:p>
          <a:p>
            <a:pPr fontAlgn="base"/>
            <a:r>
              <a:rPr lang="en-US" sz="1000" b="1" dirty="0" smtClean="0">
                <a:solidFill>
                  <a:srgbClr val="0070C0"/>
                </a:solidFill>
              </a:rPr>
              <a:t>CAPEX </a:t>
            </a:r>
            <a:r>
              <a:rPr lang="en-US" sz="1000" b="1" dirty="0">
                <a:solidFill>
                  <a:srgbClr val="0070C0"/>
                </a:solidFill>
              </a:rPr>
              <a:t>	</a:t>
            </a:r>
            <a:r>
              <a:rPr lang="en-US" sz="1000" b="1" dirty="0" smtClean="0">
                <a:solidFill>
                  <a:srgbClr val="0070C0"/>
                </a:solidFill>
              </a:rPr>
              <a:t>                    310 </a:t>
            </a:r>
            <a:r>
              <a:rPr lang="en-US" sz="1000" b="1" dirty="0">
                <a:solidFill>
                  <a:srgbClr val="0070C0"/>
                </a:solidFill>
              </a:rPr>
              <a:t>000 000 </a:t>
            </a:r>
            <a:r>
              <a:rPr lang="en-US" sz="1000" b="1" dirty="0" smtClean="0">
                <a:solidFill>
                  <a:srgbClr val="0070C0"/>
                </a:solidFill>
              </a:rPr>
              <a:t>EUR  </a:t>
            </a:r>
          </a:p>
          <a:p>
            <a:pPr fontAlgn="base"/>
            <a:endParaRPr lang="en-US" sz="1000" dirty="0">
              <a:solidFill>
                <a:srgbClr val="000000"/>
              </a:solidFill>
            </a:endParaRPr>
          </a:p>
          <a:p>
            <a:pPr fontAlgn="base"/>
            <a:r>
              <a:rPr lang="en-US" sz="1000" dirty="0" err="1" smtClean="0">
                <a:solidFill>
                  <a:srgbClr val="000000"/>
                </a:solidFill>
              </a:rPr>
              <a:t>Zemní</a:t>
            </a:r>
            <a:r>
              <a:rPr lang="en-US" sz="1000" dirty="0" smtClean="0">
                <a:solidFill>
                  <a:srgbClr val="000000"/>
                </a:solidFill>
              </a:rPr>
              <a:t> </a:t>
            </a:r>
            <a:r>
              <a:rPr lang="en-US" sz="1000" dirty="0" err="1" smtClean="0">
                <a:solidFill>
                  <a:srgbClr val="000000"/>
                </a:solidFill>
              </a:rPr>
              <a:t>plyn</a:t>
            </a:r>
            <a:r>
              <a:rPr lang="en-US" sz="1000" dirty="0" smtClean="0">
                <a:solidFill>
                  <a:srgbClr val="000000"/>
                </a:solidFill>
              </a:rPr>
              <a:t>	</a:t>
            </a:r>
            <a:r>
              <a:rPr lang="en-US" sz="1000" dirty="0">
                <a:solidFill>
                  <a:srgbClr val="000000"/>
                </a:solidFill>
              </a:rPr>
              <a:t>       </a:t>
            </a:r>
            <a:r>
              <a:rPr lang="en-US" sz="1000" dirty="0" smtClean="0">
                <a:solidFill>
                  <a:srgbClr val="000000"/>
                </a:solidFill>
              </a:rPr>
              <a:t>                  75 </a:t>
            </a:r>
            <a:r>
              <a:rPr lang="en-US" sz="1000" dirty="0">
                <a:solidFill>
                  <a:srgbClr val="000000"/>
                </a:solidFill>
              </a:rPr>
              <a:t>EUR</a:t>
            </a:r>
            <a:r>
              <a:rPr lang="cs-CZ" sz="1000" dirty="0">
                <a:solidFill>
                  <a:srgbClr val="000000"/>
                </a:solidFill>
              </a:rPr>
              <a:t> </a:t>
            </a:r>
            <a:r>
              <a:rPr lang="en-US" sz="1000" dirty="0">
                <a:solidFill>
                  <a:srgbClr val="000000"/>
                </a:solidFill>
              </a:rPr>
              <a:t>/</a:t>
            </a:r>
            <a:r>
              <a:rPr lang="cs-CZ" sz="1000" dirty="0">
                <a:solidFill>
                  <a:srgbClr val="000000"/>
                </a:solidFill>
              </a:rPr>
              <a:t> </a:t>
            </a:r>
            <a:r>
              <a:rPr lang="en-US" sz="1000" dirty="0">
                <a:solidFill>
                  <a:srgbClr val="000000"/>
                </a:solidFill>
              </a:rPr>
              <a:t>MWh   </a:t>
            </a:r>
            <a:endParaRPr lang="en-US" sz="1000" dirty="0" smtClean="0">
              <a:solidFill>
                <a:srgbClr val="000000"/>
              </a:solidFill>
            </a:endParaRPr>
          </a:p>
          <a:p>
            <a:pPr fontAlgn="base"/>
            <a:r>
              <a:rPr lang="en-US" sz="1000" dirty="0">
                <a:solidFill>
                  <a:srgbClr val="000000"/>
                </a:solidFill>
              </a:rPr>
              <a:t>	 </a:t>
            </a:r>
            <a:r>
              <a:rPr lang="en-US" sz="1000" dirty="0" smtClean="0">
                <a:solidFill>
                  <a:srgbClr val="000000"/>
                </a:solidFill>
              </a:rPr>
              <a:t>              400 000 000 EUR</a:t>
            </a:r>
            <a:r>
              <a:rPr lang="cs-CZ" sz="1000" dirty="0" smtClean="0">
                <a:solidFill>
                  <a:srgbClr val="000000"/>
                </a:solidFill>
              </a:rPr>
              <a:t> </a:t>
            </a:r>
            <a:r>
              <a:rPr lang="en-US" sz="1000" dirty="0" smtClean="0">
                <a:solidFill>
                  <a:srgbClr val="000000"/>
                </a:solidFill>
              </a:rPr>
              <a:t>/</a:t>
            </a:r>
            <a:r>
              <a:rPr lang="cs-CZ" sz="1000" dirty="0" smtClean="0">
                <a:solidFill>
                  <a:srgbClr val="000000"/>
                </a:solidFill>
              </a:rPr>
              <a:t> </a:t>
            </a:r>
            <a:r>
              <a:rPr lang="en-US" sz="1000" dirty="0" smtClean="0">
                <a:solidFill>
                  <a:srgbClr val="000000"/>
                </a:solidFill>
              </a:rPr>
              <a:t>Y</a:t>
            </a:r>
          </a:p>
          <a:p>
            <a:pPr fontAlgn="base"/>
            <a:r>
              <a:rPr lang="en-US" sz="1000" dirty="0" smtClean="0">
                <a:solidFill>
                  <a:srgbClr val="000000"/>
                </a:solidFill>
              </a:rPr>
              <a:t>	</a:t>
            </a:r>
            <a:endParaRPr lang="en-US" sz="1000" dirty="0">
              <a:solidFill>
                <a:srgbClr val="000000"/>
              </a:solidFill>
            </a:endParaRPr>
          </a:p>
          <a:p>
            <a:pPr fontAlgn="base"/>
            <a:r>
              <a:rPr lang="en-US" sz="1000" dirty="0" smtClean="0">
                <a:solidFill>
                  <a:srgbClr val="000000"/>
                </a:solidFill>
              </a:rPr>
              <a:t>ETS    </a:t>
            </a:r>
            <a:r>
              <a:rPr lang="cs-CZ" sz="1000" dirty="0" smtClean="0">
                <a:solidFill>
                  <a:srgbClr val="000000"/>
                </a:solidFill>
              </a:rPr>
              <a:t>           </a:t>
            </a:r>
            <a:r>
              <a:rPr lang="en-US" sz="1000" dirty="0" smtClean="0">
                <a:solidFill>
                  <a:srgbClr val="000000"/>
                </a:solidFill>
              </a:rPr>
              <a:t>  </a:t>
            </a:r>
            <a:r>
              <a:rPr lang="cs-CZ" sz="1000" dirty="0" smtClean="0">
                <a:solidFill>
                  <a:srgbClr val="000000"/>
                </a:solidFill>
              </a:rPr>
              <a:t>  </a:t>
            </a:r>
            <a:r>
              <a:rPr lang="en-US" sz="1000" dirty="0">
                <a:solidFill>
                  <a:srgbClr val="000000"/>
                </a:solidFill>
              </a:rPr>
              <a:t>         </a:t>
            </a:r>
            <a:r>
              <a:rPr lang="en-US" sz="1000" dirty="0" smtClean="0">
                <a:solidFill>
                  <a:srgbClr val="000000"/>
                </a:solidFill>
              </a:rPr>
              <a:t>                       60 </a:t>
            </a:r>
            <a:r>
              <a:rPr lang="en-US" sz="1000" dirty="0">
                <a:solidFill>
                  <a:srgbClr val="000000"/>
                </a:solidFill>
              </a:rPr>
              <a:t>EUR</a:t>
            </a:r>
            <a:r>
              <a:rPr lang="cs-CZ" sz="1000" dirty="0">
                <a:solidFill>
                  <a:srgbClr val="000000"/>
                </a:solidFill>
              </a:rPr>
              <a:t> </a:t>
            </a:r>
            <a:r>
              <a:rPr lang="en-US" sz="1000" dirty="0">
                <a:solidFill>
                  <a:srgbClr val="000000"/>
                </a:solidFill>
              </a:rPr>
              <a:t>/</a:t>
            </a:r>
            <a:r>
              <a:rPr lang="cs-CZ" sz="1000" dirty="0">
                <a:solidFill>
                  <a:srgbClr val="000000"/>
                </a:solidFill>
              </a:rPr>
              <a:t> </a:t>
            </a:r>
            <a:r>
              <a:rPr lang="en-US" sz="1000" dirty="0">
                <a:solidFill>
                  <a:srgbClr val="000000"/>
                </a:solidFill>
              </a:rPr>
              <a:t>t CO</a:t>
            </a:r>
            <a:r>
              <a:rPr lang="en-US" sz="1000" baseline="-25000" dirty="0">
                <a:solidFill>
                  <a:srgbClr val="000000"/>
                </a:solidFill>
              </a:rPr>
              <a:t>2</a:t>
            </a:r>
          </a:p>
          <a:p>
            <a:pPr fontAlgn="base"/>
            <a:r>
              <a:rPr lang="en-US" sz="1000" dirty="0" smtClean="0">
                <a:solidFill>
                  <a:srgbClr val="000000"/>
                </a:solidFill>
              </a:rPr>
              <a:t>                                                 58 </a:t>
            </a:r>
            <a:r>
              <a:rPr lang="cs-CZ" sz="1000" dirty="0" smtClean="0">
                <a:solidFill>
                  <a:srgbClr val="000000"/>
                </a:solidFill>
              </a:rPr>
              <a:t>000</a:t>
            </a:r>
            <a:r>
              <a:rPr lang="en-US" sz="1000" dirty="0" smtClean="0">
                <a:solidFill>
                  <a:srgbClr val="000000"/>
                </a:solidFill>
              </a:rPr>
              <a:t> 000 EUR</a:t>
            </a:r>
            <a:r>
              <a:rPr lang="cs-CZ" sz="1000" dirty="0" smtClean="0">
                <a:solidFill>
                  <a:srgbClr val="000000"/>
                </a:solidFill>
              </a:rPr>
              <a:t> </a:t>
            </a:r>
            <a:r>
              <a:rPr lang="en-US" sz="1000" dirty="0" smtClean="0">
                <a:solidFill>
                  <a:srgbClr val="000000"/>
                </a:solidFill>
              </a:rPr>
              <a:t>/</a:t>
            </a:r>
            <a:r>
              <a:rPr lang="cs-CZ" sz="1000" dirty="0" smtClean="0">
                <a:solidFill>
                  <a:srgbClr val="000000"/>
                </a:solidFill>
              </a:rPr>
              <a:t> </a:t>
            </a:r>
            <a:r>
              <a:rPr lang="en-US" sz="1000" dirty="0" smtClean="0">
                <a:solidFill>
                  <a:srgbClr val="000000"/>
                </a:solidFill>
              </a:rPr>
              <a:t>Y</a:t>
            </a:r>
          </a:p>
          <a:p>
            <a:pPr fontAlgn="base"/>
            <a:r>
              <a:rPr lang="en-US" sz="1000" dirty="0">
                <a:solidFill>
                  <a:srgbClr val="000000"/>
                </a:solidFill>
              </a:rPr>
              <a:t>	</a:t>
            </a:r>
            <a:endParaRPr lang="en-US" sz="1000" baseline="-25000" dirty="0" smtClean="0">
              <a:solidFill>
                <a:srgbClr val="000000"/>
              </a:solidFill>
            </a:endParaRPr>
          </a:p>
          <a:p>
            <a:pPr fontAlgn="base"/>
            <a:r>
              <a:rPr lang="en-US" sz="1000" b="1" dirty="0" smtClean="0">
                <a:solidFill>
                  <a:srgbClr val="C00000"/>
                </a:solidFill>
              </a:rPr>
              <a:t>NG + ETS</a:t>
            </a:r>
            <a:r>
              <a:rPr lang="en-US" sz="1000" b="1" dirty="0">
                <a:solidFill>
                  <a:srgbClr val="C00000"/>
                </a:solidFill>
              </a:rPr>
              <a:t>	</a:t>
            </a:r>
            <a:r>
              <a:rPr lang="en-US" sz="1000" b="1" dirty="0" smtClean="0">
                <a:solidFill>
                  <a:srgbClr val="C00000"/>
                </a:solidFill>
              </a:rPr>
              <a:t>              460 </a:t>
            </a:r>
            <a:r>
              <a:rPr lang="en-US" sz="1000" b="1" dirty="0">
                <a:solidFill>
                  <a:srgbClr val="C00000"/>
                </a:solidFill>
              </a:rPr>
              <a:t>000 000 EUR</a:t>
            </a:r>
            <a:r>
              <a:rPr lang="cs-CZ" sz="1000" b="1" dirty="0">
                <a:solidFill>
                  <a:srgbClr val="C00000"/>
                </a:solidFill>
              </a:rPr>
              <a:t> </a:t>
            </a:r>
            <a:r>
              <a:rPr lang="en-US" sz="1000" b="1" dirty="0">
                <a:solidFill>
                  <a:srgbClr val="C00000"/>
                </a:solidFill>
              </a:rPr>
              <a:t>/</a:t>
            </a:r>
            <a:r>
              <a:rPr lang="cs-CZ" sz="1000" b="1" dirty="0">
                <a:solidFill>
                  <a:srgbClr val="C00000"/>
                </a:solidFill>
              </a:rPr>
              <a:t> </a:t>
            </a:r>
            <a:r>
              <a:rPr lang="en-US" sz="1000" b="1" dirty="0">
                <a:solidFill>
                  <a:srgbClr val="C00000"/>
                </a:solidFill>
              </a:rPr>
              <a:t>Y</a:t>
            </a:r>
          </a:p>
          <a:p>
            <a:pPr fontAlgn="base"/>
            <a:endParaRPr lang="cs-CZ" sz="1000" baseline="-25000" dirty="0"/>
          </a:p>
        </p:txBody>
      </p:sp>
      <p:sp>
        <p:nvSpPr>
          <p:cNvPr id="21" name="Obdélník 20"/>
          <p:cNvSpPr/>
          <p:nvPr/>
        </p:nvSpPr>
        <p:spPr>
          <a:xfrm>
            <a:off x="9547872" y="3557186"/>
            <a:ext cx="2548329" cy="1554272"/>
          </a:xfrm>
          <a:prstGeom prst="rect">
            <a:avLst/>
          </a:prstGeom>
          <a:solidFill>
            <a:srgbClr val="CCFFCC"/>
          </a:solidFill>
        </p:spPr>
        <p:txBody>
          <a:bodyPr wrap="square">
            <a:spAutoFit/>
          </a:bodyPr>
          <a:lstStyle/>
          <a:p>
            <a:pPr fontAlgn="base"/>
            <a:r>
              <a:rPr lang="en-US" sz="1000" b="1" u="sng" dirty="0" err="1" smtClean="0">
                <a:solidFill>
                  <a:srgbClr val="000000"/>
                </a:solidFill>
              </a:rPr>
              <a:t>Electrol</a:t>
            </a:r>
            <a:r>
              <a:rPr lang="cs-CZ" sz="1000" b="1" u="sng" dirty="0" err="1" smtClean="0">
                <a:solidFill>
                  <a:srgbClr val="000000"/>
                </a:solidFill>
              </a:rPr>
              <a:t>ýza</a:t>
            </a:r>
            <a:r>
              <a:rPr lang="cs-CZ" sz="1000" b="1" u="sng" dirty="0" smtClean="0">
                <a:solidFill>
                  <a:srgbClr val="000000"/>
                </a:solidFill>
              </a:rPr>
              <a:t> </a:t>
            </a:r>
            <a:r>
              <a:rPr lang="en-US" sz="1000" b="1" u="sng" dirty="0" smtClean="0">
                <a:solidFill>
                  <a:srgbClr val="000000"/>
                </a:solidFill>
              </a:rPr>
              <a:t> </a:t>
            </a:r>
            <a:r>
              <a:rPr lang="en-US" sz="1000" u="sng" dirty="0" smtClean="0">
                <a:solidFill>
                  <a:srgbClr val="000000"/>
                </a:solidFill>
              </a:rPr>
              <a:t>(EE </a:t>
            </a:r>
            <a:r>
              <a:rPr lang="cs-CZ" sz="1000" u="sng" dirty="0" smtClean="0">
                <a:solidFill>
                  <a:srgbClr val="000000"/>
                </a:solidFill>
              </a:rPr>
              <a:t>Nákup</a:t>
            </a:r>
            <a:r>
              <a:rPr lang="en-US" sz="1000" u="sng" dirty="0" smtClean="0">
                <a:solidFill>
                  <a:srgbClr val="000000"/>
                </a:solidFill>
              </a:rPr>
              <a:t>)</a:t>
            </a:r>
            <a:endParaRPr lang="en-US" sz="500" u="sng" dirty="0" smtClean="0">
              <a:solidFill>
                <a:srgbClr val="000000"/>
              </a:solidFill>
            </a:endParaRPr>
          </a:p>
          <a:p>
            <a:pPr fontAlgn="base"/>
            <a:endParaRPr lang="en-US" sz="500" u="sng" dirty="0" smtClean="0">
              <a:solidFill>
                <a:srgbClr val="000000"/>
              </a:solidFill>
            </a:endParaRPr>
          </a:p>
          <a:p>
            <a:pPr fontAlgn="base"/>
            <a:r>
              <a:rPr lang="en-US" sz="1000" b="1" dirty="0" smtClean="0">
                <a:solidFill>
                  <a:srgbClr val="0070C0"/>
                </a:solidFill>
              </a:rPr>
              <a:t>CAPEX                             &gt;     1 000 000 000 EUR  </a:t>
            </a:r>
          </a:p>
          <a:p>
            <a:pPr fontAlgn="base"/>
            <a:endParaRPr lang="en-US" sz="1000" dirty="0" smtClean="0">
              <a:solidFill>
                <a:srgbClr val="000000"/>
              </a:solidFill>
            </a:endParaRPr>
          </a:p>
          <a:p>
            <a:pPr fontAlgn="base"/>
            <a:r>
              <a:rPr lang="en-US" sz="1000" dirty="0" smtClean="0">
                <a:solidFill>
                  <a:srgbClr val="000000"/>
                </a:solidFill>
              </a:rPr>
              <a:t>E</a:t>
            </a:r>
            <a:r>
              <a:rPr lang="cs-CZ" sz="1000" dirty="0" smtClean="0">
                <a:solidFill>
                  <a:srgbClr val="000000"/>
                </a:solidFill>
              </a:rPr>
              <a:t>E             </a:t>
            </a:r>
            <a:r>
              <a:rPr lang="en-US" sz="1000" dirty="0" smtClean="0">
                <a:solidFill>
                  <a:srgbClr val="000000"/>
                </a:solidFill>
              </a:rPr>
              <a:t>                                    </a:t>
            </a:r>
            <a:r>
              <a:rPr lang="cs-CZ" sz="1000" dirty="0">
                <a:solidFill>
                  <a:srgbClr val="000000"/>
                </a:solidFill>
              </a:rPr>
              <a:t>120</a:t>
            </a:r>
            <a:r>
              <a:rPr lang="en-US" sz="1000" dirty="0">
                <a:solidFill>
                  <a:srgbClr val="000000"/>
                </a:solidFill>
              </a:rPr>
              <a:t> </a:t>
            </a:r>
            <a:r>
              <a:rPr lang="cs-CZ" sz="1000" dirty="0">
                <a:solidFill>
                  <a:srgbClr val="000000"/>
                </a:solidFill>
              </a:rPr>
              <a:t>E</a:t>
            </a:r>
            <a:r>
              <a:rPr lang="en-US" sz="1000" dirty="0">
                <a:solidFill>
                  <a:srgbClr val="000000"/>
                </a:solidFill>
              </a:rPr>
              <a:t>UR / </a:t>
            </a:r>
            <a:r>
              <a:rPr lang="en-US" sz="1000" dirty="0" smtClean="0">
                <a:solidFill>
                  <a:srgbClr val="000000"/>
                </a:solidFill>
              </a:rPr>
              <a:t>MWh</a:t>
            </a:r>
          </a:p>
          <a:p>
            <a:pPr fontAlgn="base"/>
            <a:r>
              <a:rPr lang="en-US" sz="1000" dirty="0">
                <a:solidFill>
                  <a:srgbClr val="000000"/>
                </a:solidFill>
              </a:rPr>
              <a:t>	</a:t>
            </a:r>
            <a:r>
              <a:rPr lang="en-US" sz="1000" dirty="0" smtClean="0">
                <a:solidFill>
                  <a:srgbClr val="000000"/>
                </a:solidFill>
              </a:rPr>
              <a:t>        &gt;  710 000 000 </a:t>
            </a:r>
            <a:r>
              <a:rPr lang="cs-CZ" sz="1000" dirty="0" smtClean="0">
                <a:solidFill>
                  <a:srgbClr val="000000"/>
                </a:solidFill>
              </a:rPr>
              <a:t> </a:t>
            </a:r>
            <a:r>
              <a:rPr lang="en-US" sz="1000" dirty="0" smtClean="0">
                <a:solidFill>
                  <a:srgbClr val="000000"/>
                </a:solidFill>
              </a:rPr>
              <a:t>EUR / Y</a:t>
            </a:r>
          </a:p>
          <a:p>
            <a:pPr fontAlgn="base"/>
            <a:r>
              <a:rPr lang="en-US" sz="1000" dirty="0">
                <a:solidFill>
                  <a:srgbClr val="000000"/>
                </a:solidFill>
              </a:rPr>
              <a:t>	</a:t>
            </a:r>
            <a:r>
              <a:rPr lang="en-US" sz="1000" dirty="0" smtClean="0">
                <a:solidFill>
                  <a:srgbClr val="000000"/>
                </a:solidFill>
              </a:rPr>
              <a:t/>
            </a:r>
            <a:br>
              <a:rPr lang="en-US" sz="1000" dirty="0" smtClean="0">
                <a:solidFill>
                  <a:srgbClr val="000000"/>
                </a:solidFill>
              </a:rPr>
            </a:br>
            <a:r>
              <a:rPr lang="cs-CZ" sz="1000" dirty="0" smtClean="0">
                <a:solidFill>
                  <a:srgbClr val="000000"/>
                </a:solidFill>
              </a:rPr>
              <a:t>Voda</a:t>
            </a:r>
            <a:r>
              <a:rPr lang="en-US" sz="1000" dirty="0" smtClean="0">
                <a:solidFill>
                  <a:srgbClr val="000000"/>
                </a:solidFill>
              </a:rPr>
              <a:t>                          &gt;         4 </a:t>
            </a:r>
            <a:r>
              <a:rPr lang="en-US" sz="1000" dirty="0">
                <a:solidFill>
                  <a:srgbClr val="000000"/>
                </a:solidFill>
              </a:rPr>
              <a:t>000 000  EUR/Y</a:t>
            </a:r>
          </a:p>
          <a:p>
            <a:pPr fontAlgn="base"/>
            <a:r>
              <a:rPr lang="en-US" sz="1000" dirty="0" smtClean="0">
                <a:solidFill>
                  <a:srgbClr val="000000"/>
                </a:solidFill>
              </a:rPr>
              <a:t/>
            </a:r>
            <a:br>
              <a:rPr lang="en-US" sz="1000" dirty="0" smtClean="0">
                <a:solidFill>
                  <a:srgbClr val="000000"/>
                </a:solidFill>
              </a:rPr>
            </a:br>
            <a:r>
              <a:rPr lang="en-US" sz="1000" b="1" dirty="0" smtClean="0">
                <a:solidFill>
                  <a:srgbClr val="C00000"/>
                </a:solidFill>
              </a:rPr>
              <a:t>EE </a:t>
            </a:r>
            <a:r>
              <a:rPr lang="en-US" sz="1000" b="1" dirty="0">
                <a:solidFill>
                  <a:srgbClr val="C00000"/>
                </a:solidFill>
              </a:rPr>
              <a:t>+ </a:t>
            </a:r>
            <a:r>
              <a:rPr lang="cs-CZ" sz="1000" b="1" dirty="0" smtClean="0">
                <a:solidFill>
                  <a:srgbClr val="C00000"/>
                </a:solidFill>
              </a:rPr>
              <a:t>Voda</a:t>
            </a:r>
            <a:r>
              <a:rPr lang="en-US" sz="1000" b="1" dirty="0">
                <a:solidFill>
                  <a:srgbClr val="C00000"/>
                </a:solidFill>
              </a:rPr>
              <a:t>	</a:t>
            </a:r>
            <a:r>
              <a:rPr lang="en-US" sz="1000" b="1" dirty="0" smtClean="0">
                <a:solidFill>
                  <a:srgbClr val="C00000"/>
                </a:solidFill>
              </a:rPr>
              <a:t>             714 </a:t>
            </a:r>
            <a:r>
              <a:rPr lang="en-US" sz="1000" b="1" dirty="0">
                <a:solidFill>
                  <a:srgbClr val="C00000"/>
                </a:solidFill>
              </a:rPr>
              <a:t>000 000 EUR</a:t>
            </a:r>
            <a:r>
              <a:rPr lang="cs-CZ" sz="1000" b="1" dirty="0">
                <a:solidFill>
                  <a:srgbClr val="C00000"/>
                </a:solidFill>
              </a:rPr>
              <a:t> </a:t>
            </a:r>
            <a:r>
              <a:rPr lang="en-US" sz="1000" b="1" dirty="0">
                <a:solidFill>
                  <a:srgbClr val="C00000"/>
                </a:solidFill>
              </a:rPr>
              <a:t>/</a:t>
            </a:r>
            <a:r>
              <a:rPr lang="cs-CZ" sz="1000" b="1" dirty="0">
                <a:solidFill>
                  <a:srgbClr val="C00000"/>
                </a:solidFill>
              </a:rPr>
              <a:t> </a:t>
            </a:r>
            <a:r>
              <a:rPr lang="en-US" sz="1000" b="1" dirty="0" smtClean="0">
                <a:solidFill>
                  <a:srgbClr val="C00000"/>
                </a:solidFill>
              </a:rPr>
              <a:t>Y</a:t>
            </a:r>
            <a:endParaRPr lang="en-US" sz="1000" b="1" dirty="0">
              <a:solidFill>
                <a:srgbClr val="C00000"/>
              </a:solidFill>
            </a:endParaRPr>
          </a:p>
        </p:txBody>
      </p:sp>
      <p:sp>
        <p:nvSpPr>
          <p:cNvPr id="22" name="Obdélník 21"/>
          <p:cNvSpPr/>
          <p:nvPr/>
        </p:nvSpPr>
        <p:spPr>
          <a:xfrm>
            <a:off x="9516086" y="5602506"/>
            <a:ext cx="2578106" cy="1092607"/>
          </a:xfrm>
          <a:prstGeom prst="rect">
            <a:avLst/>
          </a:prstGeom>
          <a:solidFill>
            <a:srgbClr val="CCFFCC"/>
          </a:solidFill>
        </p:spPr>
        <p:txBody>
          <a:bodyPr wrap="square">
            <a:spAutoFit/>
          </a:bodyPr>
          <a:lstStyle/>
          <a:p>
            <a:pPr fontAlgn="base"/>
            <a:r>
              <a:rPr lang="en-US" sz="1000" b="1" u="sng" dirty="0" err="1">
                <a:solidFill>
                  <a:srgbClr val="000000"/>
                </a:solidFill>
              </a:rPr>
              <a:t>Electrol</a:t>
            </a:r>
            <a:r>
              <a:rPr lang="cs-CZ" sz="1000" b="1" u="sng" dirty="0" err="1">
                <a:solidFill>
                  <a:srgbClr val="000000"/>
                </a:solidFill>
              </a:rPr>
              <a:t>ýza</a:t>
            </a:r>
            <a:r>
              <a:rPr lang="cs-CZ" sz="1000" b="1" u="sng" dirty="0">
                <a:solidFill>
                  <a:srgbClr val="000000"/>
                </a:solidFill>
              </a:rPr>
              <a:t> </a:t>
            </a:r>
            <a:r>
              <a:rPr lang="en-US" sz="1000" b="1" u="sng" dirty="0">
                <a:solidFill>
                  <a:srgbClr val="000000"/>
                </a:solidFill>
              </a:rPr>
              <a:t> </a:t>
            </a:r>
            <a:r>
              <a:rPr lang="en-US" sz="1000" u="sng" dirty="0" smtClean="0">
                <a:solidFill>
                  <a:srgbClr val="000000"/>
                </a:solidFill>
              </a:rPr>
              <a:t>(</a:t>
            </a:r>
            <a:r>
              <a:rPr lang="cs-CZ" sz="1000" u="sng" dirty="0" smtClean="0">
                <a:solidFill>
                  <a:srgbClr val="000000"/>
                </a:solidFill>
              </a:rPr>
              <a:t>Vlastní RES</a:t>
            </a:r>
            <a:r>
              <a:rPr lang="en-US" sz="1000" u="sng" dirty="0" smtClean="0">
                <a:solidFill>
                  <a:srgbClr val="000000"/>
                </a:solidFill>
              </a:rPr>
              <a:t>)</a:t>
            </a:r>
            <a:endParaRPr lang="cs-CZ" sz="1000" u="sng" dirty="0" smtClean="0">
              <a:solidFill>
                <a:srgbClr val="000000"/>
              </a:solidFill>
            </a:endParaRPr>
          </a:p>
          <a:p>
            <a:pPr fontAlgn="base"/>
            <a:endParaRPr lang="en-US" sz="500" u="sng" dirty="0">
              <a:solidFill>
                <a:srgbClr val="000000"/>
              </a:solidFill>
            </a:endParaRPr>
          </a:p>
          <a:p>
            <a:pPr fontAlgn="base"/>
            <a:r>
              <a:rPr lang="en-US" sz="1000" b="1" dirty="0" smtClean="0">
                <a:solidFill>
                  <a:srgbClr val="0070C0"/>
                </a:solidFill>
              </a:rPr>
              <a:t>CAPEX    	           &gt;   2 000 000 000 EUR  </a:t>
            </a:r>
          </a:p>
          <a:p>
            <a:pPr fontAlgn="base"/>
            <a:endParaRPr lang="en-US" sz="1000" dirty="0" smtClean="0">
              <a:solidFill>
                <a:srgbClr val="000000"/>
              </a:solidFill>
            </a:endParaRPr>
          </a:p>
          <a:p>
            <a:pPr fontAlgn="base"/>
            <a:r>
              <a:rPr lang="cs-CZ" sz="1000" dirty="0" smtClean="0">
                <a:solidFill>
                  <a:srgbClr val="000000"/>
                </a:solidFill>
              </a:rPr>
              <a:t>Voda</a:t>
            </a:r>
            <a:r>
              <a:rPr lang="en-US" sz="1000" dirty="0" smtClean="0">
                <a:solidFill>
                  <a:srgbClr val="000000"/>
                </a:solidFill>
              </a:rPr>
              <a:t>      	          &gt;       4 000 000  EUR/Y</a:t>
            </a:r>
            <a:br>
              <a:rPr lang="en-US" sz="1000" dirty="0" smtClean="0">
                <a:solidFill>
                  <a:srgbClr val="000000"/>
                </a:solidFill>
              </a:rPr>
            </a:br>
            <a:endParaRPr lang="en-US" sz="1000" dirty="0" smtClean="0">
              <a:solidFill>
                <a:srgbClr val="000000"/>
              </a:solidFill>
            </a:endParaRPr>
          </a:p>
          <a:p>
            <a:pPr fontAlgn="base"/>
            <a:r>
              <a:rPr lang="cs-CZ" sz="1000" b="1" dirty="0" smtClean="0">
                <a:solidFill>
                  <a:srgbClr val="C00000"/>
                </a:solidFill>
              </a:rPr>
              <a:t>Voda</a:t>
            </a:r>
            <a:r>
              <a:rPr lang="en-US" sz="1000" b="1" dirty="0">
                <a:solidFill>
                  <a:srgbClr val="C00000"/>
                </a:solidFill>
              </a:rPr>
              <a:t>	</a:t>
            </a:r>
            <a:r>
              <a:rPr lang="en-US" sz="1000" b="1" dirty="0" smtClean="0">
                <a:solidFill>
                  <a:srgbClr val="C00000"/>
                </a:solidFill>
              </a:rPr>
              <a:t>                   4 000 </a:t>
            </a:r>
            <a:r>
              <a:rPr lang="en-US" sz="1000" b="1" dirty="0">
                <a:solidFill>
                  <a:srgbClr val="C00000"/>
                </a:solidFill>
              </a:rPr>
              <a:t>000 EUR</a:t>
            </a:r>
            <a:r>
              <a:rPr lang="cs-CZ" sz="1000" b="1" dirty="0">
                <a:solidFill>
                  <a:srgbClr val="C00000"/>
                </a:solidFill>
              </a:rPr>
              <a:t> </a:t>
            </a:r>
            <a:r>
              <a:rPr lang="en-US" sz="1000" b="1" dirty="0">
                <a:solidFill>
                  <a:srgbClr val="C00000"/>
                </a:solidFill>
              </a:rPr>
              <a:t>/</a:t>
            </a:r>
            <a:r>
              <a:rPr lang="cs-CZ" sz="1000" b="1" dirty="0">
                <a:solidFill>
                  <a:srgbClr val="C00000"/>
                </a:solidFill>
              </a:rPr>
              <a:t> </a:t>
            </a:r>
            <a:r>
              <a:rPr lang="en-US" sz="1000" b="1" dirty="0" smtClean="0">
                <a:solidFill>
                  <a:srgbClr val="C00000"/>
                </a:solidFill>
              </a:rPr>
              <a:t>Y</a:t>
            </a:r>
            <a:endParaRPr lang="en-US" sz="1000" b="1" dirty="0">
              <a:solidFill>
                <a:srgbClr val="C00000"/>
              </a:solidFill>
            </a:endParaRPr>
          </a:p>
        </p:txBody>
      </p:sp>
      <p:sp>
        <p:nvSpPr>
          <p:cNvPr id="23" name="Obdélník 22"/>
          <p:cNvSpPr/>
          <p:nvPr/>
        </p:nvSpPr>
        <p:spPr>
          <a:xfrm>
            <a:off x="729370" y="5883558"/>
            <a:ext cx="7724552" cy="830997"/>
          </a:xfrm>
          <a:prstGeom prst="rect">
            <a:avLst/>
          </a:prstGeom>
          <a:solidFill>
            <a:schemeClr val="bg1"/>
          </a:solidFill>
          <a:ln w="6350">
            <a:solidFill>
              <a:schemeClr val="accent1"/>
            </a:solidFill>
          </a:ln>
        </p:spPr>
        <p:txBody>
          <a:bodyPr wrap="square">
            <a:spAutoFit/>
          </a:bodyPr>
          <a:lstStyle/>
          <a:p>
            <a:pPr fontAlgn="base"/>
            <a:r>
              <a:rPr lang="cs-CZ" sz="1200" b="1" dirty="0" smtClean="0">
                <a:solidFill>
                  <a:srgbClr val="002060"/>
                </a:solidFill>
                <a:latin typeface="Poppins"/>
              </a:rPr>
              <a:t>Potřebná plocha/rozloha pozemků </a:t>
            </a:r>
            <a:r>
              <a:rPr lang="en-US" sz="1200" b="1" dirty="0" smtClean="0">
                <a:solidFill>
                  <a:srgbClr val="002060"/>
                </a:solidFill>
                <a:latin typeface="Poppins"/>
              </a:rPr>
              <a:t>RES</a:t>
            </a:r>
            <a:r>
              <a:rPr lang="en-US" sz="1200" dirty="0" smtClean="0">
                <a:latin typeface="Poppins"/>
              </a:rPr>
              <a:t>	670 MW</a:t>
            </a:r>
            <a:r>
              <a:rPr lang="cs-CZ" sz="1200" dirty="0" smtClean="0">
                <a:latin typeface="Poppins"/>
              </a:rPr>
              <a:t>	                 </a:t>
            </a:r>
            <a:r>
              <a:rPr lang="en-US" sz="1200" dirty="0" smtClean="0">
                <a:latin typeface="Poppins"/>
              </a:rPr>
              <a:t>       </a:t>
            </a:r>
            <a:r>
              <a:rPr lang="cs-CZ" sz="1200" dirty="0" smtClean="0">
                <a:latin typeface="Poppins"/>
              </a:rPr>
              <a:t>1 000</a:t>
            </a:r>
            <a:r>
              <a:rPr lang="en-US" sz="1200" dirty="0" smtClean="0">
                <a:latin typeface="Poppins"/>
              </a:rPr>
              <a:t> </a:t>
            </a:r>
            <a:r>
              <a:rPr lang="en-US" sz="1200" dirty="0">
                <a:latin typeface="Poppins"/>
              </a:rPr>
              <a:t>MW</a:t>
            </a:r>
          </a:p>
          <a:p>
            <a:pPr fontAlgn="base"/>
            <a:endParaRPr lang="en-US" sz="1200" dirty="0" smtClean="0">
              <a:latin typeface="Poppins"/>
            </a:endParaRPr>
          </a:p>
          <a:p>
            <a:pPr fontAlgn="base"/>
            <a:r>
              <a:rPr lang="cs-CZ" sz="1200" dirty="0" smtClean="0">
                <a:latin typeface="Poppins"/>
              </a:rPr>
              <a:t>Vítr</a:t>
            </a:r>
            <a:r>
              <a:rPr lang="en-US" sz="1200" dirty="0" smtClean="0">
                <a:latin typeface="Poppins"/>
              </a:rPr>
              <a:t> 	  2 W/m</a:t>
            </a:r>
            <a:r>
              <a:rPr lang="en-US" sz="1200" baseline="30000" dirty="0" smtClean="0">
                <a:latin typeface="Poppins"/>
              </a:rPr>
              <a:t>2 	                       </a:t>
            </a:r>
            <a:r>
              <a:rPr lang="en-US" sz="1200" dirty="0" smtClean="0">
                <a:latin typeface="Poppins"/>
              </a:rPr>
              <a:t>335 000 000 m</a:t>
            </a:r>
            <a:r>
              <a:rPr lang="en-US" sz="1200" baseline="30000" dirty="0" smtClean="0">
                <a:latin typeface="Poppins"/>
              </a:rPr>
              <a:t>2</a:t>
            </a:r>
            <a:r>
              <a:rPr lang="en-US" sz="1200" dirty="0" smtClean="0">
                <a:latin typeface="Poppins"/>
              </a:rPr>
              <a:t> </a:t>
            </a:r>
            <a:r>
              <a:rPr lang="cs-CZ" sz="1200" dirty="0" smtClean="0">
                <a:latin typeface="Poppins"/>
              </a:rPr>
              <a:t>   335</a:t>
            </a:r>
            <a:r>
              <a:rPr lang="en-US" sz="1200" dirty="0" smtClean="0">
                <a:latin typeface="Poppins"/>
              </a:rPr>
              <a:t> </a:t>
            </a:r>
            <a:r>
              <a:rPr lang="cs-CZ" sz="1200" dirty="0" smtClean="0">
                <a:latin typeface="Poppins"/>
              </a:rPr>
              <a:t>k</a:t>
            </a:r>
            <a:r>
              <a:rPr lang="en-US" sz="1200" dirty="0" smtClean="0">
                <a:latin typeface="Poppins"/>
              </a:rPr>
              <a:t>m</a:t>
            </a:r>
            <a:r>
              <a:rPr lang="en-US" sz="1200" baseline="30000" dirty="0" smtClean="0">
                <a:latin typeface="Poppins"/>
              </a:rPr>
              <a:t>2  </a:t>
            </a:r>
            <a:r>
              <a:rPr lang="en-US" sz="1200" dirty="0" smtClean="0">
                <a:latin typeface="Poppins"/>
              </a:rPr>
              <a:t>(18  x 18) </a:t>
            </a:r>
            <a:r>
              <a:rPr lang="cs-CZ" sz="1200" dirty="0" smtClean="0">
                <a:latin typeface="Poppins"/>
              </a:rPr>
              <a:t>            </a:t>
            </a:r>
            <a:r>
              <a:rPr lang="en-US" sz="1200" dirty="0" smtClean="0">
                <a:latin typeface="Poppins"/>
              </a:rPr>
              <a:t> </a:t>
            </a:r>
            <a:r>
              <a:rPr lang="cs-CZ" sz="1200" dirty="0" smtClean="0">
                <a:latin typeface="Poppins"/>
              </a:rPr>
              <a:t>500</a:t>
            </a:r>
            <a:r>
              <a:rPr lang="en-US" sz="1200" dirty="0" smtClean="0">
                <a:latin typeface="Poppins"/>
              </a:rPr>
              <a:t> </a:t>
            </a:r>
            <a:r>
              <a:rPr lang="en-US" sz="1200" dirty="0">
                <a:latin typeface="Poppins"/>
              </a:rPr>
              <a:t>000 000 m</a:t>
            </a:r>
            <a:r>
              <a:rPr lang="en-US" sz="1200" baseline="30000" dirty="0">
                <a:latin typeface="Poppins"/>
              </a:rPr>
              <a:t>2</a:t>
            </a:r>
            <a:r>
              <a:rPr lang="en-US" sz="1200" dirty="0">
                <a:latin typeface="Poppins"/>
              </a:rPr>
              <a:t> </a:t>
            </a:r>
            <a:endParaRPr lang="en-US" sz="1200" dirty="0" smtClean="0">
              <a:latin typeface="Poppins"/>
            </a:endParaRPr>
          </a:p>
          <a:p>
            <a:pPr fontAlgn="base"/>
            <a:r>
              <a:rPr lang="cs-CZ" sz="1200" dirty="0" smtClean="0">
                <a:latin typeface="Poppins"/>
              </a:rPr>
              <a:t>Fotovoltaika   </a:t>
            </a:r>
            <a:r>
              <a:rPr lang="en-US" sz="1200" dirty="0" smtClean="0">
                <a:latin typeface="Poppins"/>
              </a:rPr>
              <a:t>22 W/m</a:t>
            </a:r>
            <a:r>
              <a:rPr lang="en-US" sz="1200" baseline="30000" dirty="0" smtClean="0">
                <a:latin typeface="Poppins"/>
              </a:rPr>
              <a:t>2	                   </a:t>
            </a:r>
            <a:r>
              <a:rPr lang="cs-CZ" sz="1200" baseline="30000" dirty="0" smtClean="0">
                <a:latin typeface="Poppins"/>
              </a:rPr>
              <a:t> </a:t>
            </a:r>
            <a:r>
              <a:rPr lang="en-US" sz="1200" baseline="30000" dirty="0" smtClean="0">
                <a:latin typeface="Poppins"/>
              </a:rPr>
              <a:t>      </a:t>
            </a:r>
            <a:r>
              <a:rPr lang="en-US" sz="1200" dirty="0" smtClean="0">
                <a:latin typeface="Poppins"/>
              </a:rPr>
              <a:t>30 500 000 m</a:t>
            </a:r>
            <a:r>
              <a:rPr lang="en-US" sz="1200" baseline="30000" dirty="0" smtClean="0">
                <a:latin typeface="Poppins"/>
              </a:rPr>
              <a:t>2</a:t>
            </a:r>
            <a:r>
              <a:rPr lang="en-US" sz="1200" dirty="0" smtClean="0">
                <a:latin typeface="Poppins"/>
              </a:rPr>
              <a:t> </a:t>
            </a:r>
            <a:r>
              <a:rPr lang="cs-CZ" sz="1200" dirty="0" smtClean="0">
                <a:latin typeface="Poppins"/>
              </a:rPr>
              <a:t>	</a:t>
            </a:r>
            <a:r>
              <a:rPr lang="en-US" sz="1200" dirty="0">
                <a:latin typeface="Poppins"/>
              </a:rPr>
              <a:t>   30  </a:t>
            </a:r>
            <a:r>
              <a:rPr lang="en-US" sz="1200" dirty="0" smtClean="0">
                <a:latin typeface="Poppins"/>
              </a:rPr>
              <a:t>km</a:t>
            </a:r>
            <a:r>
              <a:rPr lang="en-US" sz="1200" baseline="30000" dirty="0" smtClean="0">
                <a:latin typeface="Poppins"/>
              </a:rPr>
              <a:t>2 </a:t>
            </a:r>
            <a:r>
              <a:rPr lang="en-US" sz="1200" dirty="0">
                <a:latin typeface="Poppins"/>
              </a:rPr>
              <a:t>(</a:t>
            </a:r>
            <a:r>
              <a:rPr lang="en-US" sz="1200" dirty="0" smtClean="0">
                <a:latin typeface="Poppins"/>
              </a:rPr>
              <a:t>5.5 x 5,5</a:t>
            </a:r>
            <a:r>
              <a:rPr lang="en-US" sz="1200" dirty="0">
                <a:latin typeface="Poppins"/>
              </a:rPr>
              <a:t>)</a:t>
            </a:r>
            <a:r>
              <a:rPr lang="cs-CZ" sz="1200" dirty="0" smtClean="0">
                <a:latin typeface="Poppins"/>
              </a:rPr>
              <a:t>	 </a:t>
            </a:r>
            <a:r>
              <a:rPr lang="en-US" sz="1200" dirty="0" smtClean="0">
                <a:latin typeface="Poppins"/>
              </a:rPr>
              <a:t>   </a:t>
            </a:r>
            <a:r>
              <a:rPr lang="cs-CZ" sz="1200" dirty="0" smtClean="0">
                <a:latin typeface="Poppins"/>
              </a:rPr>
              <a:t>45</a:t>
            </a:r>
            <a:r>
              <a:rPr lang="en-US" sz="1200" dirty="0" smtClean="0">
                <a:latin typeface="Poppins"/>
              </a:rPr>
              <a:t> </a:t>
            </a:r>
            <a:r>
              <a:rPr lang="en-US" sz="1200" dirty="0">
                <a:latin typeface="Poppins"/>
              </a:rPr>
              <a:t>500 000 m</a:t>
            </a:r>
            <a:r>
              <a:rPr lang="en-US" sz="1200" baseline="30000" dirty="0">
                <a:latin typeface="Poppins"/>
              </a:rPr>
              <a:t>2</a:t>
            </a:r>
            <a:r>
              <a:rPr lang="en-US" sz="1200" dirty="0">
                <a:latin typeface="Poppins"/>
              </a:rPr>
              <a:t> </a:t>
            </a:r>
          </a:p>
        </p:txBody>
      </p:sp>
    </p:spTree>
    <p:extLst>
      <p:ext uri="{BB962C8B-B14F-4D97-AF65-F5344CB8AC3E}">
        <p14:creationId xmlns:p14="http://schemas.microsoft.com/office/powerpoint/2010/main" val="35229113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Obdélník 50"/>
          <p:cNvSpPr/>
          <p:nvPr/>
        </p:nvSpPr>
        <p:spPr>
          <a:xfrm>
            <a:off x="2279032" y="3041494"/>
            <a:ext cx="7879706" cy="705029"/>
          </a:xfrm>
          <a:prstGeom prst="rect">
            <a:avLst/>
          </a:prstGeom>
          <a:solidFill>
            <a:srgbClr val="CCFFCC">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0" y="4092109"/>
            <a:ext cx="6822088" cy="2677656"/>
          </a:xfrm>
          <a:prstGeom prst="rect">
            <a:avLst/>
          </a:prstGeom>
          <a:solidFill>
            <a:srgbClr val="FFFFCC"/>
          </a:solidFill>
          <a:ln w="6350">
            <a:solidFill>
              <a:schemeClr val="accent1"/>
            </a:solidFill>
          </a:ln>
        </p:spPr>
        <p:txBody>
          <a:bodyPr wrap="square">
            <a:spAutoFit/>
          </a:bodyPr>
          <a:lstStyle/>
          <a:p>
            <a:pPr algn="ctr" fontAlgn="base"/>
            <a:r>
              <a:rPr lang="cs-CZ" sz="1400" b="1" dirty="0" smtClean="0">
                <a:solidFill>
                  <a:srgbClr val="0070C0"/>
                </a:solidFill>
              </a:rPr>
              <a:t>Aby se výroba nízkouhlíkového amoniaku stala realitou, bude zapotřebí</a:t>
            </a:r>
          </a:p>
          <a:p>
            <a:pPr marL="285750" indent="-285750" fontAlgn="base">
              <a:buFont typeface="+mj-lt"/>
              <a:buAutoNum type="romanLcPeriod"/>
            </a:pPr>
            <a:endParaRPr lang="cs-CZ" sz="1400" dirty="0" smtClean="0"/>
          </a:p>
          <a:p>
            <a:pPr marL="285750" indent="-285750" fontAlgn="base">
              <a:buFont typeface="+mj-lt"/>
              <a:buAutoNum type="romanLcPeriod"/>
            </a:pPr>
            <a:r>
              <a:rPr lang="cs-CZ" sz="1400" dirty="0"/>
              <a:t>Zelená elektřina - Stabilně vyvážená dostupnost, </a:t>
            </a:r>
            <a:r>
              <a:rPr lang="cs-CZ" sz="1400" dirty="0">
                <a:solidFill>
                  <a:srgbClr val="C00000"/>
                </a:solidFill>
              </a:rPr>
              <a:t>obrovský objem </a:t>
            </a:r>
            <a:r>
              <a:rPr lang="cs-CZ" sz="1400" dirty="0" smtClean="0">
                <a:solidFill>
                  <a:srgbClr val="C00000"/>
                </a:solidFill>
              </a:rPr>
              <a:t> (</a:t>
            </a:r>
            <a:r>
              <a:rPr lang="cs-CZ" sz="1200" dirty="0" smtClean="0">
                <a:solidFill>
                  <a:srgbClr val="C00000"/>
                </a:solidFill>
              </a:rPr>
              <a:t>9,864 MWh EE / t NH3)</a:t>
            </a:r>
            <a:r>
              <a:rPr lang="cs-CZ" sz="1400" dirty="0" smtClean="0">
                <a:solidFill>
                  <a:srgbClr val="C00000"/>
                </a:solidFill>
              </a:rPr>
              <a:t/>
            </a:r>
            <a:br>
              <a:rPr lang="cs-CZ" sz="1400" dirty="0" smtClean="0">
                <a:solidFill>
                  <a:srgbClr val="C00000"/>
                </a:solidFill>
              </a:rPr>
            </a:br>
            <a:r>
              <a:rPr lang="cs-CZ" sz="1400" dirty="0" smtClean="0">
                <a:solidFill>
                  <a:srgbClr val="C00000"/>
                </a:solidFill>
              </a:rPr>
              <a:t>	              </a:t>
            </a:r>
            <a:r>
              <a:rPr lang="cs-CZ" sz="1400" dirty="0" smtClean="0"/>
              <a:t>- </a:t>
            </a:r>
            <a:r>
              <a:rPr lang="cs-CZ" sz="1400" dirty="0"/>
              <a:t>Cenová konkurenceschopnost pro ty, kteří nemají šanci na plný výkon </a:t>
            </a:r>
            <a:r>
              <a:rPr lang="cs-CZ" sz="1400" dirty="0" smtClean="0"/>
              <a:t>    	                z </a:t>
            </a:r>
            <a:r>
              <a:rPr lang="cs-CZ" sz="1400" dirty="0"/>
              <a:t>vlastních OZE</a:t>
            </a:r>
          </a:p>
          <a:p>
            <a:pPr marL="285750" indent="-285750" fontAlgn="base">
              <a:buFont typeface="+mj-lt"/>
              <a:buAutoNum type="romanLcPeriod"/>
            </a:pPr>
            <a:r>
              <a:rPr lang="cs-CZ" sz="1400" dirty="0"/>
              <a:t>Technologie střední / velké elektrolýzy (čas pro vývoj Detail Design)</a:t>
            </a:r>
          </a:p>
          <a:p>
            <a:pPr marL="285750" indent="-285750" fontAlgn="base">
              <a:buFont typeface="+mj-lt"/>
              <a:buAutoNum type="romanLcPeriod"/>
            </a:pPr>
            <a:r>
              <a:rPr lang="cs-CZ" sz="1400" dirty="0"/>
              <a:t>Trh pro nízkouhlíkové produkty s amoniakem </a:t>
            </a:r>
            <a:r>
              <a:rPr lang="cs-CZ" sz="1400" dirty="0">
                <a:solidFill>
                  <a:srgbClr val="C00000"/>
                </a:solidFill>
              </a:rPr>
              <a:t>(takový dnes neexistuje)</a:t>
            </a:r>
          </a:p>
          <a:p>
            <a:pPr marL="285750" indent="-285750" fontAlgn="base">
              <a:buFont typeface="+mj-lt"/>
              <a:buAutoNum type="romanLcPeriod"/>
            </a:pPr>
            <a:r>
              <a:rPr lang="cs-CZ" sz="1400" dirty="0"/>
              <a:t>Obrovské </a:t>
            </a:r>
            <a:r>
              <a:rPr lang="cs-CZ" sz="1400" dirty="0" smtClean="0"/>
              <a:t>fondy na </a:t>
            </a:r>
            <a:r>
              <a:rPr lang="cs-CZ" sz="1400" dirty="0"/>
              <a:t>podporu přechodu </a:t>
            </a:r>
            <a:r>
              <a:rPr lang="cs-CZ" sz="1400" dirty="0">
                <a:solidFill>
                  <a:srgbClr val="C00000"/>
                </a:solidFill>
              </a:rPr>
              <a:t>(stejná šance pro </a:t>
            </a:r>
            <a:r>
              <a:rPr lang="cs-CZ" sz="1400" dirty="0" smtClean="0">
                <a:solidFill>
                  <a:srgbClr val="C00000"/>
                </a:solidFill>
              </a:rPr>
              <a:t>všechny – </a:t>
            </a:r>
            <a:r>
              <a:rPr lang="cs-CZ" sz="1400" dirty="0">
                <a:solidFill>
                  <a:srgbClr val="C00000"/>
                </a:solidFill>
              </a:rPr>
              <a:t>neexistuje)</a:t>
            </a:r>
          </a:p>
          <a:p>
            <a:pPr marL="285750" indent="-285750" fontAlgn="base">
              <a:buFont typeface="+mj-lt"/>
              <a:buAutoNum type="romanLcPeriod"/>
            </a:pPr>
            <a:r>
              <a:rPr lang="cs-CZ" sz="1400" dirty="0"/>
              <a:t>ME lepší podpora, ale nízký dopad na snížení CO2 = tento úkol je pouze pro LE (</a:t>
            </a:r>
            <a:r>
              <a:rPr lang="cs-CZ" sz="1400" dirty="0" smtClean="0"/>
              <a:t>velký podnik)     </a:t>
            </a:r>
            <a:r>
              <a:rPr lang="cs-CZ" sz="1400" b="1" dirty="0" smtClean="0">
                <a:solidFill>
                  <a:srgbClr val="C00000"/>
                </a:solidFill>
              </a:rPr>
              <a:t>Malé a střední podniky …………. </a:t>
            </a:r>
            <a:r>
              <a:rPr lang="cs-CZ" sz="1400" dirty="0" smtClean="0">
                <a:solidFill>
                  <a:srgbClr val="C00000"/>
                </a:solidFill>
              </a:rPr>
              <a:t>Ty nás fakt nenakrmí</a:t>
            </a:r>
            <a:endParaRPr lang="cs-CZ" sz="1400" dirty="0">
              <a:solidFill>
                <a:srgbClr val="C00000"/>
              </a:solidFill>
            </a:endParaRPr>
          </a:p>
          <a:p>
            <a:pPr marL="285750" indent="-285750" fontAlgn="base">
              <a:buFont typeface="+mj-lt"/>
              <a:buAutoNum type="romanLcPeriod"/>
            </a:pPr>
            <a:r>
              <a:rPr lang="cs-CZ" sz="1400" dirty="0"/>
              <a:t>Stabilní regulační rámec</a:t>
            </a:r>
          </a:p>
          <a:p>
            <a:pPr marL="285750" indent="-285750" fontAlgn="base">
              <a:buFont typeface="+mj-lt"/>
              <a:buAutoNum type="romanLcPeriod"/>
            </a:pPr>
            <a:r>
              <a:rPr lang="cs-CZ" sz="1400" dirty="0"/>
              <a:t>Respektování realistického / proveditelného časového harmonogramu </a:t>
            </a:r>
            <a:r>
              <a:rPr lang="cs-CZ" sz="1400" dirty="0" smtClean="0"/>
              <a:t>projektu</a:t>
            </a:r>
            <a:endParaRPr lang="cs-CZ" sz="1400" dirty="0"/>
          </a:p>
        </p:txBody>
      </p:sp>
      <p:sp>
        <p:nvSpPr>
          <p:cNvPr id="10" name="Nadpis 1"/>
          <p:cNvSpPr>
            <a:spLocks noGrp="1"/>
          </p:cNvSpPr>
          <p:nvPr>
            <p:ph type="title"/>
          </p:nvPr>
        </p:nvSpPr>
        <p:spPr>
          <a:xfrm>
            <a:off x="247828" y="110586"/>
            <a:ext cx="11340000" cy="432000"/>
          </a:xfrm>
        </p:spPr>
        <p:txBody>
          <a:bodyPr>
            <a:noAutofit/>
          </a:bodyPr>
          <a:lstStyle/>
          <a:p>
            <a:r>
              <a:rPr lang="cs-CZ" sz="2000" dirty="0" smtClean="0">
                <a:solidFill>
                  <a:srgbClr val="0066CC"/>
                </a:solidFill>
                <a:effectLst>
                  <a:outerShdw blurRad="38100" dist="38100" dir="2700000" algn="tl">
                    <a:srgbClr val="000000">
                      <a:alpha val="43137"/>
                    </a:srgbClr>
                  </a:outerShdw>
                </a:effectLst>
                <a:latin typeface="+mn-lt"/>
              </a:rPr>
              <a:t>Výroba minerálních hnojiv - </a:t>
            </a:r>
            <a:r>
              <a:rPr lang="en-US" sz="2000" dirty="0" smtClean="0">
                <a:solidFill>
                  <a:srgbClr val="0066CC"/>
                </a:solidFill>
                <a:effectLst>
                  <a:outerShdw blurRad="38100" dist="38100" dir="2700000" algn="tl">
                    <a:srgbClr val="000000">
                      <a:alpha val="43137"/>
                    </a:srgbClr>
                  </a:outerShdw>
                </a:effectLst>
                <a:latin typeface="+mn-lt"/>
              </a:rPr>
              <a:t>Downstream Decarbonisation (cradle to grave </a:t>
            </a:r>
            <a:r>
              <a:rPr lang="en-US" sz="2000" dirty="0">
                <a:solidFill>
                  <a:srgbClr val="0066CC"/>
                </a:solidFill>
                <a:effectLst>
                  <a:outerShdw blurRad="38100" dist="38100" dir="2700000" algn="tl">
                    <a:srgbClr val="000000">
                      <a:alpha val="43137"/>
                    </a:srgbClr>
                  </a:outerShdw>
                </a:effectLst>
                <a:latin typeface="+mn-lt"/>
              </a:rPr>
              <a:t>realistic scenario)</a:t>
            </a:r>
          </a:p>
        </p:txBody>
      </p:sp>
      <p:sp>
        <p:nvSpPr>
          <p:cNvPr id="12" name="Obdélník 11"/>
          <p:cNvSpPr/>
          <p:nvPr/>
        </p:nvSpPr>
        <p:spPr>
          <a:xfrm>
            <a:off x="2380575" y="2255548"/>
            <a:ext cx="1680509" cy="261610"/>
          </a:xfrm>
          <a:prstGeom prst="rect">
            <a:avLst/>
          </a:prstGeom>
          <a:solidFill>
            <a:srgbClr val="D2F8FA"/>
          </a:solidFill>
          <a:ln w="6350">
            <a:solidFill>
              <a:schemeClr val="accent1"/>
            </a:solidFill>
          </a:ln>
        </p:spPr>
        <p:txBody>
          <a:bodyPr wrap="square">
            <a:spAutoFit/>
          </a:bodyPr>
          <a:lstStyle/>
          <a:p>
            <a:pPr algn="ctr" fontAlgn="base"/>
            <a:r>
              <a:rPr lang="en-US" sz="1100" dirty="0" err="1" smtClean="0">
                <a:latin typeface="Poppins"/>
              </a:rPr>
              <a:t>Modrá</a:t>
            </a:r>
            <a:r>
              <a:rPr lang="en-US" sz="1100" dirty="0" smtClean="0">
                <a:latin typeface="Poppins"/>
              </a:rPr>
              <a:t> </a:t>
            </a:r>
            <a:r>
              <a:rPr lang="en-US" sz="1100" dirty="0" err="1" smtClean="0">
                <a:latin typeface="Poppins"/>
              </a:rPr>
              <a:t>jednotka</a:t>
            </a:r>
            <a:r>
              <a:rPr lang="en-US" sz="1100" dirty="0" smtClean="0">
                <a:latin typeface="Poppins"/>
              </a:rPr>
              <a:t> </a:t>
            </a:r>
            <a:r>
              <a:rPr lang="en-US" sz="1100" dirty="0" err="1" smtClean="0">
                <a:latin typeface="Poppins"/>
              </a:rPr>
              <a:t>Čpavku</a:t>
            </a:r>
            <a:r>
              <a:rPr lang="en-US" sz="1100" dirty="0" smtClean="0">
                <a:latin typeface="Poppins"/>
              </a:rPr>
              <a:t> </a:t>
            </a:r>
            <a:endParaRPr lang="en-US" sz="1100" dirty="0">
              <a:latin typeface="Poppins"/>
            </a:endParaRPr>
          </a:p>
        </p:txBody>
      </p:sp>
      <p:sp>
        <p:nvSpPr>
          <p:cNvPr id="13" name="Obdélník 12"/>
          <p:cNvSpPr/>
          <p:nvPr/>
        </p:nvSpPr>
        <p:spPr>
          <a:xfrm>
            <a:off x="2390927" y="1187208"/>
            <a:ext cx="1680509" cy="261610"/>
          </a:xfrm>
          <a:prstGeom prst="rect">
            <a:avLst/>
          </a:prstGeom>
          <a:solidFill>
            <a:schemeClr val="bg1">
              <a:lumMod val="85000"/>
            </a:schemeClr>
          </a:solidFill>
          <a:ln w="6350">
            <a:solidFill>
              <a:schemeClr val="accent1"/>
            </a:solidFill>
          </a:ln>
        </p:spPr>
        <p:txBody>
          <a:bodyPr wrap="square">
            <a:spAutoFit/>
          </a:bodyPr>
          <a:lstStyle/>
          <a:p>
            <a:pPr algn="ctr" fontAlgn="base"/>
            <a:r>
              <a:rPr lang="en-US" sz="1100" dirty="0" err="1" smtClean="0">
                <a:latin typeface="Poppins"/>
              </a:rPr>
              <a:t>Šedá</a:t>
            </a:r>
            <a:r>
              <a:rPr lang="en-US" sz="1100" dirty="0" smtClean="0">
                <a:latin typeface="Poppins"/>
              </a:rPr>
              <a:t> </a:t>
            </a:r>
            <a:r>
              <a:rPr lang="en-US" sz="1100" dirty="0" err="1" smtClean="0">
                <a:latin typeface="Poppins"/>
              </a:rPr>
              <a:t>jednotka</a:t>
            </a:r>
            <a:r>
              <a:rPr lang="en-US" sz="1100" dirty="0" smtClean="0">
                <a:latin typeface="Poppins"/>
              </a:rPr>
              <a:t> </a:t>
            </a:r>
            <a:r>
              <a:rPr lang="en-US" sz="1100" dirty="0" err="1" smtClean="0">
                <a:latin typeface="Poppins"/>
              </a:rPr>
              <a:t>Čpavku</a:t>
            </a:r>
            <a:endParaRPr lang="en-US" sz="1100" dirty="0">
              <a:latin typeface="Poppins"/>
            </a:endParaRPr>
          </a:p>
        </p:txBody>
      </p:sp>
      <p:sp>
        <p:nvSpPr>
          <p:cNvPr id="14" name="Obdélník 13"/>
          <p:cNvSpPr/>
          <p:nvPr/>
        </p:nvSpPr>
        <p:spPr>
          <a:xfrm>
            <a:off x="2380575" y="3390279"/>
            <a:ext cx="1680509" cy="253916"/>
          </a:xfrm>
          <a:prstGeom prst="rect">
            <a:avLst/>
          </a:prstGeom>
          <a:solidFill>
            <a:srgbClr val="CCFFCC"/>
          </a:solidFill>
          <a:ln w="6350">
            <a:solidFill>
              <a:schemeClr val="accent1"/>
            </a:solidFill>
          </a:ln>
        </p:spPr>
        <p:txBody>
          <a:bodyPr wrap="square">
            <a:spAutoFit/>
          </a:bodyPr>
          <a:lstStyle/>
          <a:p>
            <a:pPr algn="ctr" fontAlgn="base"/>
            <a:r>
              <a:rPr lang="en-US" sz="1050" dirty="0" err="1" smtClean="0">
                <a:latin typeface="Poppins"/>
              </a:rPr>
              <a:t>Zelená</a:t>
            </a:r>
            <a:r>
              <a:rPr lang="en-US" sz="1050" dirty="0" smtClean="0">
                <a:latin typeface="Poppins"/>
              </a:rPr>
              <a:t> </a:t>
            </a:r>
            <a:r>
              <a:rPr lang="en-US" sz="1050" dirty="0" err="1" smtClean="0">
                <a:latin typeface="Poppins"/>
              </a:rPr>
              <a:t>jednotka</a:t>
            </a:r>
            <a:r>
              <a:rPr lang="en-US" sz="1050" dirty="0" smtClean="0">
                <a:latin typeface="Poppins"/>
              </a:rPr>
              <a:t> </a:t>
            </a:r>
            <a:r>
              <a:rPr lang="en-US" sz="1050" dirty="0" err="1" smtClean="0">
                <a:latin typeface="Poppins"/>
              </a:rPr>
              <a:t>Čpavku</a:t>
            </a:r>
            <a:endParaRPr lang="en-US" sz="1050" dirty="0">
              <a:latin typeface="Poppins"/>
            </a:endParaRPr>
          </a:p>
        </p:txBody>
      </p:sp>
      <p:sp>
        <p:nvSpPr>
          <p:cNvPr id="15" name="Obdélník 14"/>
          <p:cNvSpPr/>
          <p:nvPr/>
        </p:nvSpPr>
        <p:spPr>
          <a:xfrm>
            <a:off x="4478660" y="1187208"/>
            <a:ext cx="1744587" cy="261610"/>
          </a:xfrm>
          <a:prstGeom prst="rect">
            <a:avLst/>
          </a:prstGeom>
          <a:solidFill>
            <a:srgbClr val="D2F8FA"/>
          </a:solidFill>
          <a:ln w="6350">
            <a:solidFill>
              <a:schemeClr val="accent1"/>
            </a:solidFill>
          </a:ln>
        </p:spPr>
        <p:txBody>
          <a:bodyPr wrap="square">
            <a:spAutoFit/>
          </a:bodyPr>
          <a:lstStyle/>
          <a:p>
            <a:pPr algn="ctr" fontAlgn="base"/>
            <a:r>
              <a:rPr lang="cs-CZ" sz="1100" dirty="0" smtClean="0">
                <a:latin typeface="Poppins"/>
              </a:rPr>
              <a:t>Modrá Kyselina Dusičná</a:t>
            </a:r>
            <a:endParaRPr lang="en-US" sz="1100" dirty="0">
              <a:latin typeface="Poppins"/>
            </a:endParaRPr>
          </a:p>
        </p:txBody>
      </p:sp>
      <p:sp>
        <p:nvSpPr>
          <p:cNvPr id="16" name="Obdélník 15"/>
          <p:cNvSpPr/>
          <p:nvPr/>
        </p:nvSpPr>
        <p:spPr>
          <a:xfrm>
            <a:off x="1593416" y="1179917"/>
            <a:ext cx="652633" cy="2631490"/>
          </a:xfrm>
          <a:prstGeom prst="rect">
            <a:avLst/>
          </a:prstGeom>
          <a:solidFill>
            <a:schemeClr val="bg1"/>
          </a:solidFill>
          <a:ln w="6350">
            <a:solidFill>
              <a:schemeClr val="accent1"/>
            </a:solidFill>
          </a:ln>
        </p:spPr>
        <p:txBody>
          <a:bodyPr wrap="square">
            <a:spAutoFit/>
          </a:bodyPr>
          <a:lstStyle/>
          <a:p>
            <a:pPr fontAlgn="base"/>
            <a:r>
              <a:rPr lang="en-US" sz="1100" dirty="0" smtClean="0">
                <a:latin typeface="Poppins"/>
              </a:rPr>
              <a:t> Today</a:t>
            </a:r>
          </a:p>
          <a:p>
            <a:pPr fontAlgn="base"/>
            <a:endParaRPr lang="en-US" sz="1100" dirty="0">
              <a:latin typeface="Poppins"/>
            </a:endParaRPr>
          </a:p>
          <a:p>
            <a:pPr fontAlgn="base"/>
            <a:endParaRPr lang="en-US" sz="1100" dirty="0" smtClean="0">
              <a:latin typeface="Poppins"/>
            </a:endParaRPr>
          </a:p>
          <a:p>
            <a:pPr fontAlgn="base"/>
            <a:endParaRPr lang="en-US" sz="1100" dirty="0">
              <a:latin typeface="Poppins"/>
            </a:endParaRPr>
          </a:p>
          <a:p>
            <a:pPr fontAlgn="base"/>
            <a:r>
              <a:rPr lang="en-US" sz="1100" dirty="0" smtClean="0">
                <a:latin typeface="Poppins"/>
              </a:rPr>
              <a:t>2030</a:t>
            </a:r>
          </a:p>
          <a:p>
            <a:pPr fontAlgn="base"/>
            <a:endParaRPr lang="en-US" sz="1100" dirty="0">
              <a:latin typeface="Poppins"/>
            </a:endParaRPr>
          </a:p>
          <a:p>
            <a:pPr fontAlgn="base"/>
            <a:endParaRPr lang="en-US" sz="1100" dirty="0" smtClean="0">
              <a:latin typeface="Poppins"/>
            </a:endParaRPr>
          </a:p>
          <a:p>
            <a:pPr fontAlgn="base"/>
            <a:endParaRPr lang="en-US" sz="1100" dirty="0" smtClean="0">
              <a:latin typeface="Poppins"/>
            </a:endParaRPr>
          </a:p>
          <a:p>
            <a:pPr fontAlgn="base"/>
            <a:endParaRPr lang="cs-CZ" sz="1100" dirty="0" smtClean="0">
              <a:latin typeface="Poppins"/>
            </a:endParaRPr>
          </a:p>
          <a:p>
            <a:pPr fontAlgn="base"/>
            <a:endParaRPr lang="en-US" sz="1100" dirty="0">
              <a:latin typeface="Poppins"/>
            </a:endParaRPr>
          </a:p>
          <a:p>
            <a:pPr fontAlgn="base"/>
            <a:endParaRPr lang="en-US" sz="1100" dirty="0" smtClean="0">
              <a:latin typeface="Poppins"/>
            </a:endParaRPr>
          </a:p>
          <a:p>
            <a:pPr fontAlgn="base"/>
            <a:r>
              <a:rPr lang="en-US" sz="1100" dirty="0" smtClean="0">
                <a:latin typeface="Poppins"/>
              </a:rPr>
              <a:t>2050</a:t>
            </a:r>
            <a:endParaRPr lang="cs-CZ" sz="1100" dirty="0" smtClean="0">
              <a:latin typeface="Poppins"/>
            </a:endParaRPr>
          </a:p>
          <a:p>
            <a:pPr fontAlgn="base"/>
            <a:endParaRPr lang="cs-CZ" sz="1100" dirty="0">
              <a:latin typeface="Poppins"/>
            </a:endParaRPr>
          </a:p>
          <a:p>
            <a:pPr fontAlgn="base"/>
            <a:endParaRPr lang="cs-CZ" sz="1100" dirty="0" smtClean="0">
              <a:latin typeface="Poppins"/>
            </a:endParaRPr>
          </a:p>
          <a:p>
            <a:pPr fontAlgn="base"/>
            <a:endParaRPr lang="en-US" sz="1100" dirty="0">
              <a:latin typeface="Poppins"/>
            </a:endParaRPr>
          </a:p>
        </p:txBody>
      </p:sp>
      <p:sp>
        <p:nvSpPr>
          <p:cNvPr id="17" name="Obdélník 16"/>
          <p:cNvSpPr/>
          <p:nvPr/>
        </p:nvSpPr>
        <p:spPr>
          <a:xfrm>
            <a:off x="6368128" y="1187208"/>
            <a:ext cx="1648407" cy="261610"/>
          </a:xfrm>
          <a:prstGeom prst="rect">
            <a:avLst/>
          </a:prstGeom>
          <a:solidFill>
            <a:schemeClr val="bg1">
              <a:lumMod val="85000"/>
            </a:schemeClr>
          </a:solidFill>
          <a:ln w="6350">
            <a:solidFill>
              <a:schemeClr val="accent1"/>
            </a:solidFill>
          </a:ln>
        </p:spPr>
        <p:txBody>
          <a:bodyPr wrap="square">
            <a:spAutoFit/>
          </a:bodyPr>
          <a:lstStyle/>
          <a:p>
            <a:pPr algn="ctr" fontAlgn="base"/>
            <a:r>
              <a:rPr lang="en-US" sz="1100" dirty="0" err="1" smtClean="0">
                <a:latin typeface="Poppins"/>
              </a:rPr>
              <a:t>Šedá</a:t>
            </a:r>
            <a:r>
              <a:rPr lang="en-US" sz="1100" dirty="0" smtClean="0">
                <a:latin typeface="Poppins"/>
              </a:rPr>
              <a:t> </a:t>
            </a:r>
            <a:r>
              <a:rPr lang="en-US" sz="1100" dirty="0" err="1" smtClean="0">
                <a:latin typeface="Poppins"/>
              </a:rPr>
              <a:t>jednotka</a:t>
            </a:r>
            <a:r>
              <a:rPr lang="en-US" sz="1100" dirty="0" smtClean="0">
                <a:latin typeface="Poppins"/>
              </a:rPr>
              <a:t> </a:t>
            </a:r>
            <a:r>
              <a:rPr lang="en-US" sz="1100" dirty="0" err="1" smtClean="0">
                <a:latin typeface="Poppins"/>
              </a:rPr>
              <a:t>Hnojiv</a:t>
            </a:r>
            <a:endParaRPr lang="en-US" sz="1100" dirty="0">
              <a:latin typeface="Poppins"/>
            </a:endParaRPr>
          </a:p>
        </p:txBody>
      </p:sp>
      <p:sp>
        <p:nvSpPr>
          <p:cNvPr id="18" name="Obdélník 17"/>
          <p:cNvSpPr/>
          <p:nvPr/>
        </p:nvSpPr>
        <p:spPr>
          <a:xfrm>
            <a:off x="6368128" y="3383985"/>
            <a:ext cx="1648407" cy="261610"/>
          </a:xfrm>
          <a:prstGeom prst="rect">
            <a:avLst/>
          </a:prstGeom>
          <a:solidFill>
            <a:srgbClr val="CCFFCC"/>
          </a:solidFill>
          <a:ln w="6350">
            <a:solidFill>
              <a:schemeClr val="accent1"/>
            </a:solidFill>
          </a:ln>
        </p:spPr>
        <p:txBody>
          <a:bodyPr wrap="square">
            <a:spAutoFit/>
          </a:bodyPr>
          <a:lstStyle/>
          <a:p>
            <a:pPr algn="ctr" fontAlgn="base"/>
            <a:r>
              <a:rPr lang="en-US" sz="1100" dirty="0" err="1" smtClean="0">
                <a:latin typeface="Poppins"/>
              </a:rPr>
              <a:t>Zelená</a:t>
            </a:r>
            <a:r>
              <a:rPr lang="en-US" sz="1100" dirty="0" smtClean="0">
                <a:latin typeface="Poppins"/>
              </a:rPr>
              <a:t> </a:t>
            </a:r>
            <a:r>
              <a:rPr lang="en-US" sz="1100" dirty="0" err="1" smtClean="0">
                <a:latin typeface="Poppins"/>
              </a:rPr>
              <a:t>jednotka</a:t>
            </a:r>
            <a:r>
              <a:rPr lang="en-US" sz="1100" dirty="0" smtClean="0">
                <a:latin typeface="Poppins"/>
              </a:rPr>
              <a:t> </a:t>
            </a:r>
            <a:r>
              <a:rPr lang="en-US" sz="1100" dirty="0" err="1" smtClean="0">
                <a:latin typeface="Poppins"/>
              </a:rPr>
              <a:t>Hnojiv</a:t>
            </a:r>
            <a:endParaRPr lang="en-US" sz="1100" dirty="0">
              <a:latin typeface="Poppins"/>
            </a:endParaRPr>
          </a:p>
        </p:txBody>
      </p:sp>
      <p:sp>
        <p:nvSpPr>
          <p:cNvPr id="19" name="Obdélník 18"/>
          <p:cNvSpPr/>
          <p:nvPr/>
        </p:nvSpPr>
        <p:spPr>
          <a:xfrm>
            <a:off x="8406594" y="1971016"/>
            <a:ext cx="1648407" cy="261610"/>
          </a:xfrm>
          <a:prstGeom prst="rect">
            <a:avLst/>
          </a:prstGeom>
          <a:solidFill>
            <a:srgbClr val="D2F8FA"/>
          </a:solidFill>
          <a:ln w="6350">
            <a:solidFill>
              <a:schemeClr val="accent1"/>
            </a:solidFill>
          </a:ln>
        </p:spPr>
        <p:txBody>
          <a:bodyPr wrap="square">
            <a:spAutoFit/>
          </a:bodyPr>
          <a:lstStyle/>
          <a:p>
            <a:pPr algn="ctr" fontAlgn="base"/>
            <a:r>
              <a:rPr lang="cs-CZ" sz="1100" dirty="0" smtClean="0">
                <a:latin typeface="Poppins"/>
              </a:rPr>
              <a:t>Modrá Hnojiva</a:t>
            </a:r>
            <a:endParaRPr lang="en-US" sz="1100" dirty="0">
              <a:latin typeface="Poppins"/>
            </a:endParaRPr>
          </a:p>
        </p:txBody>
      </p:sp>
      <p:sp>
        <p:nvSpPr>
          <p:cNvPr id="21" name="Obdélník 20"/>
          <p:cNvSpPr/>
          <p:nvPr/>
        </p:nvSpPr>
        <p:spPr>
          <a:xfrm>
            <a:off x="8406591" y="2275776"/>
            <a:ext cx="1648407" cy="261610"/>
          </a:xfrm>
          <a:prstGeom prst="rect">
            <a:avLst/>
          </a:prstGeom>
          <a:solidFill>
            <a:srgbClr val="CCFFCC"/>
          </a:solidFill>
          <a:ln w="6350">
            <a:solidFill>
              <a:schemeClr val="accent1"/>
            </a:solidFill>
          </a:ln>
        </p:spPr>
        <p:txBody>
          <a:bodyPr wrap="square">
            <a:spAutoFit/>
          </a:bodyPr>
          <a:lstStyle/>
          <a:p>
            <a:pPr algn="ctr" fontAlgn="base"/>
            <a:r>
              <a:rPr lang="cs-CZ" sz="1100" dirty="0" smtClean="0">
                <a:latin typeface="Poppins"/>
              </a:rPr>
              <a:t>Zelená Hnojiva</a:t>
            </a:r>
            <a:endParaRPr lang="en-US" sz="1100" dirty="0">
              <a:latin typeface="Poppins"/>
            </a:endParaRPr>
          </a:p>
        </p:txBody>
      </p:sp>
      <p:cxnSp>
        <p:nvCxnSpPr>
          <p:cNvPr id="22" name="Přímá spojnice 21"/>
          <p:cNvCxnSpPr/>
          <p:nvPr/>
        </p:nvCxnSpPr>
        <p:spPr>
          <a:xfrm>
            <a:off x="8161414" y="763983"/>
            <a:ext cx="39905" cy="2723858"/>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9" name="Obdélník 28"/>
          <p:cNvSpPr/>
          <p:nvPr/>
        </p:nvSpPr>
        <p:spPr>
          <a:xfrm>
            <a:off x="2390927" y="777492"/>
            <a:ext cx="5625608" cy="261610"/>
          </a:xfrm>
          <a:prstGeom prst="rect">
            <a:avLst/>
          </a:prstGeom>
          <a:solidFill>
            <a:schemeClr val="bg1"/>
          </a:solidFill>
          <a:ln w="635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solidFill>
                  <a:schemeClr val="tx1"/>
                </a:solidFill>
              </a:rPr>
              <a:t>Technologie</a:t>
            </a:r>
            <a:endParaRPr lang="en-US" dirty="0">
              <a:solidFill>
                <a:schemeClr val="tx1"/>
              </a:solidFill>
            </a:endParaRPr>
          </a:p>
        </p:txBody>
      </p:sp>
      <p:sp>
        <p:nvSpPr>
          <p:cNvPr id="31" name="Obdélník 30"/>
          <p:cNvSpPr/>
          <p:nvPr/>
        </p:nvSpPr>
        <p:spPr>
          <a:xfrm>
            <a:off x="8429229" y="777493"/>
            <a:ext cx="1648407" cy="26161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cs-CZ" dirty="0" smtClean="0">
                <a:solidFill>
                  <a:schemeClr val="tx1"/>
                </a:solidFill>
              </a:rPr>
              <a:t>Výrobky</a:t>
            </a:r>
            <a:endParaRPr lang="en-US" dirty="0">
              <a:solidFill>
                <a:schemeClr val="tx1"/>
              </a:solidFill>
            </a:endParaRPr>
          </a:p>
        </p:txBody>
      </p:sp>
      <p:sp>
        <p:nvSpPr>
          <p:cNvPr id="32" name="Šipka dolů 31"/>
          <p:cNvSpPr/>
          <p:nvPr/>
        </p:nvSpPr>
        <p:spPr>
          <a:xfrm>
            <a:off x="2635885" y="3802907"/>
            <a:ext cx="1680508" cy="196203"/>
          </a:xfrm>
          <a:prstGeom prst="downArrow">
            <a:avLst>
              <a:gd name="adj1" fmla="val 50000"/>
              <a:gd name="adj2" fmla="val 44194"/>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36" name="Přímá spojnice 35"/>
          <p:cNvCxnSpPr/>
          <p:nvPr/>
        </p:nvCxnSpPr>
        <p:spPr>
          <a:xfrm>
            <a:off x="1593416" y="1039102"/>
            <a:ext cx="8484220"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Přímá spojnice 36"/>
          <p:cNvCxnSpPr/>
          <p:nvPr/>
        </p:nvCxnSpPr>
        <p:spPr>
          <a:xfrm>
            <a:off x="1593416" y="777492"/>
            <a:ext cx="84842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Přímá spojnice 38"/>
          <p:cNvCxnSpPr/>
          <p:nvPr/>
        </p:nvCxnSpPr>
        <p:spPr>
          <a:xfrm flipV="1">
            <a:off x="1593416" y="1848688"/>
            <a:ext cx="8484220" cy="25253"/>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47" name="Obdélník 46"/>
          <p:cNvSpPr/>
          <p:nvPr/>
        </p:nvSpPr>
        <p:spPr>
          <a:xfrm>
            <a:off x="2388952" y="1927047"/>
            <a:ext cx="1680509" cy="261610"/>
          </a:xfrm>
          <a:prstGeom prst="rect">
            <a:avLst/>
          </a:prstGeom>
          <a:solidFill>
            <a:schemeClr val="bg1">
              <a:lumMod val="85000"/>
            </a:schemeClr>
          </a:solidFill>
          <a:ln w="6350">
            <a:solidFill>
              <a:schemeClr val="accent1"/>
            </a:solidFill>
          </a:ln>
        </p:spPr>
        <p:txBody>
          <a:bodyPr wrap="square">
            <a:spAutoFit/>
          </a:bodyPr>
          <a:lstStyle/>
          <a:p>
            <a:pPr algn="ctr" fontAlgn="base"/>
            <a:r>
              <a:rPr lang="en-US" sz="1100" dirty="0" err="1" smtClean="0">
                <a:latin typeface="Poppins"/>
              </a:rPr>
              <a:t>Šedá</a:t>
            </a:r>
            <a:r>
              <a:rPr lang="en-US" sz="1100" dirty="0" smtClean="0">
                <a:latin typeface="Poppins"/>
              </a:rPr>
              <a:t> </a:t>
            </a:r>
            <a:r>
              <a:rPr lang="en-US" sz="1100" dirty="0" err="1" smtClean="0">
                <a:latin typeface="Poppins"/>
              </a:rPr>
              <a:t>jednotka</a:t>
            </a:r>
            <a:r>
              <a:rPr lang="en-US" sz="1100" dirty="0" smtClean="0">
                <a:latin typeface="Poppins"/>
              </a:rPr>
              <a:t> </a:t>
            </a:r>
            <a:r>
              <a:rPr lang="en-US" sz="1100" dirty="0" err="1" smtClean="0">
                <a:latin typeface="Poppins"/>
              </a:rPr>
              <a:t>Čpavku</a:t>
            </a:r>
            <a:endParaRPr lang="en-US" sz="1100" dirty="0">
              <a:latin typeface="Poppins"/>
            </a:endParaRPr>
          </a:p>
        </p:txBody>
      </p:sp>
      <p:sp>
        <p:nvSpPr>
          <p:cNvPr id="48" name="Obdélník 47"/>
          <p:cNvSpPr/>
          <p:nvPr/>
        </p:nvSpPr>
        <p:spPr>
          <a:xfrm>
            <a:off x="2380575" y="3085201"/>
            <a:ext cx="1680509" cy="261610"/>
          </a:xfrm>
          <a:prstGeom prst="rect">
            <a:avLst/>
          </a:prstGeom>
          <a:solidFill>
            <a:srgbClr val="D2F8FA"/>
          </a:solidFill>
          <a:ln w="6350">
            <a:solidFill>
              <a:schemeClr val="accent1"/>
            </a:solidFill>
          </a:ln>
        </p:spPr>
        <p:txBody>
          <a:bodyPr wrap="square">
            <a:spAutoFit/>
          </a:bodyPr>
          <a:lstStyle/>
          <a:p>
            <a:pPr algn="ctr" fontAlgn="base"/>
            <a:r>
              <a:rPr lang="en-US" sz="1100" dirty="0" err="1" smtClean="0">
                <a:latin typeface="Poppins"/>
              </a:rPr>
              <a:t>Modrá</a:t>
            </a:r>
            <a:r>
              <a:rPr lang="en-US" sz="1100" dirty="0" smtClean="0">
                <a:latin typeface="Poppins"/>
              </a:rPr>
              <a:t> </a:t>
            </a:r>
            <a:r>
              <a:rPr lang="en-US" sz="1100" dirty="0" err="1" smtClean="0">
                <a:latin typeface="Poppins"/>
              </a:rPr>
              <a:t>jednotka</a:t>
            </a:r>
            <a:r>
              <a:rPr lang="en-US" sz="1100" dirty="0" smtClean="0">
                <a:latin typeface="Poppins"/>
              </a:rPr>
              <a:t> </a:t>
            </a:r>
            <a:r>
              <a:rPr lang="en-US" sz="1100" dirty="0" err="1" smtClean="0">
                <a:latin typeface="Poppins"/>
              </a:rPr>
              <a:t>Čpavku</a:t>
            </a:r>
            <a:r>
              <a:rPr lang="en-US" sz="1100" dirty="0" smtClean="0">
                <a:latin typeface="Poppins"/>
              </a:rPr>
              <a:t> </a:t>
            </a:r>
            <a:endParaRPr lang="en-US" sz="1100" dirty="0">
              <a:latin typeface="Poppins"/>
            </a:endParaRPr>
          </a:p>
        </p:txBody>
      </p:sp>
      <p:sp>
        <p:nvSpPr>
          <p:cNvPr id="50" name="Obdélník 49"/>
          <p:cNvSpPr/>
          <p:nvPr/>
        </p:nvSpPr>
        <p:spPr>
          <a:xfrm>
            <a:off x="6964632" y="4092109"/>
            <a:ext cx="5189517" cy="2646878"/>
          </a:xfrm>
          <a:prstGeom prst="rect">
            <a:avLst/>
          </a:prstGeom>
          <a:solidFill>
            <a:srgbClr val="FFFFCC"/>
          </a:solidFill>
          <a:ln w="6350">
            <a:solidFill>
              <a:schemeClr val="accent1"/>
            </a:solidFill>
          </a:ln>
        </p:spPr>
        <p:txBody>
          <a:bodyPr wrap="square">
            <a:spAutoFit/>
          </a:bodyPr>
          <a:lstStyle/>
          <a:p>
            <a:pPr algn="ctr" fontAlgn="base"/>
            <a:r>
              <a:rPr lang="cs-CZ" sz="1400" b="1" dirty="0" smtClean="0">
                <a:solidFill>
                  <a:srgbClr val="0066CC"/>
                </a:solidFill>
              </a:rPr>
              <a:t>Klíčovou otázkou je udržení výroby čpavku v Evropě.</a:t>
            </a:r>
          </a:p>
          <a:p>
            <a:pPr algn="ctr" fontAlgn="base"/>
            <a:endParaRPr lang="cs-CZ" sz="1400" b="1" dirty="0" smtClean="0"/>
          </a:p>
          <a:p>
            <a:pPr algn="ctr" fontAlgn="base"/>
            <a:r>
              <a:rPr lang="cs-CZ" sz="1400" dirty="0" smtClean="0">
                <a:solidFill>
                  <a:schemeClr val="accent6">
                    <a:lumMod val="50000"/>
                  </a:schemeClr>
                </a:solidFill>
              </a:rPr>
              <a:t>Zelený amoniak </a:t>
            </a:r>
            <a:r>
              <a:rPr lang="cs-CZ" sz="1400" dirty="0" smtClean="0"/>
              <a:t>není fikce, ale realistický projekt pro špičkové, tvrdě pracující a trpělivé týmy odborníků z oboru.</a:t>
            </a:r>
          </a:p>
          <a:p>
            <a:pPr algn="ctr" fontAlgn="base"/>
            <a:endParaRPr lang="cs-CZ" sz="1400" dirty="0" smtClean="0"/>
          </a:p>
          <a:p>
            <a:pPr algn="ctr" fontAlgn="base"/>
            <a:r>
              <a:rPr lang="cs-CZ" sz="1400" dirty="0" smtClean="0"/>
              <a:t>Zabere to ale víc času a hlavně peněz, než předpokládá/předepisuje  politický návrh Fit </a:t>
            </a:r>
            <a:r>
              <a:rPr lang="cs-CZ" sz="1400" dirty="0" err="1" smtClean="0"/>
              <a:t>for</a:t>
            </a:r>
            <a:r>
              <a:rPr lang="cs-CZ" sz="1400" dirty="0" smtClean="0"/>
              <a:t> 55</a:t>
            </a:r>
          </a:p>
          <a:p>
            <a:pPr algn="ctr" fontAlgn="base"/>
            <a:endParaRPr lang="cs-CZ" sz="1400" dirty="0" smtClean="0"/>
          </a:p>
          <a:p>
            <a:pPr algn="ctr" fontAlgn="base"/>
            <a:r>
              <a:rPr lang="cs-CZ" sz="1400" dirty="0" smtClean="0">
                <a:solidFill>
                  <a:srgbClr val="C00000"/>
                </a:solidFill>
              </a:rPr>
              <a:t>Všichni rádi mluví o vodíku, ale nikdo neví, jak ho sehnat v požadovaném množství, za přijatelnou cenu,  a chceme to teď hned, nejpozději však do roku 2030</a:t>
            </a:r>
          </a:p>
          <a:p>
            <a:pPr algn="ctr" fontAlgn="base"/>
            <a:endParaRPr lang="cs-CZ" sz="1050" dirty="0" smtClean="0">
              <a:solidFill>
                <a:srgbClr val="C00000"/>
              </a:solidFill>
            </a:endParaRPr>
          </a:p>
        </p:txBody>
      </p:sp>
      <p:sp>
        <p:nvSpPr>
          <p:cNvPr id="25" name="Obdélník 24"/>
          <p:cNvSpPr/>
          <p:nvPr/>
        </p:nvSpPr>
        <p:spPr>
          <a:xfrm>
            <a:off x="6368126" y="2285605"/>
            <a:ext cx="1648407" cy="261610"/>
          </a:xfrm>
          <a:prstGeom prst="rect">
            <a:avLst/>
          </a:prstGeom>
          <a:solidFill>
            <a:srgbClr val="D2F8FA"/>
          </a:solidFill>
          <a:ln w="6350">
            <a:solidFill>
              <a:schemeClr val="accent1"/>
            </a:solidFill>
          </a:ln>
        </p:spPr>
        <p:txBody>
          <a:bodyPr wrap="square">
            <a:spAutoFit/>
          </a:bodyPr>
          <a:lstStyle/>
          <a:p>
            <a:pPr algn="ctr" fontAlgn="base"/>
            <a:r>
              <a:rPr lang="en-US" sz="1100" dirty="0" err="1" smtClean="0">
                <a:latin typeface="Poppins"/>
              </a:rPr>
              <a:t>Modrá</a:t>
            </a:r>
            <a:r>
              <a:rPr lang="en-US" sz="1100" dirty="0" smtClean="0">
                <a:latin typeface="Poppins"/>
              </a:rPr>
              <a:t> </a:t>
            </a:r>
            <a:r>
              <a:rPr lang="en-US" sz="1100" dirty="0" err="1" smtClean="0">
                <a:latin typeface="Poppins"/>
              </a:rPr>
              <a:t>jednotka</a:t>
            </a:r>
            <a:r>
              <a:rPr lang="en-US" sz="1100" dirty="0" smtClean="0">
                <a:latin typeface="Poppins"/>
              </a:rPr>
              <a:t> </a:t>
            </a:r>
            <a:r>
              <a:rPr lang="en-US" sz="1100" dirty="0" err="1" smtClean="0">
                <a:latin typeface="Poppins"/>
              </a:rPr>
              <a:t>Hnojiv</a:t>
            </a:r>
            <a:endParaRPr lang="en-US" sz="1100" dirty="0">
              <a:latin typeface="Poppins"/>
            </a:endParaRPr>
          </a:p>
        </p:txBody>
      </p:sp>
      <p:sp>
        <p:nvSpPr>
          <p:cNvPr id="26" name="Obdélník 25"/>
          <p:cNvSpPr/>
          <p:nvPr/>
        </p:nvSpPr>
        <p:spPr>
          <a:xfrm>
            <a:off x="6368124" y="1964433"/>
            <a:ext cx="1648407" cy="261610"/>
          </a:xfrm>
          <a:prstGeom prst="rect">
            <a:avLst/>
          </a:prstGeom>
          <a:solidFill>
            <a:schemeClr val="bg1">
              <a:lumMod val="85000"/>
            </a:schemeClr>
          </a:solidFill>
          <a:ln w="6350">
            <a:solidFill>
              <a:schemeClr val="accent1"/>
            </a:solidFill>
          </a:ln>
        </p:spPr>
        <p:txBody>
          <a:bodyPr wrap="square">
            <a:spAutoFit/>
          </a:bodyPr>
          <a:lstStyle/>
          <a:p>
            <a:pPr algn="ctr" fontAlgn="base"/>
            <a:r>
              <a:rPr lang="en-US" sz="1100" dirty="0" err="1" smtClean="0">
                <a:latin typeface="Poppins"/>
              </a:rPr>
              <a:t>Šedá</a:t>
            </a:r>
            <a:r>
              <a:rPr lang="en-US" sz="1100" dirty="0" smtClean="0">
                <a:latin typeface="Poppins"/>
              </a:rPr>
              <a:t> </a:t>
            </a:r>
            <a:r>
              <a:rPr lang="en-US" sz="1100" dirty="0" err="1" smtClean="0">
                <a:latin typeface="Poppins"/>
              </a:rPr>
              <a:t>jednotka</a:t>
            </a:r>
            <a:r>
              <a:rPr lang="en-US" sz="1100" dirty="0" smtClean="0">
                <a:latin typeface="Poppins"/>
              </a:rPr>
              <a:t> </a:t>
            </a:r>
            <a:r>
              <a:rPr lang="en-US" sz="1100" dirty="0" err="1" smtClean="0">
                <a:latin typeface="Poppins"/>
              </a:rPr>
              <a:t>Hnojiv</a:t>
            </a:r>
            <a:endParaRPr lang="en-US" sz="1100" dirty="0">
              <a:latin typeface="Poppins"/>
            </a:endParaRPr>
          </a:p>
        </p:txBody>
      </p:sp>
      <p:sp>
        <p:nvSpPr>
          <p:cNvPr id="28" name="Obdélník 27"/>
          <p:cNvSpPr/>
          <p:nvPr/>
        </p:nvSpPr>
        <p:spPr>
          <a:xfrm>
            <a:off x="8406595" y="1171440"/>
            <a:ext cx="1648407" cy="261610"/>
          </a:xfrm>
          <a:prstGeom prst="rect">
            <a:avLst/>
          </a:prstGeom>
          <a:solidFill>
            <a:schemeClr val="bg1">
              <a:lumMod val="85000"/>
            </a:schemeClr>
          </a:solidFill>
          <a:ln w="6350">
            <a:solidFill>
              <a:schemeClr val="accent1"/>
            </a:solidFill>
          </a:ln>
        </p:spPr>
        <p:txBody>
          <a:bodyPr wrap="square">
            <a:spAutoFit/>
          </a:bodyPr>
          <a:lstStyle/>
          <a:p>
            <a:pPr algn="ctr" fontAlgn="base"/>
            <a:r>
              <a:rPr lang="cs-CZ" sz="1100" dirty="0" smtClean="0">
                <a:latin typeface="Poppins"/>
              </a:rPr>
              <a:t>Šedá Hnojiva</a:t>
            </a:r>
            <a:endParaRPr lang="en-US" sz="1100" dirty="0">
              <a:latin typeface="Poppins"/>
            </a:endParaRPr>
          </a:p>
        </p:txBody>
      </p:sp>
      <p:sp>
        <p:nvSpPr>
          <p:cNvPr id="30" name="Obdélník 29"/>
          <p:cNvSpPr/>
          <p:nvPr/>
        </p:nvSpPr>
        <p:spPr>
          <a:xfrm>
            <a:off x="8406594" y="3383985"/>
            <a:ext cx="1648407" cy="261610"/>
          </a:xfrm>
          <a:prstGeom prst="rect">
            <a:avLst/>
          </a:prstGeom>
          <a:solidFill>
            <a:srgbClr val="CCFFCC"/>
          </a:solidFill>
          <a:ln w="6350">
            <a:solidFill>
              <a:schemeClr val="accent1"/>
            </a:solidFill>
          </a:ln>
        </p:spPr>
        <p:txBody>
          <a:bodyPr wrap="square">
            <a:spAutoFit/>
          </a:bodyPr>
          <a:lstStyle/>
          <a:p>
            <a:pPr algn="ctr" fontAlgn="base"/>
            <a:r>
              <a:rPr lang="cs-CZ" sz="1100" dirty="0">
                <a:latin typeface="Poppins"/>
              </a:rPr>
              <a:t>Zelená Hnojiva</a:t>
            </a:r>
            <a:endParaRPr lang="en-US" sz="1100" dirty="0">
              <a:latin typeface="Poppins"/>
            </a:endParaRPr>
          </a:p>
        </p:txBody>
      </p:sp>
      <p:sp>
        <p:nvSpPr>
          <p:cNvPr id="33" name="Obdélník 32"/>
          <p:cNvSpPr/>
          <p:nvPr/>
        </p:nvSpPr>
        <p:spPr>
          <a:xfrm>
            <a:off x="2403987" y="2589900"/>
            <a:ext cx="1680509" cy="253916"/>
          </a:xfrm>
          <a:prstGeom prst="rect">
            <a:avLst/>
          </a:prstGeom>
          <a:solidFill>
            <a:srgbClr val="CCFFCC"/>
          </a:solidFill>
          <a:ln w="6350">
            <a:solidFill>
              <a:schemeClr val="accent1"/>
            </a:solidFill>
          </a:ln>
        </p:spPr>
        <p:txBody>
          <a:bodyPr wrap="square">
            <a:spAutoFit/>
          </a:bodyPr>
          <a:lstStyle/>
          <a:p>
            <a:pPr algn="ctr" fontAlgn="base"/>
            <a:r>
              <a:rPr lang="en-US" sz="1050" dirty="0" err="1" smtClean="0">
                <a:latin typeface="Poppins"/>
              </a:rPr>
              <a:t>Zelená</a:t>
            </a:r>
            <a:r>
              <a:rPr lang="en-US" sz="1050" dirty="0" smtClean="0">
                <a:latin typeface="Poppins"/>
              </a:rPr>
              <a:t> </a:t>
            </a:r>
            <a:r>
              <a:rPr lang="en-US" sz="1050" dirty="0" err="1" smtClean="0">
                <a:latin typeface="Poppins"/>
              </a:rPr>
              <a:t>jednotka</a:t>
            </a:r>
            <a:r>
              <a:rPr lang="en-US" sz="1050" dirty="0" smtClean="0">
                <a:latin typeface="Poppins"/>
              </a:rPr>
              <a:t> </a:t>
            </a:r>
            <a:r>
              <a:rPr lang="en-US" sz="1050" dirty="0" err="1" smtClean="0">
                <a:latin typeface="Poppins"/>
              </a:rPr>
              <a:t>Čpavku</a:t>
            </a:r>
            <a:endParaRPr lang="en-US" sz="1050" dirty="0">
              <a:latin typeface="Poppins"/>
            </a:endParaRPr>
          </a:p>
        </p:txBody>
      </p:sp>
      <p:sp>
        <p:nvSpPr>
          <p:cNvPr id="34" name="Obdélník 33"/>
          <p:cNvSpPr/>
          <p:nvPr/>
        </p:nvSpPr>
        <p:spPr>
          <a:xfrm>
            <a:off x="4483007" y="1513788"/>
            <a:ext cx="1744587" cy="261610"/>
          </a:xfrm>
          <a:prstGeom prst="rect">
            <a:avLst/>
          </a:prstGeom>
          <a:solidFill>
            <a:srgbClr val="CCFFCC"/>
          </a:solidFill>
          <a:ln w="6350">
            <a:solidFill>
              <a:schemeClr val="accent1"/>
            </a:solidFill>
          </a:ln>
        </p:spPr>
        <p:txBody>
          <a:bodyPr wrap="square">
            <a:spAutoFit/>
          </a:bodyPr>
          <a:lstStyle/>
          <a:p>
            <a:pPr algn="ctr" fontAlgn="base"/>
            <a:r>
              <a:rPr lang="en-US" sz="1100" dirty="0" err="1" smtClean="0">
                <a:latin typeface="Poppins"/>
              </a:rPr>
              <a:t>Zelená</a:t>
            </a:r>
            <a:r>
              <a:rPr lang="en-US" sz="1100" dirty="0" smtClean="0">
                <a:latin typeface="Poppins"/>
              </a:rPr>
              <a:t> </a:t>
            </a:r>
            <a:r>
              <a:rPr lang="en-US" sz="1100" dirty="0" err="1" smtClean="0">
                <a:latin typeface="Poppins"/>
              </a:rPr>
              <a:t>Kyselina</a:t>
            </a:r>
            <a:r>
              <a:rPr lang="en-US" sz="1100" dirty="0" smtClean="0">
                <a:latin typeface="Poppins"/>
              </a:rPr>
              <a:t> </a:t>
            </a:r>
            <a:r>
              <a:rPr lang="en-US" sz="1100" dirty="0" err="1" smtClean="0">
                <a:latin typeface="Poppins"/>
              </a:rPr>
              <a:t>Dusičná</a:t>
            </a:r>
            <a:endParaRPr lang="en-US" sz="1100" dirty="0">
              <a:latin typeface="Poppins"/>
            </a:endParaRPr>
          </a:p>
        </p:txBody>
      </p:sp>
      <p:sp>
        <p:nvSpPr>
          <p:cNvPr id="35" name="Obdélník 34"/>
          <p:cNvSpPr/>
          <p:nvPr/>
        </p:nvSpPr>
        <p:spPr>
          <a:xfrm>
            <a:off x="4474298" y="1957917"/>
            <a:ext cx="1744587" cy="261610"/>
          </a:xfrm>
          <a:prstGeom prst="rect">
            <a:avLst/>
          </a:prstGeom>
          <a:solidFill>
            <a:srgbClr val="D2F8FA"/>
          </a:solidFill>
          <a:ln w="6350">
            <a:solidFill>
              <a:schemeClr val="accent1"/>
            </a:solidFill>
          </a:ln>
        </p:spPr>
        <p:txBody>
          <a:bodyPr wrap="square">
            <a:spAutoFit/>
          </a:bodyPr>
          <a:lstStyle/>
          <a:p>
            <a:pPr algn="ctr" fontAlgn="base"/>
            <a:r>
              <a:rPr lang="cs-CZ" sz="1100" dirty="0" smtClean="0">
                <a:latin typeface="Poppins"/>
              </a:rPr>
              <a:t>Modrá Kyselina Dusičná</a:t>
            </a:r>
            <a:endParaRPr lang="en-US" sz="1100" dirty="0">
              <a:latin typeface="Poppins"/>
            </a:endParaRPr>
          </a:p>
        </p:txBody>
      </p:sp>
      <p:sp>
        <p:nvSpPr>
          <p:cNvPr id="38" name="Obdélník 37"/>
          <p:cNvSpPr/>
          <p:nvPr/>
        </p:nvSpPr>
        <p:spPr>
          <a:xfrm>
            <a:off x="4478645" y="2284497"/>
            <a:ext cx="1744587" cy="261610"/>
          </a:xfrm>
          <a:prstGeom prst="rect">
            <a:avLst/>
          </a:prstGeom>
          <a:solidFill>
            <a:srgbClr val="CCFFCC"/>
          </a:solidFill>
          <a:ln w="6350">
            <a:solidFill>
              <a:schemeClr val="accent1"/>
            </a:solidFill>
          </a:ln>
        </p:spPr>
        <p:txBody>
          <a:bodyPr wrap="square">
            <a:spAutoFit/>
          </a:bodyPr>
          <a:lstStyle/>
          <a:p>
            <a:pPr algn="ctr" fontAlgn="base"/>
            <a:r>
              <a:rPr lang="en-US" sz="1100" dirty="0" err="1" smtClean="0">
                <a:latin typeface="Poppins"/>
              </a:rPr>
              <a:t>Zelená</a:t>
            </a:r>
            <a:r>
              <a:rPr lang="en-US" sz="1100" dirty="0" smtClean="0">
                <a:latin typeface="Poppins"/>
              </a:rPr>
              <a:t> </a:t>
            </a:r>
            <a:r>
              <a:rPr lang="en-US" sz="1100" dirty="0" err="1" smtClean="0">
                <a:latin typeface="Poppins"/>
              </a:rPr>
              <a:t>Kyselina</a:t>
            </a:r>
            <a:r>
              <a:rPr lang="en-US" sz="1100" dirty="0" smtClean="0">
                <a:latin typeface="Poppins"/>
              </a:rPr>
              <a:t> </a:t>
            </a:r>
            <a:r>
              <a:rPr lang="en-US" sz="1100" dirty="0" err="1" smtClean="0">
                <a:latin typeface="Poppins"/>
              </a:rPr>
              <a:t>Dusičná</a:t>
            </a:r>
            <a:endParaRPr lang="en-US" sz="1100" dirty="0">
              <a:latin typeface="Poppins"/>
            </a:endParaRPr>
          </a:p>
        </p:txBody>
      </p:sp>
      <p:sp>
        <p:nvSpPr>
          <p:cNvPr id="40" name="Obdélník 39"/>
          <p:cNvSpPr/>
          <p:nvPr/>
        </p:nvSpPr>
        <p:spPr>
          <a:xfrm>
            <a:off x="4491811" y="3378936"/>
            <a:ext cx="1744587" cy="261610"/>
          </a:xfrm>
          <a:prstGeom prst="rect">
            <a:avLst/>
          </a:prstGeom>
          <a:solidFill>
            <a:srgbClr val="CCFFCC"/>
          </a:solidFill>
          <a:ln w="6350">
            <a:solidFill>
              <a:schemeClr val="accent1"/>
            </a:solidFill>
          </a:ln>
        </p:spPr>
        <p:txBody>
          <a:bodyPr wrap="square">
            <a:spAutoFit/>
          </a:bodyPr>
          <a:lstStyle/>
          <a:p>
            <a:pPr algn="ctr" fontAlgn="base"/>
            <a:r>
              <a:rPr lang="en-US" sz="1100" dirty="0" err="1" smtClean="0">
                <a:latin typeface="Poppins"/>
              </a:rPr>
              <a:t>Zelená</a:t>
            </a:r>
            <a:r>
              <a:rPr lang="en-US" sz="1100" dirty="0" smtClean="0">
                <a:latin typeface="Poppins"/>
              </a:rPr>
              <a:t> </a:t>
            </a:r>
            <a:r>
              <a:rPr lang="en-US" sz="1100" dirty="0" err="1" smtClean="0">
                <a:latin typeface="Poppins"/>
              </a:rPr>
              <a:t>Kyselina</a:t>
            </a:r>
            <a:r>
              <a:rPr lang="en-US" sz="1100" dirty="0" smtClean="0">
                <a:latin typeface="Poppins"/>
              </a:rPr>
              <a:t> </a:t>
            </a:r>
            <a:r>
              <a:rPr lang="en-US" sz="1100" dirty="0" err="1" smtClean="0">
                <a:latin typeface="Poppins"/>
              </a:rPr>
              <a:t>Dusičná</a:t>
            </a:r>
            <a:endParaRPr lang="en-US" sz="1100" dirty="0">
              <a:latin typeface="Poppins"/>
            </a:endParaRPr>
          </a:p>
        </p:txBody>
      </p:sp>
      <p:sp>
        <p:nvSpPr>
          <p:cNvPr id="41" name="Obdélník 40"/>
          <p:cNvSpPr/>
          <p:nvPr/>
        </p:nvSpPr>
        <p:spPr>
          <a:xfrm>
            <a:off x="6357523" y="2593021"/>
            <a:ext cx="1648407" cy="261610"/>
          </a:xfrm>
          <a:prstGeom prst="rect">
            <a:avLst/>
          </a:prstGeom>
          <a:solidFill>
            <a:srgbClr val="CCFFCC"/>
          </a:solidFill>
          <a:ln w="6350">
            <a:solidFill>
              <a:schemeClr val="accent1"/>
            </a:solidFill>
          </a:ln>
        </p:spPr>
        <p:txBody>
          <a:bodyPr wrap="square">
            <a:spAutoFit/>
          </a:bodyPr>
          <a:lstStyle/>
          <a:p>
            <a:pPr algn="ctr" fontAlgn="base"/>
            <a:r>
              <a:rPr lang="en-US" sz="1100" dirty="0" err="1" smtClean="0">
                <a:latin typeface="Poppins"/>
              </a:rPr>
              <a:t>Zelená</a:t>
            </a:r>
            <a:r>
              <a:rPr lang="en-US" sz="1100" dirty="0" smtClean="0">
                <a:latin typeface="Poppins"/>
              </a:rPr>
              <a:t> </a:t>
            </a:r>
            <a:r>
              <a:rPr lang="en-US" sz="1100" dirty="0" err="1" smtClean="0">
                <a:latin typeface="Poppins"/>
              </a:rPr>
              <a:t>jednotka</a:t>
            </a:r>
            <a:r>
              <a:rPr lang="en-US" sz="1100" dirty="0" smtClean="0">
                <a:latin typeface="Poppins"/>
              </a:rPr>
              <a:t> </a:t>
            </a:r>
            <a:r>
              <a:rPr lang="en-US" sz="1100" dirty="0" err="1" smtClean="0">
                <a:latin typeface="Poppins"/>
              </a:rPr>
              <a:t>Hnojiv</a:t>
            </a:r>
            <a:endParaRPr lang="en-US" sz="1100" dirty="0">
              <a:latin typeface="Poppins"/>
            </a:endParaRPr>
          </a:p>
        </p:txBody>
      </p:sp>
    </p:spTree>
    <p:extLst>
      <p:ext uri="{BB962C8B-B14F-4D97-AF65-F5344CB8AC3E}">
        <p14:creationId xmlns:p14="http://schemas.microsoft.com/office/powerpoint/2010/main" val="1486147131"/>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11164</TotalTime>
  <Words>2936</Words>
  <Application>Microsoft Office PowerPoint</Application>
  <PresentationFormat>Širokoúhlá obrazovka</PresentationFormat>
  <Paragraphs>438</Paragraphs>
  <Slides>27</Slides>
  <Notes>20</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27</vt:i4>
      </vt:variant>
    </vt:vector>
  </HeadingPairs>
  <TitlesOfParts>
    <vt:vector size="34" baseType="lpstr">
      <vt:lpstr>Arial</vt:lpstr>
      <vt:lpstr>Calibri</vt:lpstr>
      <vt:lpstr>Calibri Light</vt:lpstr>
      <vt:lpstr>Courier New</vt:lpstr>
      <vt:lpstr>Poppins</vt:lpstr>
      <vt:lpstr>Times New Roman</vt:lpstr>
      <vt:lpstr>Motív Office</vt:lpstr>
      <vt:lpstr>Prezentace aplikace PowerPoint</vt:lpstr>
      <vt:lpstr>Prezentace aplikace PowerPoint</vt:lpstr>
      <vt:lpstr>Prezentace aplikace PowerPoint</vt:lpstr>
      <vt:lpstr>Prezentace aplikace PowerPoint</vt:lpstr>
      <vt:lpstr>EU Výrobny Čpavku   “Today”</vt:lpstr>
      <vt:lpstr>Prezentace aplikace PowerPoint</vt:lpstr>
      <vt:lpstr>Prezentace aplikace PowerPoint</vt:lpstr>
      <vt:lpstr>Prezentace aplikace PowerPoint</vt:lpstr>
      <vt:lpstr>Výroba minerálních hnojiv - Downstream Decarbonisation (cradle to grave realistic scenario)</vt:lpstr>
      <vt:lpstr>Alternativy  dekarbonizace k technologii  „zelený Čpavek”</vt:lpstr>
      <vt:lpstr>Prezentace aplikace PowerPoint</vt:lpstr>
      <vt:lpstr>Nitrogen Use Efficiency  Indicator </vt:lpstr>
      <vt:lpstr>Zelená „architektura“ pro zemědělskou půdu</vt:lpstr>
      <vt:lpstr>Plán Dekarbonizace   Cíle a možnosti</vt:lpstr>
      <vt:lpstr>Současný stav</vt:lpstr>
      <vt:lpstr>2030 +</vt:lpstr>
      <vt:lpstr>Back Up </vt:lpstr>
      <vt:lpstr>YARA </vt:lpstr>
      <vt:lpstr>YARA </vt:lpstr>
      <vt:lpstr>Fertiberia </vt:lpstr>
      <vt:lpstr>Kapacity Čpavku</vt:lpstr>
      <vt:lpstr>Močovina</vt:lpstr>
      <vt:lpstr>Dusičnan Amonný / Ledek Amono Vápenatý </vt:lpstr>
      <vt:lpstr>DAM</vt:lpstr>
      <vt:lpstr>NPK/AP</vt:lpstr>
      <vt:lpstr>Síran Amonný</vt:lpstr>
      <vt:lpstr>Kdo za to může?  Fritz Haber / Carl Bosch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Podklady k stretnutiu s MEP</dc:title>
  <dc:creator>Brežný Branislav</dc:creator>
  <cp:lastModifiedBy>Věk Radomír</cp:lastModifiedBy>
  <cp:revision>212</cp:revision>
  <cp:lastPrinted>2021-11-10T14:37:24Z</cp:lastPrinted>
  <dcterms:created xsi:type="dcterms:W3CDTF">2021-10-15T12:14:40Z</dcterms:created>
  <dcterms:modified xsi:type="dcterms:W3CDTF">2021-11-24T10:41:57Z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253049602</vt:i4>
  </property>
  <property fmtid="{D5CDD505-2E9C-101B-9397-08002B2CF9AE}" pid="3" name="_NewReviewCycle">
    <vt:lpwstr/>
  </property>
  <property fmtid="{D5CDD505-2E9C-101B-9397-08002B2CF9AE}" pid="4" name="_EmailSubject">
    <vt:lpwstr/>
  </property>
  <property fmtid="{D5CDD505-2E9C-101B-9397-08002B2CF9AE}" pid="5" name="_AuthorEmail">
    <vt:lpwstr>Radomir.Vek@lovochemie.cz</vt:lpwstr>
  </property>
  <property fmtid="{D5CDD505-2E9C-101B-9397-08002B2CF9AE}" pid="6" name="_AuthorEmailDisplayName">
    <vt:lpwstr>Věk Radomír</vt:lpwstr>
  </property>
  <property fmtid="{D5CDD505-2E9C-101B-9397-08002B2CF9AE}" pid="7" name="_PreviousAdHocReviewCycleID">
    <vt:i4>1053762285</vt:i4>
  </property>
</Properties>
</file>