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sldIdLst>
    <p:sldId id="315" r:id="rId5"/>
    <p:sldId id="299" r:id="rId6"/>
    <p:sldId id="579" r:id="rId7"/>
    <p:sldId id="377" r:id="rId8"/>
    <p:sldId id="292" r:id="rId9"/>
    <p:sldId id="580" r:id="rId10"/>
    <p:sldId id="581" r:id="rId11"/>
    <p:sldId id="597" r:id="rId12"/>
    <p:sldId id="582" r:id="rId13"/>
    <p:sldId id="583" r:id="rId14"/>
    <p:sldId id="584" r:id="rId15"/>
    <p:sldId id="585" r:id="rId16"/>
    <p:sldId id="595" r:id="rId17"/>
    <p:sldId id="594" r:id="rId18"/>
    <p:sldId id="587" r:id="rId19"/>
    <p:sldId id="586" r:id="rId20"/>
    <p:sldId id="589" r:id="rId21"/>
    <p:sldId id="598" r:id="rId22"/>
    <p:sldId id="596" r:id="rId23"/>
    <p:sldId id="591" r:id="rId24"/>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0F18"/>
    <a:srgbClr val="D81E04"/>
    <a:srgbClr val="5C6670"/>
    <a:srgbClr val="EDEDED"/>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 Středně sytá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p:cViewPr varScale="1">
        <p:scale>
          <a:sx n="83" d="100"/>
          <a:sy n="83" d="100"/>
        </p:scale>
        <p:origin x="686" y="-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5BD191-A9E9-40CD-AD5B-0E96780549F1}" type="datetimeFigureOut">
              <a:rPr lang="cs-CZ" smtClean="0"/>
              <a:t>24.11.2021</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9378A2-60B1-4B81-A81F-0D10825AD192}" type="slidenum">
              <a:rPr lang="cs-CZ" smtClean="0"/>
              <a:t>‹#›</a:t>
            </a:fld>
            <a:endParaRPr lang="cs-CZ"/>
          </a:p>
        </p:txBody>
      </p:sp>
    </p:spTree>
    <p:extLst>
      <p:ext uri="{BB962C8B-B14F-4D97-AF65-F5344CB8AC3E}">
        <p14:creationId xmlns:p14="http://schemas.microsoft.com/office/powerpoint/2010/main" val="14580672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ULNÍ_STRANA">
    <p:spTree>
      <p:nvGrpSpPr>
        <p:cNvPr id="1" name=""/>
        <p:cNvGrpSpPr/>
        <p:nvPr/>
      </p:nvGrpSpPr>
      <p:grpSpPr>
        <a:xfrm>
          <a:off x="0" y="0"/>
          <a:ext cx="0" cy="0"/>
          <a:chOff x="0" y="0"/>
          <a:chExt cx="0" cy="0"/>
        </a:xfrm>
      </p:grpSpPr>
      <p:pic>
        <p:nvPicPr>
          <p:cNvPr id="15" name="Obrázek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
            <a:ext cx="12198459" cy="6861633"/>
          </a:xfrm>
          <a:prstGeom prst="rect">
            <a:avLst/>
          </a:prstGeom>
        </p:spPr>
      </p:pic>
      <p:sp>
        <p:nvSpPr>
          <p:cNvPr id="8" name="Nadpis 1"/>
          <p:cNvSpPr>
            <a:spLocks noGrp="1"/>
          </p:cNvSpPr>
          <p:nvPr>
            <p:ph type="ctrTitle" hasCustomPrompt="1"/>
          </p:nvPr>
        </p:nvSpPr>
        <p:spPr>
          <a:xfrm>
            <a:off x="936000" y="1545456"/>
            <a:ext cx="8256344" cy="2769989"/>
          </a:xfrm>
        </p:spPr>
        <p:txBody>
          <a:bodyPr lIns="0" tIns="0" rIns="0" bIns="0" anchor="t">
            <a:noAutofit/>
          </a:bodyPr>
          <a:lstStyle>
            <a:lvl1pPr algn="l">
              <a:lnSpc>
                <a:spcPct val="80000"/>
              </a:lnSpc>
              <a:defRPr sz="7500" b="1">
                <a:solidFill>
                  <a:schemeClr val="bg1"/>
                </a:solidFill>
                <a:latin typeface="+mj-lt"/>
              </a:defRPr>
            </a:lvl1pPr>
          </a:lstStyle>
          <a:p>
            <a:r>
              <a:rPr lang="cs-CZ" dirty="0"/>
              <a:t>Titulní </a:t>
            </a:r>
            <a:br>
              <a:rPr lang="cs-CZ" dirty="0"/>
            </a:br>
            <a:r>
              <a:rPr lang="cs-CZ" dirty="0"/>
              <a:t>strana</a:t>
            </a:r>
            <a:br>
              <a:rPr lang="cs-CZ" dirty="0"/>
            </a:br>
            <a:r>
              <a:rPr lang="cs-CZ" dirty="0"/>
              <a:t>prezentace</a:t>
            </a:r>
          </a:p>
        </p:txBody>
      </p:sp>
      <p:sp>
        <p:nvSpPr>
          <p:cNvPr id="13" name="Zástupný symbol pro text 3"/>
          <p:cNvSpPr>
            <a:spLocks noGrp="1"/>
          </p:cNvSpPr>
          <p:nvPr>
            <p:ph type="body" sz="quarter" idx="13"/>
          </p:nvPr>
        </p:nvSpPr>
        <p:spPr>
          <a:xfrm>
            <a:off x="1775520" y="4612319"/>
            <a:ext cx="3345804" cy="244865"/>
          </a:xfrm>
        </p:spPr>
        <p:txBody>
          <a:bodyPr>
            <a:noAutofit/>
          </a:bodyPr>
          <a:lstStyle>
            <a:lvl1pPr>
              <a:spcBef>
                <a:spcPts val="0"/>
              </a:spcBef>
              <a:defRPr sz="1800">
                <a:solidFill>
                  <a:schemeClr val="bg1"/>
                </a:solidFill>
              </a:defRPr>
            </a:lvl1pPr>
            <a:lvl4pPr>
              <a:spcBef>
                <a:spcPts val="0"/>
              </a:spcBef>
              <a:defRPr/>
            </a:lvl4pPr>
          </a:lstStyle>
          <a:p>
            <a:pPr lvl="0"/>
            <a:r>
              <a:rPr lang="cs-CZ"/>
              <a:t>Upravte styly předlohy textu.</a:t>
            </a:r>
          </a:p>
        </p:txBody>
      </p:sp>
      <p:sp>
        <p:nvSpPr>
          <p:cNvPr id="17" name="Zástupný symbol pro text 3"/>
          <p:cNvSpPr>
            <a:spLocks noGrp="1"/>
          </p:cNvSpPr>
          <p:nvPr>
            <p:ph type="body" sz="quarter" idx="16" hasCustomPrompt="1"/>
          </p:nvPr>
        </p:nvSpPr>
        <p:spPr>
          <a:xfrm>
            <a:off x="936000" y="4612318"/>
            <a:ext cx="767512" cy="244865"/>
          </a:xfrm>
        </p:spPr>
        <p:txBody>
          <a:bodyPr>
            <a:noAutofit/>
          </a:bodyPr>
          <a:lstStyle>
            <a:lvl1pPr>
              <a:spcBef>
                <a:spcPts val="0"/>
              </a:spcBef>
              <a:defRPr sz="1800" b="1">
                <a:solidFill>
                  <a:schemeClr val="bg1"/>
                </a:solidFill>
              </a:defRPr>
            </a:lvl1pPr>
            <a:lvl4pPr>
              <a:spcBef>
                <a:spcPts val="0"/>
              </a:spcBef>
              <a:defRPr/>
            </a:lvl4pPr>
          </a:lstStyle>
          <a:p>
            <a:pPr lvl="0"/>
            <a:r>
              <a:rPr lang="cs-CZ" dirty="0"/>
              <a:t>datum:</a:t>
            </a:r>
          </a:p>
        </p:txBody>
      </p:sp>
      <p:sp>
        <p:nvSpPr>
          <p:cNvPr id="18" name="Zástupný symbol pro text 3"/>
          <p:cNvSpPr>
            <a:spLocks noGrp="1"/>
          </p:cNvSpPr>
          <p:nvPr>
            <p:ph type="body" sz="quarter" idx="17" hasCustomPrompt="1"/>
          </p:nvPr>
        </p:nvSpPr>
        <p:spPr>
          <a:xfrm>
            <a:off x="936000" y="4903344"/>
            <a:ext cx="767512" cy="244865"/>
          </a:xfrm>
        </p:spPr>
        <p:txBody>
          <a:bodyPr>
            <a:noAutofit/>
          </a:bodyPr>
          <a:lstStyle>
            <a:lvl1pPr>
              <a:spcBef>
                <a:spcPts val="0"/>
              </a:spcBef>
              <a:defRPr sz="1800" b="1">
                <a:solidFill>
                  <a:schemeClr val="bg1"/>
                </a:solidFill>
              </a:defRPr>
            </a:lvl1pPr>
            <a:lvl4pPr>
              <a:spcBef>
                <a:spcPts val="0"/>
              </a:spcBef>
              <a:defRPr/>
            </a:lvl4pPr>
          </a:lstStyle>
          <a:p>
            <a:pPr lvl="0"/>
            <a:r>
              <a:rPr lang="cs-CZ" dirty="0"/>
              <a:t>jméno:</a:t>
            </a:r>
          </a:p>
        </p:txBody>
      </p:sp>
      <p:sp>
        <p:nvSpPr>
          <p:cNvPr id="19" name="Zástupný symbol pro text 3"/>
          <p:cNvSpPr>
            <a:spLocks noGrp="1"/>
          </p:cNvSpPr>
          <p:nvPr>
            <p:ph type="body" sz="quarter" idx="18" hasCustomPrompt="1"/>
          </p:nvPr>
        </p:nvSpPr>
        <p:spPr>
          <a:xfrm>
            <a:off x="936000" y="5195643"/>
            <a:ext cx="1055544" cy="244865"/>
          </a:xfrm>
        </p:spPr>
        <p:txBody>
          <a:bodyPr>
            <a:noAutofit/>
          </a:bodyPr>
          <a:lstStyle>
            <a:lvl1pPr>
              <a:spcBef>
                <a:spcPts val="0"/>
              </a:spcBef>
              <a:defRPr sz="1800" b="1">
                <a:solidFill>
                  <a:schemeClr val="bg1"/>
                </a:solidFill>
              </a:defRPr>
            </a:lvl1pPr>
            <a:lvl4pPr>
              <a:spcBef>
                <a:spcPts val="0"/>
              </a:spcBef>
              <a:defRPr/>
            </a:lvl4pPr>
          </a:lstStyle>
          <a:p>
            <a:pPr lvl="0"/>
            <a:r>
              <a:rPr lang="cs-CZ" dirty="0"/>
              <a:t>oddělení:</a:t>
            </a:r>
          </a:p>
        </p:txBody>
      </p:sp>
      <p:sp>
        <p:nvSpPr>
          <p:cNvPr id="20" name="Zástupný symbol pro text 3"/>
          <p:cNvSpPr>
            <a:spLocks noGrp="1"/>
          </p:cNvSpPr>
          <p:nvPr>
            <p:ph type="body" sz="quarter" idx="19"/>
          </p:nvPr>
        </p:nvSpPr>
        <p:spPr>
          <a:xfrm>
            <a:off x="1775520" y="4903344"/>
            <a:ext cx="3345804" cy="244865"/>
          </a:xfrm>
        </p:spPr>
        <p:txBody>
          <a:bodyPr>
            <a:noAutofit/>
          </a:bodyPr>
          <a:lstStyle>
            <a:lvl1pPr>
              <a:spcBef>
                <a:spcPts val="0"/>
              </a:spcBef>
              <a:defRPr sz="1800">
                <a:solidFill>
                  <a:schemeClr val="bg1"/>
                </a:solidFill>
              </a:defRPr>
            </a:lvl1pPr>
            <a:lvl4pPr>
              <a:spcBef>
                <a:spcPts val="0"/>
              </a:spcBef>
              <a:defRPr/>
            </a:lvl4pPr>
          </a:lstStyle>
          <a:p>
            <a:pPr lvl="0"/>
            <a:r>
              <a:rPr lang="cs-CZ"/>
              <a:t>Upravte styly předlohy textu.</a:t>
            </a:r>
          </a:p>
        </p:txBody>
      </p:sp>
      <p:sp>
        <p:nvSpPr>
          <p:cNvPr id="21" name="Zástupný symbol pro text 3"/>
          <p:cNvSpPr>
            <a:spLocks noGrp="1"/>
          </p:cNvSpPr>
          <p:nvPr>
            <p:ph type="body" sz="quarter" idx="20"/>
          </p:nvPr>
        </p:nvSpPr>
        <p:spPr>
          <a:xfrm>
            <a:off x="2076295" y="5200359"/>
            <a:ext cx="3045029" cy="244865"/>
          </a:xfrm>
        </p:spPr>
        <p:txBody>
          <a:bodyPr>
            <a:noAutofit/>
          </a:bodyPr>
          <a:lstStyle>
            <a:lvl1pPr>
              <a:spcBef>
                <a:spcPts val="0"/>
              </a:spcBef>
              <a:defRPr sz="1800">
                <a:solidFill>
                  <a:schemeClr val="bg1"/>
                </a:solidFill>
              </a:defRPr>
            </a:lvl1pPr>
            <a:lvl4pPr>
              <a:spcBef>
                <a:spcPts val="0"/>
              </a:spcBef>
              <a:defRPr/>
            </a:lvl4pPr>
          </a:lstStyle>
          <a:p>
            <a:pPr lvl="0"/>
            <a:r>
              <a:rPr lang="cs-CZ"/>
              <a:t>Upravte styly předlohy textu.</a:t>
            </a:r>
          </a:p>
        </p:txBody>
      </p:sp>
      <p:pic>
        <p:nvPicPr>
          <p:cNvPr id="12" name="Obrázek 11"/>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927112" y="5644800"/>
            <a:ext cx="1777498" cy="540000"/>
          </a:xfrm>
          <a:prstGeom prst="rect">
            <a:avLst/>
          </a:prstGeom>
        </p:spPr>
      </p:pic>
    </p:spTree>
    <p:extLst>
      <p:ext uri="{BB962C8B-B14F-4D97-AF65-F5344CB8AC3E}">
        <p14:creationId xmlns:p14="http://schemas.microsoft.com/office/powerpoint/2010/main" val="3885876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ULKA_S_TEXTEM">
    <p:spTree>
      <p:nvGrpSpPr>
        <p:cNvPr id="1" name=""/>
        <p:cNvGrpSpPr/>
        <p:nvPr/>
      </p:nvGrpSpPr>
      <p:grpSpPr>
        <a:xfrm>
          <a:off x="0" y="0"/>
          <a:ext cx="0" cy="0"/>
          <a:chOff x="0" y="0"/>
          <a:chExt cx="0" cy="0"/>
        </a:xfrm>
      </p:grpSpPr>
      <p:pic>
        <p:nvPicPr>
          <p:cNvPr id="8" name="Obrázek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1268000" y="5436000"/>
            <a:ext cx="1584176" cy="1635279"/>
          </a:xfrm>
          <a:prstGeom prst="rect">
            <a:avLst/>
          </a:prstGeom>
        </p:spPr>
      </p:pic>
      <p:sp>
        <p:nvSpPr>
          <p:cNvPr id="6" name="Zástupný symbol pro číslo snímku 5"/>
          <p:cNvSpPr>
            <a:spLocks noGrp="1"/>
          </p:cNvSpPr>
          <p:nvPr>
            <p:ph type="sldNum" sz="quarter" idx="4"/>
          </p:nvPr>
        </p:nvSpPr>
        <p:spPr>
          <a:xfrm>
            <a:off x="10127177" y="6395760"/>
            <a:ext cx="1220273" cy="216024"/>
          </a:xfrm>
          <a:prstGeom prst="rect">
            <a:avLst/>
          </a:prstGeom>
        </p:spPr>
        <p:txBody>
          <a:bodyPr vert="horz" lIns="91440" tIns="45720" rIns="91440" bIns="45720" rtlCol="0" anchor="ctr"/>
          <a:lstStyle>
            <a:lvl1pPr algn="r">
              <a:defRPr sz="1300">
                <a:solidFill>
                  <a:schemeClr val="tx1">
                    <a:tint val="75000"/>
                  </a:schemeClr>
                </a:solidFill>
              </a:defRPr>
            </a:lvl1pPr>
          </a:lstStyle>
          <a:p>
            <a:fld id="{F633C6B9-C75B-4149-93B0-5E1BF0C180BC}" type="slidenum">
              <a:rPr lang="cs-CZ" smtClean="0"/>
              <a:pPr/>
              <a:t>‹#›</a:t>
            </a:fld>
            <a:endParaRPr lang="cs-CZ" dirty="0"/>
          </a:p>
        </p:txBody>
      </p:sp>
      <p:sp>
        <p:nvSpPr>
          <p:cNvPr id="10" name="Zástupný symbol pro text 3"/>
          <p:cNvSpPr>
            <a:spLocks noGrp="1"/>
          </p:cNvSpPr>
          <p:nvPr>
            <p:ph type="body" sz="quarter" idx="12" hasCustomPrompt="1"/>
          </p:nvPr>
        </p:nvSpPr>
        <p:spPr>
          <a:xfrm>
            <a:off x="844551" y="404664"/>
            <a:ext cx="10502900" cy="432048"/>
          </a:xfrm>
        </p:spPr>
        <p:txBody>
          <a:bodyPr>
            <a:noAutofit/>
          </a:bodyPr>
          <a:lstStyle>
            <a:lvl1pPr>
              <a:spcBef>
                <a:spcPts val="0"/>
              </a:spcBef>
              <a:defRPr lang="cs-CZ" sz="2500" b="1" kern="1200" dirty="0" smtClean="0">
                <a:solidFill>
                  <a:srgbClr val="E40F18"/>
                </a:solidFill>
                <a:latin typeface="+mj-lt"/>
                <a:ea typeface="+mj-ea"/>
                <a:cs typeface="+mj-cs"/>
              </a:defRPr>
            </a:lvl1pPr>
            <a:lvl4pPr>
              <a:spcBef>
                <a:spcPts val="0"/>
              </a:spcBef>
              <a:defRPr/>
            </a:lvl4pPr>
          </a:lstStyle>
          <a:p>
            <a:pPr lvl="0"/>
            <a:r>
              <a:rPr lang="cs-CZ" dirty="0"/>
              <a:t>Kliknutím vložíte nadpis stránky</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3" name="Zástupný symbol pro tabulku 2"/>
          <p:cNvSpPr>
            <a:spLocks noGrp="1"/>
          </p:cNvSpPr>
          <p:nvPr>
            <p:ph type="tbl" sz="quarter" idx="13"/>
          </p:nvPr>
        </p:nvSpPr>
        <p:spPr>
          <a:xfrm>
            <a:off x="844551" y="980729"/>
            <a:ext cx="10502900" cy="4311254"/>
          </a:xfrm>
        </p:spPr>
        <p:txBody>
          <a:bodyPr/>
          <a:lstStyle/>
          <a:p>
            <a:r>
              <a:rPr lang="cs-CZ"/>
              <a:t>Kliknutím na ikonu přidáte tabulku.</a:t>
            </a:r>
          </a:p>
        </p:txBody>
      </p:sp>
      <p:sp>
        <p:nvSpPr>
          <p:cNvPr id="7" name="Zástupný symbol pro text 3"/>
          <p:cNvSpPr>
            <a:spLocks noGrp="1"/>
          </p:cNvSpPr>
          <p:nvPr>
            <p:ph type="body" sz="quarter" idx="11"/>
          </p:nvPr>
        </p:nvSpPr>
        <p:spPr>
          <a:xfrm>
            <a:off x="844551" y="5291982"/>
            <a:ext cx="10502900" cy="729305"/>
          </a:xfrm>
        </p:spPr>
        <p:txBody>
          <a:bodyPr>
            <a:noAutofit/>
          </a:bodyPr>
          <a:lstStyle>
            <a:lvl1pPr>
              <a:spcBef>
                <a:spcPts val="0"/>
              </a:spcBef>
              <a:defRPr/>
            </a:lvl1pPr>
            <a:lvl4pPr>
              <a:spcBef>
                <a:spcPts val="0"/>
              </a:spcBef>
              <a:defRPr/>
            </a:lvl4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pic>
        <p:nvPicPr>
          <p:cNvPr id="9" name="Obrázek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4800" y="5925600"/>
            <a:ext cx="2068657" cy="831600"/>
          </a:xfrm>
          <a:prstGeom prst="rect">
            <a:avLst/>
          </a:prstGeom>
        </p:spPr>
      </p:pic>
    </p:spTree>
    <p:extLst>
      <p:ext uri="{BB962C8B-B14F-4D97-AF65-F5344CB8AC3E}">
        <p14:creationId xmlns:p14="http://schemas.microsoft.com/office/powerpoint/2010/main" val="3124857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ĚLÍCÍ_STRANA">
    <p:spTree>
      <p:nvGrpSpPr>
        <p:cNvPr id="1" name=""/>
        <p:cNvGrpSpPr/>
        <p:nvPr/>
      </p:nvGrpSpPr>
      <p:grpSpPr>
        <a:xfrm>
          <a:off x="0" y="0"/>
          <a:ext cx="0" cy="0"/>
          <a:chOff x="0" y="0"/>
          <a:chExt cx="0" cy="0"/>
        </a:xfrm>
      </p:grpSpPr>
      <p:pic>
        <p:nvPicPr>
          <p:cNvPr id="6" name="Obrázek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Nadpis 1"/>
          <p:cNvSpPr>
            <a:spLocks noGrp="1"/>
          </p:cNvSpPr>
          <p:nvPr>
            <p:ph type="ctrTitle" hasCustomPrompt="1"/>
          </p:nvPr>
        </p:nvSpPr>
        <p:spPr>
          <a:xfrm>
            <a:off x="936000" y="2060849"/>
            <a:ext cx="8256344" cy="1800200"/>
          </a:xfrm>
        </p:spPr>
        <p:txBody>
          <a:bodyPr lIns="0" tIns="0" rIns="0" bIns="0" anchor="t">
            <a:noAutofit/>
          </a:bodyPr>
          <a:lstStyle>
            <a:lvl1pPr algn="l">
              <a:lnSpc>
                <a:spcPct val="80000"/>
              </a:lnSpc>
              <a:defRPr sz="7500" b="1" baseline="0">
                <a:solidFill>
                  <a:schemeClr val="bg1"/>
                </a:solidFill>
                <a:latin typeface="+mj-lt"/>
              </a:defRPr>
            </a:lvl1pPr>
          </a:lstStyle>
          <a:p>
            <a:r>
              <a:rPr lang="cs-CZ" dirty="0"/>
              <a:t>Dělící</a:t>
            </a:r>
            <a:br>
              <a:rPr lang="cs-CZ" dirty="0"/>
            </a:br>
            <a:r>
              <a:rPr lang="cs-CZ" dirty="0"/>
              <a:t>strana</a:t>
            </a:r>
          </a:p>
        </p:txBody>
      </p:sp>
      <p:pic>
        <p:nvPicPr>
          <p:cNvPr id="5" name="Obrázek 4"/>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399600" y="6044400"/>
            <a:ext cx="1777498" cy="540000"/>
          </a:xfrm>
          <a:prstGeom prst="rect">
            <a:avLst/>
          </a:prstGeom>
        </p:spPr>
      </p:pic>
    </p:spTree>
    <p:extLst>
      <p:ext uri="{BB962C8B-B14F-4D97-AF65-F5344CB8AC3E}">
        <p14:creationId xmlns:p14="http://schemas.microsoft.com/office/powerpoint/2010/main" val="6783875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ONCOVÁ_STRANA">
    <p:spTree>
      <p:nvGrpSpPr>
        <p:cNvPr id="1" name=""/>
        <p:cNvGrpSpPr/>
        <p:nvPr/>
      </p:nvGrpSpPr>
      <p:grpSpPr>
        <a:xfrm>
          <a:off x="0" y="0"/>
          <a:ext cx="0" cy="0"/>
          <a:chOff x="0" y="0"/>
          <a:chExt cx="0" cy="0"/>
        </a:xfrm>
      </p:grpSpPr>
      <p:pic>
        <p:nvPicPr>
          <p:cNvPr id="15" name="Obrázek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
            <a:ext cx="12198459" cy="6861633"/>
          </a:xfrm>
          <a:prstGeom prst="rect">
            <a:avLst/>
          </a:prstGeom>
        </p:spPr>
      </p:pic>
      <p:pic>
        <p:nvPicPr>
          <p:cNvPr id="3" name="Obrázek 2"/>
          <p:cNvPicPr>
            <a:picLocks noChangeAspect="1"/>
          </p:cNvPicPr>
          <p:nvPr userDrawn="1"/>
        </p:nvPicPr>
        <p:blipFill rotWithShape="1">
          <a:blip r:embed="rId3"/>
          <a:srcRect/>
          <a:stretch/>
        </p:blipFill>
        <p:spPr>
          <a:xfrm>
            <a:off x="3935760" y="2492896"/>
            <a:ext cx="4408488" cy="1368152"/>
          </a:xfrm>
          <a:prstGeom prst="rect">
            <a:avLst/>
          </a:prstGeom>
        </p:spPr>
      </p:pic>
      <p:sp>
        <p:nvSpPr>
          <p:cNvPr id="13" name="Zástupný symbol pro text 2"/>
          <p:cNvSpPr>
            <a:spLocks noGrp="1"/>
          </p:cNvSpPr>
          <p:nvPr>
            <p:ph type="body" idx="1" hasCustomPrompt="1"/>
          </p:nvPr>
        </p:nvSpPr>
        <p:spPr>
          <a:xfrm>
            <a:off x="983432" y="5526000"/>
            <a:ext cx="9865096" cy="576065"/>
          </a:xfrm>
        </p:spPr>
        <p:txBody>
          <a:bodyPr lIns="0" tIns="0" rIns="0" bIns="0">
            <a:normAutofit/>
          </a:bodyPr>
          <a:lstStyle>
            <a:lvl1pPr marL="0" indent="0">
              <a:lnSpc>
                <a:spcPct val="98000"/>
              </a:lnSpc>
              <a:spcBef>
                <a:spcPts val="0"/>
              </a:spcBef>
              <a:buNone/>
              <a:defRPr sz="1100">
                <a:solidFill>
                  <a:schemeClr val="bg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dirty="0"/>
              <a:t>Upozornění: Informace obsažené v této prezentaci jsou určeny výhradně oprávněným příjemcům a mohou obsahovat důvěrné informace, popř. mohou být předmětem obchodního tajemství. Neoprávněné prohlížení, šíření, úpravy, zpřístupnění jejího obsahu nebo jiný neoprávněný způsob užití jsou zakázány. Pokud jste obdržel(a) tuto prezentaci omylem, informujte o tom prosím okamžitě odesílatele a tuto prezentaci zničte/vymažte ze systému. Děkujeme.</a:t>
            </a:r>
          </a:p>
        </p:txBody>
      </p:sp>
      <p:sp>
        <p:nvSpPr>
          <p:cNvPr id="5" name="Nadpis 1"/>
          <p:cNvSpPr>
            <a:spLocks noGrp="1"/>
          </p:cNvSpPr>
          <p:nvPr>
            <p:ph type="ctrTitle" hasCustomPrompt="1"/>
          </p:nvPr>
        </p:nvSpPr>
        <p:spPr>
          <a:xfrm>
            <a:off x="983432" y="2348880"/>
            <a:ext cx="8064896" cy="1368151"/>
          </a:xfrm>
        </p:spPr>
        <p:txBody>
          <a:bodyPr lIns="0" tIns="0" rIns="0" bIns="0" anchor="ctr">
            <a:normAutofit/>
          </a:bodyPr>
          <a:lstStyle>
            <a:lvl1pPr algn="ctr">
              <a:lnSpc>
                <a:spcPct val="80000"/>
              </a:lnSpc>
              <a:defRPr sz="7000" b="1">
                <a:solidFill>
                  <a:schemeClr val="bg1"/>
                </a:solidFill>
                <a:latin typeface="+mj-lt"/>
              </a:defRPr>
            </a:lvl1pPr>
          </a:lstStyle>
          <a:p>
            <a:r>
              <a:rPr lang="cs-CZ" dirty="0"/>
              <a:t>Děkuji</a:t>
            </a:r>
          </a:p>
        </p:txBody>
      </p:sp>
    </p:spTree>
    <p:extLst>
      <p:ext uri="{BB962C8B-B14F-4D97-AF65-F5344CB8AC3E}">
        <p14:creationId xmlns:p14="http://schemas.microsoft.com/office/powerpoint/2010/main" val="30046111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Presentacion_slide">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a:stretch>
            <a:fillRect/>
          </a:stretch>
        </p:blipFill>
        <p:spPr>
          <a:xfrm>
            <a:off x="0" y="5732448"/>
            <a:ext cx="11616707" cy="651404"/>
          </a:xfrm>
          <a:prstGeom prst="rect">
            <a:avLst/>
          </a:prstGeom>
        </p:spPr>
      </p:pic>
      <p:sp>
        <p:nvSpPr>
          <p:cNvPr id="16" name="Zástupný symbol pro obsah 15"/>
          <p:cNvSpPr>
            <a:spLocks noGrp="1"/>
          </p:cNvSpPr>
          <p:nvPr>
            <p:ph sz="quarter" idx="10" hasCustomPrompt="1"/>
          </p:nvPr>
        </p:nvSpPr>
        <p:spPr>
          <a:xfrm>
            <a:off x="518160" y="1143000"/>
            <a:ext cx="11092472" cy="4892040"/>
          </a:xfrm>
          <a:prstGeom prst="rect">
            <a:avLst/>
          </a:prstGeom>
        </p:spPr>
        <p:txBody>
          <a:bodyPr/>
          <a:lstStyle>
            <a:lvl1pPr marL="0" indent="0">
              <a:buNone/>
              <a:defRPr sz="2280" baseline="0">
                <a:solidFill>
                  <a:srgbClr val="676D6F"/>
                </a:solidFill>
                <a:latin typeface="Arial" panose="020B0604020202020204" pitchFamily="34" charset="0"/>
                <a:cs typeface="Arial" panose="020B0604020202020204" pitchFamily="34" charset="0"/>
              </a:defRPr>
            </a:lvl1pPr>
            <a:lvl2pPr marL="445770" indent="-171450">
              <a:buFont typeface="Arial" panose="020B0604020202020204" pitchFamily="34" charset="0"/>
              <a:buChar char="•"/>
              <a:defRPr sz="1920">
                <a:solidFill>
                  <a:srgbClr val="676D6F"/>
                </a:solidFill>
                <a:latin typeface="Arial" panose="020B0604020202020204" pitchFamily="34" charset="0"/>
                <a:cs typeface="Arial" panose="020B0604020202020204" pitchFamily="34" charset="0"/>
              </a:defRPr>
            </a:lvl2pPr>
            <a:lvl3pPr marL="685800" indent="-137160">
              <a:buFont typeface="Arial" panose="020B0604020202020204" pitchFamily="34" charset="0"/>
              <a:buChar char="•"/>
              <a:defRPr sz="1680">
                <a:solidFill>
                  <a:srgbClr val="676D6F"/>
                </a:solidFill>
                <a:latin typeface="Arial" panose="020B0604020202020204" pitchFamily="34" charset="0"/>
                <a:cs typeface="Arial" panose="020B0604020202020204" pitchFamily="34" charset="0"/>
              </a:defRPr>
            </a:lvl3pPr>
            <a:lvl4pPr marL="960120" indent="-137160">
              <a:buFont typeface="Arial" panose="020B0604020202020204" pitchFamily="34" charset="0"/>
              <a:buChar char="•"/>
              <a:defRPr sz="1440">
                <a:solidFill>
                  <a:srgbClr val="676D6F"/>
                </a:solidFill>
                <a:latin typeface="Arial" panose="020B0604020202020204" pitchFamily="34" charset="0"/>
                <a:cs typeface="Arial" panose="020B0604020202020204" pitchFamily="34" charset="0"/>
              </a:defRPr>
            </a:lvl4pPr>
            <a:lvl5pPr marL="1234440" indent="-137160">
              <a:buFont typeface="Arial" panose="020B0604020202020204" pitchFamily="34" charset="0"/>
              <a:buChar char="•"/>
              <a:defRPr sz="1440" b="0">
                <a:solidFill>
                  <a:srgbClr val="676D6F"/>
                </a:solidFill>
                <a:latin typeface="Arial" panose="020B0604020202020204" pitchFamily="34" charset="0"/>
                <a:cs typeface="Arial" panose="020B0604020202020204" pitchFamily="34" charset="0"/>
              </a:defRPr>
            </a:lvl5pPr>
          </a:lstStyle>
          <a:p>
            <a:pPr lvl="0"/>
            <a:r>
              <a:rPr lang="cs-CZ" dirty="0"/>
              <a:t>Kliknutím  vložíte  text</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5" name="Zástupný symbol pro text 4"/>
          <p:cNvSpPr>
            <a:spLocks noGrp="1"/>
          </p:cNvSpPr>
          <p:nvPr>
            <p:ph type="body" sz="quarter" idx="12" hasCustomPrompt="1"/>
          </p:nvPr>
        </p:nvSpPr>
        <p:spPr>
          <a:xfrm>
            <a:off x="518160" y="457200"/>
            <a:ext cx="11092471" cy="548640"/>
          </a:xfrm>
          <a:prstGeom prst="rect">
            <a:avLst/>
          </a:prstGeom>
        </p:spPr>
        <p:txBody>
          <a:bodyPr/>
          <a:lstStyle>
            <a:lvl1pPr marL="0" indent="0">
              <a:buNone/>
              <a:defRPr sz="2760" b="1">
                <a:solidFill>
                  <a:srgbClr val="44646B"/>
                </a:solidFill>
                <a:latin typeface="+mj-lt"/>
              </a:defRPr>
            </a:lvl1pPr>
          </a:lstStyle>
          <a:p>
            <a:pPr lvl="0"/>
            <a:r>
              <a:rPr lang="cs-CZ" dirty="0"/>
              <a:t>Kliknutím vložíte nadpis stránky</a:t>
            </a:r>
          </a:p>
        </p:txBody>
      </p:sp>
      <p:sp>
        <p:nvSpPr>
          <p:cNvPr id="9" name="Obdélník 8"/>
          <p:cNvSpPr/>
          <p:nvPr userDrawn="1"/>
        </p:nvSpPr>
        <p:spPr>
          <a:xfrm>
            <a:off x="11314835" y="6404556"/>
            <a:ext cx="354584" cy="258532"/>
          </a:xfrm>
          <a:prstGeom prst="rect">
            <a:avLst/>
          </a:prstGeom>
        </p:spPr>
        <p:txBody>
          <a:bodyPr wrap="none">
            <a:spAutoFit/>
          </a:bodyPr>
          <a:lstStyle/>
          <a:p>
            <a:pPr algn="r"/>
            <a:fld id="{52295457-60AA-49C7-8A12-7BE87ABF73CA}" type="slidenum">
              <a:rPr lang="cs-CZ" sz="1080" smtClean="0">
                <a:solidFill>
                  <a:srgbClr val="BBC3C8"/>
                </a:solidFill>
              </a:rPr>
              <a:t>‹#›</a:t>
            </a:fld>
            <a:endParaRPr lang="cs-CZ" sz="1080" dirty="0">
              <a:solidFill>
                <a:srgbClr val="BBC3C8"/>
              </a:solidFill>
            </a:endParaRPr>
          </a:p>
        </p:txBody>
      </p:sp>
    </p:spTree>
    <p:extLst>
      <p:ext uri="{BB962C8B-B14F-4D97-AF65-F5344CB8AC3E}">
        <p14:creationId xmlns:p14="http://schemas.microsoft.com/office/powerpoint/2010/main" val="4250835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OVÁ_STRANA_1">
    <p:spTree>
      <p:nvGrpSpPr>
        <p:cNvPr id="1" name=""/>
        <p:cNvGrpSpPr/>
        <p:nvPr/>
      </p:nvGrpSpPr>
      <p:grpSpPr>
        <a:xfrm>
          <a:off x="0" y="0"/>
          <a:ext cx="0" cy="0"/>
          <a:chOff x="0" y="0"/>
          <a:chExt cx="0" cy="0"/>
        </a:xfrm>
      </p:grpSpPr>
      <p:pic>
        <p:nvPicPr>
          <p:cNvPr id="8" name="Obrázek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1268000" y="5436000"/>
            <a:ext cx="1584176" cy="1635279"/>
          </a:xfrm>
          <a:prstGeom prst="rect">
            <a:avLst/>
          </a:prstGeom>
        </p:spPr>
      </p:pic>
      <p:sp>
        <p:nvSpPr>
          <p:cNvPr id="6" name="Zástupný symbol pro číslo snímku 5"/>
          <p:cNvSpPr>
            <a:spLocks noGrp="1"/>
          </p:cNvSpPr>
          <p:nvPr>
            <p:ph type="sldNum" sz="quarter" idx="4"/>
          </p:nvPr>
        </p:nvSpPr>
        <p:spPr>
          <a:xfrm>
            <a:off x="10127177" y="6395760"/>
            <a:ext cx="1220273" cy="216024"/>
          </a:xfrm>
          <a:prstGeom prst="rect">
            <a:avLst/>
          </a:prstGeom>
        </p:spPr>
        <p:txBody>
          <a:bodyPr vert="horz" lIns="91440" tIns="45720" rIns="91440" bIns="45720" rtlCol="0" anchor="ctr"/>
          <a:lstStyle>
            <a:lvl1pPr algn="r">
              <a:defRPr sz="1300">
                <a:solidFill>
                  <a:schemeClr val="tx1">
                    <a:tint val="75000"/>
                  </a:schemeClr>
                </a:solidFill>
              </a:defRPr>
            </a:lvl1pPr>
          </a:lstStyle>
          <a:p>
            <a:fld id="{F633C6B9-C75B-4149-93B0-5E1BF0C180BC}" type="slidenum">
              <a:rPr lang="cs-CZ" smtClean="0"/>
              <a:pPr/>
              <a:t>‹#›</a:t>
            </a:fld>
            <a:endParaRPr lang="cs-CZ" dirty="0"/>
          </a:p>
        </p:txBody>
      </p:sp>
      <p:sp>
        <p:nvSpPr>
          <p:cNvPr id="4" name="Zástupný symbol pro text 3"/>
          <p:cNvSpPr>
            <a:spLocks noGrp="1"/>
          </p:cNvSpPr>
          <p:nvPr>
            <p:ph type="body" sz="quarter" idx="11"/>
          </p:nvPr>
        </p:nvSpPr>
        <p:spPr>
          <a:xfrm>
            <a:off x="844551" y="980728"/>
            <a:ext cx="10502900" cy="5040560"/>
          </a:xfrm>
        </p:spPr>
        <p:txBody>
          <a:bodyPr>
            <a:noAutofit/>
          </a:bodyPr>
          <a:lstStyle>
            <a:lvl1pPr>
              <a:spcBef>
                <a:spcPts val="0"/>
              </a:spcBef>
              <a:defRPr/>
            </a:lvl1pPr>
            <a:lvl4pPr>
              <a:spcBef>
                <a:spcPts val="0"/>
              </a:spcBef>
              <a:defRPr/>
            </a:lvl4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10" name="Zástupný symbol pro text 3"/>
          <p:cNvSpPr>
            <a:spLocks noGrp="1"/>
          </p:cNvSpPr>
          <p:nvPr>
            <p:ph type="body" sz="quarter" idx="12" hasCustomPrompt="1"/>
          </p:nvPr>
        </p:nvSpPr>
        <p:spPr>
          <a:xfrm>
            <a:off x="844551" y="404664"/>
            <a:ext cx="10502900" cy="432048"/>
          </a:xfrm>
        </p:spPr>
        <p:txBody>
          <a:bodyPr>
            <a:noAutofit/>
          </a:bodyPr>
          <a:lstStyle>
            <a:lvl1pPr>
              <a:spcBef>
                <a:spcPts val="0"/>
              </a:spcBef>
              <a:defRPr lang="cs-CZ" sz="2500" b="1" kern="1200" dirty="0" smtClean="0">
                <a:solidFill>
                  <a:srgbClr val="E40F18"/>
                </a:solidFill>
                <a:latin typeface="+mj-lt"/>
                <a:ea typeface="+mj-ea"/>
                <a:cs typeface="+mj-cs"/>
              </a:defRPr>
            </a:lvl1pPr>
            <a:lvl4pPr>
              <a:spcBef>
                <a:spcPts val="0"/>
              </a:spcBef>
              <a:defRPr/>
            </a:lvl4pPr>
          </a:lstStyle>
          <a:p>
            <a:pPr lvl="0"/>
            <a:r>
              <a:rPr lang="cs-CZ" dirty="0"/>
              <a:t>Kliknutím vložíte nadpis stránky</a:t>
            </a:r>
          </a:p>
          <a:p>
            <a:pPr lvl="1"/>
            <a:r>
              <a:rPr lang="cs-CZ" dirty="0"/>
              <a:t>Druhá úroveň</a:t>
            </a:r>
          </a:p>
          <a:p>
            <a:pPr lvl="2"/>
            <a:r>
              <a:rPr lang="cs-CZ" dirty="0"/>
              <a:t>Třetí úroveň</a:t>
            </a:r>
          </a:p>
          <a:p>
            <a:pPr lvl="3"/>
            <a:r>
              <a:rPr lang="cs-CZ" dirty="0"/>
              <a:t>Čtvrtá úroveň</a:t>
            </a:r>
          </a:p>
          <a:p>
            <a:pPr lvl="4"/>
            <a:r>
              <a:rPr lang="cs-CZ" dirty="0"/>
              <a:t>Pátá úroveň</a:t>
            </a:r>
          </a:p>
        </p:txBody>
      </p:sp>
      <p:pic>
        <p:nvPicPr>
          <p:cNvPr id="11" name="Obrázek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4800" y="5925600"/>
            <a:ext cx="2068657" cy="831600"/>
          </a:xfrm>
          <a:prstGeom prst="rect">
            <a:avLst/>
          </a:prstGeom>
        </p:spPr>
      </p:pic>
    </p:spTree>
    <p:extLst>
      <p:ext uri="{BB962C8B-B14F-4D97-AF65-F5344CB8AC3E}">
        <p14:creationId xmlns:p14="http://schemas.microsoft.com/office/powerpoint/2010/main" val="2009898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LOŽENÍ_OBJEKTU">
    <p:spTree>
      <p:nvGrpSpPr>
        <p:cNvPr id="1" name=""/>
        <p:cNvGrpSpPr/>
        <p:nvPr/>
      </p:nvGrpSpPr>
      <p:grpSpPr>
        <a:xfrm>
          <a:off x="0" y="0"/>
          <a:ext cx="0" cy="0"/>
          <a:chOff x="0" y="0"/>
          <a:chExt cx="0" cy="0"/>
        </a:xfrm>
      </p:grpSpPr>
      <p:pic>
        <p:nvPicPr>
          <p:cNvPr id="8" name="Obrázek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1268000" y="5436000"/>
            <a:ext cx="1584176" cy="1635279"/>
          </a:xfrm>
          <a:prstGeom prst="rect">
            <a:avLst/>
          </a:prstGeom>
        </p:spPr>
      </p:pic>
      <p:sp>
        <p:nvSpPr>
          <p:cNvPr id="6" name="Zástupný symbol pro číslo snímku 5"/>
          <p:cNvSpPr>
            <a:spLocks noGrp="1"/>
          </p:cNvSpPr>
          <p:nvPr>
            <p:ph type="sldNum" sz="quarter" idx="4"/>
          </p:nvPr>
        </p:nvSpPr>
        <p:spPr>
          <a:xfrm>
            <a:off x="10127177" y="6395760"/>
            <a:ext cx="1220273" cy="216024"/>
          </a:xfrm>
          <a:prstGeom prst="rect">
            <a:avLst/>
          </a:prstGeom>
        </p:spPr>
        <p:txBody>
          <a:bodyPr vert="horz" lIns="91440" tIns="45720" rIns="91440" bIns="45720" rtlCol="0" anchor="ctr"/>
          <a:lstStyle>
            <a:lvl1pPr algn="r">
              <a:defRPr sz="1300">
                <a:solidFill>
                  <a:schemeClr val="tx1">
                    <a:tint val="75000"/>
                  </a:schemeClr>
                </a:solidFill>
              </a:defRPr>
            </a:lvl1pPr>
          </a:lstStyle>
          <a:p>
            <a:fld id="{F633C6B9-C75B-4149-93B0-5E1BF0C180BC}" type="slidenum">
              <a:rPr lang="cs-CZ" smtClean="0"/>
              <a:pPr/>
              <a:t>‹#›</a:t>
            </a:fld>
            <a:endParaRPr lang="cs-CZ" dirty="0"/>
          </a:p>
        </p:txBody>
      </p:sp>
      <p:sp>
        <p:nvSpPr>
          <p:cNvPr id="10" name="Zástupný symbol pro text 3"/>
          <p:cNvSpPr>
            <a:spLocks noGrp="1"/>
          </p:cNvSpPr>
          <p:nvPr>
            <p:ph type="body" sz="quarter" idx="12" hasCustomPrompt="1"/>
          </p:nvPr>
        </p:nvSpPr>
        <p:spPr>
          <a:xfrm>
            <a:off x="844551" y="404664"/>
            <a:ext cx="10502900" cy="432048"/>
          </a:xfrm>
        </p:spPr>
        <p:txBody>
          <a:bodyPr>
            <a:noAutofit/>
          </a:bodyPr>
          <a:lstStyle>
            <a:lvl1pPr>
              <a:spcBef>
                <a:spcPts val="0"/>
              </a:spcBef>
              <a:defRPr lang="cs-CZ" sz="2500" b="1" kern="1200" dirty="0" smtClean="0">
                <a:solidFill>
                  <a:srgbClr val="E40F18"/>
                </a:solidFill>
                <a:latin typeface="+mj-lt"/>
                <a:ea typeface="+mj-ea"/>
                <a:cs typeface="+mj-cs"/>
              </a:defRPr>
            </a:lvl1pPr>
            <a:lvl4pPr>
              <a:spcBef>
                <a:spcPts val="0"/>
              </a:spcBef>
              <a:defRPr/>
            </a:lvl4pPr>
          </a:lstStyle>
          <a:p>
            <a:pPr lvl="0"/>
            <a:r>
              <a:rPr lang="cs-CZ" dirty="0"/>
              <a:t>Kliknutím vložíte nadpis stránky</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3" name="Zástupný symbol pro obsah 2"/>
          <p:cNvSpPr>
            <a:spLocks noGrp="1"/>
          </p:cNvSpPr>
          <p:nvPr>
            <p:ph sz="quarter" idx="13"/>
          </p:nvPr>
        </p:nvSpPr>
        <p:spPr>
          <a:xfrm>
            <a:off x="844550" y="980729"/>
            <a:ext cx="10502900" cy="5040560"/>
          </a:xfrm>
        </p:spPr>
        <p:txBody>
          <a:bodyPr>
            <a:noAutofit/>
          </a:bodyPr>
          <a:lstStyle>
            <a:lvl1pPr>
              <a:spcBef>
                <a:spcPts val="0"/>
              </a:spcBef>
              <a:defRPr/>
            </a:lvl1pPr>
            <a:lvl4pPr>
              <a:spcBef>
                <a:spcPts val="0"/>
              </a:spcBef>
              <a:defRPr/>
            </a:lvl4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pic>
        <p:nvPicPr>
          <p:cNvPr id="9" name="Obrázek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4800" y="5925600"/>
            <a:ext cx="2068657" cy="831600"/>
          </a:xfrm>
          <a:prstGeom prst="rect">
            <a:avLst/>
          </a:prstGeom>
        </p:spPr>
      </p:pic>
    </p:spTree>
    <p:extLst>
      <p:ext uri="{BB962C8B-B14F-4D97-AF65-F5344CB8AC3E}">
        <p14:creationId xmlns:p14="http://schemas.microsoft.com/office/powerpoint/2010/main" val="27754367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ÁZDNÝ_SNÍMEK">
    <p:spTree>
      <p:nvGrpSpPr>
        <p:cNvPr id="1" name=""/>
        <p:cNvGrpSpPr/>
        <p:nvPr/>
      </p:nvGrpSpPr>
      <p:grpSpPr>
        <a:xfrm>
          <a:off x="0" y="0"/>
          <a:ext cx="0" cy="0"/>
          <a:chOff x="0" y="0"/>
          <a:chExt cx="0" cy="0"/>
        </a:xfrm>
      </p:grpSpPr>
      <p:pic>
        <p:nvPicPr>
          <p:cNvPr id="8" name="Obrázek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1268000" y="5436000"/>
            <a:ext cx="1584176" cy="1635279"/>
          </a:xfrm>
          <a:prstGeom prst="rect">
            <a:avLst/>
          </a:prstGeom>
        </p:spPr>
      </p:pic>
      <p:sp>
        <p:nvSpPr>
          <p:cNvPr id="6" name="Zástupný symbol pro číslo snímku 5"/>
          <p:cNvSpPr>
            <a:spLocks noGrp="1"/>
          </p:cNvSpPr>
          <p:nvPr>
            <p:ph type="sldNum" sz="quarter" idx="4"/>
          </p:nvPr>
        </p:nvSpPr>
        <p:spPr>
          <a:xfrm>
            <a:off x="10127177" y="6395760"/>
            <a:ext cx="1220273" cy="216024"/>
          </a:xfrm>
          <a:prstGeom prst="rect">
            <a:avLst/>
          </a:prstGeom>
        </p:spPr>
        <p:txBody>
          <a:bodyPr vert="horz" lIns="91440" tIns="45720" rIns="91440" bIns="45720" rtlCol="0" anchor="ctr"/>
          <a:lstStyle>
            <a:lvl1pPr algn="r">
              <a:defRPr sz="1300">
                <a:solidFill>
                  <a:schemeClr val="tx1">
                    <a:tint val="75000"/>
                  </a:schemeClr>
                </a:solidFill>
              </a:defRPr>
            </a:lvl1pPr>
          </a:lstStyle>
          <a:p>
            <a:fld id="{F633C6B9-C75B-4149-93B0-5E1BF0C180BC}" type="slidenum">
              <a:rPr lang="cs-CZ" smtClean="0"/>
              <a:pPr/>
              <a:t>‹#›</a:t>
            </a:fld>
            <a:endParaRPr lang="cs-CZ" dirty="0"/>
          </a:p>
        </p:txBody>
      </p:sp>
      <p:pic>
        <p:nvPicPr>
          <p:cNvPr id="7" name="Obrázek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4800" y="5925600"/>
            <a:ext cx="2068657" cy="831600"/>
          </a:xfrm>
          <a:prstGeom prst="rect">
            <a:avLst/>
          </a:prstGeom>
        </p:spPr>
      </p:pic>
    </p:spTree>
    <p:extLst>
      <p:ext uri="{BB962C8B-B14F-4D97-AF65-F5344CB8AC3E}">
        <p14:creationId xmlns:p14="http://schemas.microsoft.com/office/powerpoint/2010/main" val="3484542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LOŽENÍ_OBJEKTU_2x_TEXT">
    <p:spTree>
      <p:nvGrpSpPr>
        <p:cNvPr id="1" name=""/>
        <p:cNvGrpSpPr/>
        <p:nvPr/>
      </p:nvGrpSpPr>
      <p:grpSpPr>
        <a:xfrm>
          <a:off x="0" y="0"/>
          <a:ext cx="0" cy="0"/>
          <a:chOff x="0" y="0"/>
          <a:chExt cx="0" cy="0"/>
        </a:xfrm>
      </p:grpSpPr>
      <p:pic>
        <p:nvPicPr>
          <p:cNvPr id="8" name="Obrázek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1268000" y="5436000"/>
            <a:ext cx="1584176" cy="1635279"/>
          </a:xfrm>
          <a:prstGeom prst="rect">
            <a:avLst/>
          </a:prstGeom>
        </p:spPr>
      </p:pic>
      <p:sp>
        <p:nvSpPr>
          <p:cNvPr id="6" name="Zástupný symbol pro číslo snímku 5"/>
          <p:cNvSpPr>
            <a:spLocks noGrp="1"/>
          </p:cNvSpPr>
          <p:nvPr>
            <p:ph type="sldNum" sz="quarter" idx="4"/>
          </p:nvPr>
        </p:nvSpPr>
        <p:spPr>
          <a:xfrm>
            <a:off x="10127177" y="6395760"/>
            <a:ext cx="1220273" cy="216024"/>
          </a:xfrm>
          <a:prstGeom prst="rect">
            <a:avLst/>
          </a:prstGeom>
        </p:spPr>
        <p:txBody>
          <a:bodyPr vert="horz" lIns="91440" tIns="45720" rIns="91440" bIns="45720" rtlCol="0" anchor="ctr"/>
          <a:lstStyle>
            <a:lvl1pPr algn="r">
              <a:defRPr sz="1300">
                <a:solidFill>
                  <a:schemeClr val="tx1">
                    <a:tint val="75000"/>
                  </a:schemeClr>
                </a:solidFill>
              </a:defRPr>
            </a:lvl1pPr>
          </a:lstStyle>
          <a:p>
            <a:fld id="{F633C6B9-C75B-4149-93B0-5E1BF0C180BC}" type="slidenum">
              <a:rPr lang="cs-CZ" smtClean="0"/>
              <a:pPr/>
              <a:t>‹#›</a:t>
            </a:fld>
            <a:endParaRPr lang="cs-CZ" dirty="0"/>
          </a:p>
        </p:txBody>
      </p:sp>
      <p:sp>
        <p:nvSpPr>
          <p:cNvPr id="10" name="Zástupný symbol pro text 3"/>
          <p:cNvSpPr>
            <a:spLocks noGrp="1"/>
          </p:cNvSpPr>
          <p:nvPr>
            <p:ph type="body" sz="quarter" idx="12" hasCustomPrompt="1"/>
          </p:nvPr>
        </p:nvSpPr>
        <p:spPr>
          <a:xfrm>
            <a:off x="844551" y="404664"/>
            <a:ext cx="10502900" cy="432048"/>
          </a:xfrm>
        </p:spPr>
        <p:txBody>
          <a:bodyPr>
            <a:noAutofit/>
          </a:bodyPr>
          <a:lstStyle>
            <a:lvl1pPr>
              <a:spcBef>
                <a:spcPts val="0"/>
              </a:spcBef>
              <a:defRPr lang="cs-CZ" sz="2500" b="1" kern="1200" dirty="0" smtClean="0">
                <a:solidFill>
                  <a:srgbClr val="E40F18"/>
                </a:solidFill>
                <a:latin typeface="+mj-lt"/>
                <a:ea typeface="+mj-ea"/>
                <a:cs typeface="+mj-cs"/>
              </a:defRPr>
            </a:lvl1pPr>
            <a:lvl4pPr>
              <a:spcBef>
                <a:spcPts val="0"/>
              </a:spcBef>
              <a:defRPr/>
            </a:lvl4pPr>
          </a:lstStyle>
          <a:p>
            <a:pPr lvl="0"/>
            <a:r>
              <a:rPr lang="cs-CZ" dirty="0"/>
              <a:t>Kliknutím vložíte nadpis stránky</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3" name="Zástupný symbol pro obsah 2"/>
          <p:cNvSpPr>
            <a:spLocks noGrp="1"/>
          </p:cNvSpPr>
          <p:nvPr>
            <p:ph sz="quarter" idx="13"/>
          </p:nvPr>
        </p:nvSpPr>
        <p:spPr>
          <a:xfrm>
            <a:off x="844550" y="980729"/>
            <a:ext cx="10502900" cy="3851758"/>
          </a:xfrm>
        </p:spPr>
        <p:txBody>
          <a:bodyPr>
            <a:noAutofit/>
          </a:bodyPr>
          <a:lstStyle>
            <a:lvl1pPr>
              <a:spcBef>
                <a:spcPts val="0"/>
              </a:spcBef>
              <a:defRPr/>
            </a:lvl1pPr>
            <a:lvl4pPr>
              <a:spcBef>
                <a:spcPts val="0"/>
              </a:spcBef>
              <a:defRPr/>
            </a:lvl4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7" name="Zástupný symbol pro text 3"/>
          <p:cNvSpPr>
            <a:spLocks noGrp="1"/>
          </p:cNvSpPr>
          <p:nvPr>
            <p:ph type="body" sz="quarter" idx="11"/>
          </p:nvPr>
        </p:nvSpPr>
        <p:spPr>
          <a:xfrm>
            <a:off x="844551" y="5291982"/>
            <a:ext cx="10502900" cy="729305"/>
          </a:xfrm>
        </p:spPr>
        <p:txBody>
          <a:bodyPr>
            <a:noAutofit/>
          </a:bodyPr>
          <a:lstStyle>
            <a:lvl1pPr>
              <a:spcBef>
                <a:spcPts val="0"/>
              </a:spcBef>
              <a:defRPr/>
            </a:lvl1pPr>
            <a:lvl4pPr>
              <a:spcBef>
                <a:spcPts val="0"/>
              </a:spcBef>
              <a:defRPr/>
            </a:lvl4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11" name="Zástupný symbol pro text 3"/>
          <p:cNvSpPr>
            <a:spLocks noGrp="1"/>
          </p:cNvSpPr>
          <p:nvPr>
            <p:ph type="body" sz="quarter" idx="14"/>
          </p:nvPr>
        </p:nvSpPr>
        <p:spPr>
          <a:xfrm>
            <a:off x="844550" y="4976505"/>
            <a:ext cx="10502900" cy="319270"/>
          </a:xfrm>
        </p:spPr>
        <p:txBody>
          <a:bodyPr>
            <a:noAutofit/>
          </a:bodyPr>
          <a:lstStyle>
            <a:lvl1pPr>
              <a:spcBef>
                <a:spcPts val="0"/>
              </a:spcBef>
              <a:defRPr lang="cs-CZ" sz="1900" b="1" kern="1200" dirty="0" smtClean="0">
                <a:solidFill>
                  <a:srgbClr val="5C6670"/>
                </a:solidFill>
                <a:latin typeface="+mn-lt"/>
                <a:ea typeface="+mn-ea"/>
                <a:cs typeface="+mn-cs"/>
              </a:defRPr>
            </a:lvl1pPr>
            <a:lvl4pPr>
              <a:spcBef>
                <a:spcPts val="0"/>
              </a:spcBef>
              <a:defRPr/>
            </a:lvl4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pic>
        <p:nvPicPr>
          <p:cNvPr id="9" name="Obrázek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4800" y="5925600"/>
            <a:ext cx="2068657" cy="831600"/>
          </a:xfrm>
          <a:prstGeom prst="rect">
            <a:avLst/>
          </a:prstGeom>
        </p:spPr>
      </p:pic>
    </p:spTree>
    <p:extLst>
      <p:ext uri="{BB962C8B-B14F-4D97-AF65-F5344CB8AC3E}">
        <p14:creationId xmlns:p14="http://schemas.microsoft.com/office/powerpoint/2010/main" val="3354945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ULKA_A_TEXT">
    <p:spTree>
      <p:nvGrpSpPr>
        <p:cNvPr id="1" name=""/>
        <p:cNvGrpSpPr/>
        <p:nvPr/>
      </p:nvGrpSpPr>
      <p:grpSpPr>
        <a:xfrm>
          <a:off x="0" y="0"/>
          <a:ext cx="0" cy="0"/>
          <a:chOff x="0" y="0"/>
          <a:chExt cx="0" cy="0"/>
        </a:xfrm>
      </p:grpSpPr>
      <p:pic>
        <p:nvPicPr>
          <p:cNvPr id="8" name="Obrázek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1268000" y="5436000"/>
            <a:ext cx="1584176" cy="1635279"/>
          </a:xfrm>
          <a:prstGeom prst="rect">
            <a:avLst/>
          </a:prstGeom>
        </p:spPr>
      </p:pic>
      <p:sp>
        <p:nvSpPr>
          <p:cNvPr id="6" name="Zástupný symbol pro číslo snímku 5"/>
          <p:cNvSpPr>
            <a:spLocks noGrp="1"/>
          </p:cNvSpPr>
          <p:nvPr>
            <p:ph type="sldNum" sz="quarter" idx="4"/>
          </p:nvPr>
        </p:nvSpPr>
        <p:spPr>
          <a:xfrm>
            <a:off x="10127177" y="6395760"/>
            <a:ext cx="1220273" cy="216024"/>
          </a:xfrm>
          <a:prstGeom prst="rect">
            <a:avLst/>
          </a:prstGeom>
        </p:spPr>
        <p:txBody>
          <a:bodyPr vert="horz" lIns="91440" tIns="45720" rIns="91440" bIns="45720" rtlCol="0" anchor="ctr"/>
          <a:lstStyle>
            <a:lvl1pPr algn="r">
              <a:defRPr sz="1300">
                <a:solidFill>
                  <a:schemeClr val="tx1">
                    <a:tint val="75000"/>
                  </a:schemeClr>
                </a:solidFill>
              </a:defRPr>
            </a:lvl1pPr>
          </a:lstStyle>
          <a:p>
            <a:fld id="{F633C6B9-C75B-4149-93B0-5E1BF0C180BC}" type="slidenum">
              <a:rPr lang="cs-CZ" smtClean="0"/>
              <a:pPr/>
              <a:t>‹#›</a:t>
            </a:fld>
            <a:endParaRPr lang="cs-CZ" dirty="0"/>
          </a:p>
        </p:txBody>
      </p:sp>
      <p:sp>
        <p:nvSpPr>
          <p:cNvPr id="4" name="Zástupný symbol pro text 3"/>
          <p:cNvSpPr>
            <a:spLocks noGrp="1"/>
          </p:cNvSpPr>
          <p:nvPr>
            <p:ph type="body" sz="quarter" idx="11"/>
          </p:nvPr>
        </p:nvSpPr>
        <p:spPr>
          <a:xfrm>
            <a:off x="7032104" y="980728"/>
            <a:ext cx="4315346" cy="5040560"/>
          </a:xfrm>
        </p:spPr>
        <p:txBody>
          <a:bodyPr>
            <a:noAutofit/>
          </a:bodyPr>
          <a:lstStyle>
            <a:lvl1pPr>
              <a:spcBef>
                <a:spcPts val="0"/>
              </a:spcBef>
              <a:defRPr/>
            </a:lvl1pPr>
            <a:lvl4pPr>
              <a:spcBef>
                <a:spcPts val="0"/>
              </a:spcBef>
              <a:defRPr/>
            </a:lvl4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10" name="Zástupný symbol pro text 3"/>
          <p:cNvSpPr>
            <a:spLocks noGrp="1"/>
          </p:cNvSpPr>
          <p:nvPr>
            <p:ph type="body" sz="quarter" idx="12" hasCustomPrompt="1"/>
          </p:nvPr>
        </p:nvSpPr>
        <p:spPr>
          <a:xfrm>
            <a:off x="844551" y="404664"/>
            <a:ext cx="10502900" cy="432048"/>
          </a:xfrm>
        </p:spPr>
        <p:txBody>
          <a:bodyPr>
            <a:noAutofit/>
          </a:bodyPr>
          <a:lstStyle>
            <a:lvl1pPr>
              <a:spcBef>
                <a:spcPts val="0"/>
              </a:spcBef>
              <a:defRPr lang="cs-CZ" sz="2500" b="1" kern="1200" dirty="0" smtClean="0">
                <a:solidFill>
                  <a:srgbClr val="E40F18"/>
                </a:solidFill>
                <a:latin typeface="+mj-lt"/>
                <a:ea typeface="+mj-ea"/>
                <a:cs typeface="+mj-cs"/>
              </a:defRPr>
            </a:lvl1pPr>
            <a:lvl4pPr>
              <a:spcBef>
                <a:spcPts val="0"/>
              </a:spcBef>
              <a:defRPr/>
            </a:lvl4pPr>
          </a:lstStyle>
          <a:p>
            <a:pPr lvl="0"/>
            <a:r>
              <a:rPr lang="cs-CZ" dirty="0"/>
              <a:t>Kliknutím vložíte nadpis stránky</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3" name="Zástupný symbol pro tabulku 2"/>
          <p:cNvSpPr>
            <a:spLocks noGrp="1"/>
          </p:cNvSpPr>
          <p:nvPr>
            <p:ph type="tbl" sz="quarter" idx="13"/>
          </p:nvPr>
        </p:nvSpPr>
        <p:spPr>
          <a:xfrm>
            <a:off x="844551" y="980729"/>
            <a:ext cx="6043537" cy="5040559"/>
          </a:xfrm>
        </p:spPr>
        <p:txBody>
          <a:bodyPr/>
          <a:lstStyle/>
          <a:p>
            <a:r>
              <a:rPr lang="cs-CZ"/>
              <a:t>Kliknutím na ikonu přidáte tabulku.</a:t>
            </a:r>
          </a:p>
        </p:txBody>
      </p:sp>
      <p:pic>
        <p:nvPicPr>
          <p:cNvPr id="9" name="Obrázek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4800" y="5925600"/>
            <a:ext cx="2068657" cy="831600"/>
          </a:xfrm>
          <a:prstGeom prst="rect">
            <a:avLst/>
          </a:prstGeom>
        </p:spPr>
      </p:pic>
    </p:spTree>
    <p:extLst>
      <p:ext uri="{BB962C8B-B14F-4D97-AF65-F5344CB8AC3E}">
        <p14:creationId xmlns:p14="http://schemas.microsoft.com/office/powerpoint/2010/main" val="40009839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LOŽENÍ_OBJEKTU_2_SLOUPCE">
    <p:spTree>
      <p:nvGrpSpPr>
        <p:cNvPr id="1" name=""/>
        <p:cNvGrpSpPr/>
        <p:nvPr/>
      </p:nvGrpSpPr>
      <p:grpSpPr>
        <a:xfrm>
          <a:off x="0" y="0"/>
          <a:ext cx="0" cy="0"/>
          <a:chOff x="0" y="0"/>
          <a:chExt cx="0" cy="0"/>
        </a:xfrm>
      </p:grpSpPr>
      <p:pic>
        <p:nvPicPr>
          <p:cNvPr id="8" name="Obrázek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1268000" y="5436000"/>
            <a:ext cx="1584176" cy="1635279"/>
          </a:xfrm>
          <a:prstGeom prst="rect">
            <a:avLst/>
          </a:prstGeom>
        </p:spPr>
      </p:pic>
      <p:sp>
        <p:nvSpPr>
          <p:cNvPr id="6" name="Zástupný symbol pro číslo snímku 5"/>
          <p:cNvSpPr>
            <a:spLocks noGrp="1"/>
          </p:cNvSpPr>
          <p:nvPr>
            <p:ph type="sldNum" sz="quarter" idx="4"/>
          </p:nvPr>
        </p:nvSpPr>
        <p:spPr>
          <a:xfrm>
            <a:off x="10127177" y="6395760"/>
            <a:ext cx="1220273" cy="216024"/>
          </a:xfrm>
          <a:prstGeom prst="rect">
            <a:avLst/>
          </a:prstGeom>
        </p:spPr>
        <p:txBody>
          <a:bodyPr vert="horz" lIns="91440" tIns="45720" rIns="91440" bIns="45720" rtlCol="0" anchor="ctr"/>
          <a:lstStyle>
            <a:lvl1pPr algn="r">
              <a:defRPr sz="1300">
                <a:solidFill>
                  <a:schemeClr val="tx1">
                    <a:tint val="75000"/>
                  </a:schemeClr>
                </a:solidFill>
              </a:defRPr>
            </a:lvl1pPr>
          </a:lstStyle>
          <a:p>
            <a:fld id="{F633C6B9-C75B-4149-93B0-5E1BF0C180BC}" type="slidenum">
              <a:rPr lang="cs-CZ" smtClean="0"/>
              <a:pPr/>
              <a:t>‹#›</a:t>
            </a:fld>
            <a:endParaRPr lang="cs-CZ" dirty="0"/>
          </a:p>
        </p:txBody>
      </p:sp>
      <p:sp>
        <p:nvSpPr>
          <p:cNvPr id="10" name="Zástupný symbol pro text 3"/>
          <p:cNvSpPr>
            <a:spLocks noGrp="1"/>
          </p:cNvSpPr>
          <p:nvPr>
            <p:ph type="body" sz="quarter" idx="12" hasCustomPrompt="1"/>
          </p:nvPr>
        </p:nvSpPr>
        <p:spPr>
          <a:xfrm>
            <a:off x="844551" y="404664"/>
            <a:ext cx="10502900" cy="432048"/>
          </a:xfrm>
        </p:spPr>
        <p:txBody>
          <a:bodyPr>
            <a:noAutofit/>
          </a:bodyPr>
          <a:lstStyle>
            <a:lvl1pPr>
              <a:spcBef>
                <a:spcPts val="0"/>
              </a:spcBef>
              <a:defRPr lang="cs-CZ" sz="2500" b="1" kern="1200" dirty="0" smtClean="0">
                <a:solidFill>
                  <a:srgbClr val="E40F18"/>
                </a:solidFill>
                <a:latin typeface="+mj-lt"/>
                <a:ea typeface="+mj-ea"/>
                <a:cs typeface="+mj-cs"/>
              </a:defRPr>
            </a:lvl1pPr>
            <a:lvl4pPr>
              <a:spcBef>
                <a:spcPts val="0"/>
              </a:spcBef>
              <a:defRPr/>
            </a:lvl4pPr>
          </a:lstStyle>
          <a:p>
            <a:pPr lvl="0"/>
            <a:r>
              <a:rPr lang="cs-CZ" dirty="0"/>
              <a:t>Kliknutím vložíte nadpis stránky</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3" name="Zástupný symbol pro obsah 2"/>
          <p:cNvSpPr>
            <a:spLocks noGrp="1"/>
          </p:cNvSpPr>
          <p:nvPr>
            <p:ph sz="quarter" idx="13"/>
          </p:nvPr>
        </p:nvSpPr>
        <p:spPr>
          <a:xfrm>
            <a:off x="844550" y="980729"/>
            <a:ext cx="5179442" cy="5040558"/>
          </a:xfrm>
        </p:spPr>
        <p:txBody>
          <a:bodyPr>
            <a:noAutofit/>
          </a:bodyPr>
          <a:lstStyle>
            <a:lvl1pPr>
              <a:spcBef>
                <a:spcPts val="0"/>
              </a:spcBef>
              <a:defRPr/>
            </a:lvl1pPr>
            <a:lvl4pPr>
              <a:spcBef>
                <a:spcPts val="0"/>
              </a:spcBef>
              <a:defRPr/>
            </a:lvl4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12" name="Zástupný symbol pro obsah 2"/>
          <p:cNvSpPr>
            <a:spLocks noGrp="1"/>
          </p:cNvSpPr>
          <p:nvPr>
            <p:ph sz="quarter" idx="14"/>
          </p:nvPr>
        </p:nvSpPr>
        <p:spPr>
          <a:xfrm>
            <a:off x="6168008" y="980729"/>
            <a:ext cx="5179442" cy="5040558"/>
          </a:xfrm>
        </p:spPr>
        <p:txBody>
          <a:bodyPr>
            <a:noAutofit/>
          </a:bodyPr>
          <a:lstStyle>
            <a:lvl1pPr>
              <a:spcBef>
                <a:spcPts val="0"/>
              </a:spcBef>
              <a:defRPr/>
            </a:lvl1pPr>
            <a:lvl4pPr>
              <a:spcBef>
                <a:spcPts val="0"/>
              </a:spcBef>
              <a:defRPr/>
            </a:lvl4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pic>
        <p:nvPicPr>
          <p:cNvPr id="9" name="Obrázek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4800" y="5925600"/>
            <a:ext cx="2068657" cy="831600"/>
          </a:xfrm>
          <a:prstGeom prst="rect">
            <a:avLst/>
          </a:prstGeom>
        </p:spPr>
      </p:pic>
    </p:spTree>
    <p:extLst>
      <p:ext uri="{BB962C8B-B14F-4D97-AF65-F5344CB8AC3E}">
        <p14:creationId xmlns:p14="http://schemas.microsoft.com/office/powerpoint/2010/main" val="8944486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LOŽENÍ_OBJEKTU_2_SLOUPCE_TEXT">
    <p:spTree>
      <p:nvGrpSpPr>
        <p:cNvPr id="1" name=""/>
        <p:cNvGrpSpPr/>
        <p:nvPr/>
      </p:nvGrpSpPr>
      <p:grpSpPr>
        <a:xfrm>
          <a:off x="0" y="0"/>
          <a:ext cx="0" cy="0"/>
          <a:chOff x="0" y="0"/>
          <a:chExt cx="0" cy="0"/>
        </a:xfrm>
      </p:grpSpPr>
      <p:pic>
        <p:nvPicPr>
          <p:cNvPr id="8" name="Obrázek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1268000" y="5436000"/>
            <a:ext cx="1584176" cy="1635279"/>
          </a:xfrm>
          <a:prstGeom prst="rect">
            <a:avLst/>
          </a:prstGeom>
        </p:spPr>
      </p:pic>
      <p:sp>
        <p:nvSpPr>
          <p:cNvPr id="6" name="Zástupný symbol pro číslo snímku 5"/>
          <p:cNvSpPr>
            <a:spLocks noGrp="1"/>
          </p:cNvSpPr>
          <p:nvPr>
            <p:ph type="sldNum" sz="quarter" idx="4"/>
          </p:nvPr>
        </p:nvSpPr>
        <p:spPr>
          <a:xfrm>
            <a:off x="10127177" y="6395760"/>
            <a:ext cx="1220273" cy="216024"/>
          </a:xfrm>
          <a:prstGeom prst="rect">
            <a:avLst/>
          </a:prstGeom>
        </p:spPr>
        <p:txBody>
          <a:bodyPr vert="horz" lIns="91440" tIns="45720" rIns="91440" bIns="45720" rtlCol="0" anchor="ctr"/>
          <a:lstStyle>
            <a:lvl1pPr algn="r">
              <a:defRPr sz="1300">
                <a:solidFill>
                  <a:schemeClr val="tx1">
                    <a:tint val="75000"/>
                  </a:schemeClr>
                </a:solidFill>
              </a:defRPr>
            </a:lvl1pPr>
          </a:lstStyle>
          <a:p>
            <a:fld id="{F633C6B9-C75B-4149-93B0-5E1BF0C180BC}" type="slidenum">
              <a:rPr lang="cs-CZ" smtClean="0"/>
              <a:pPr/>
              <a:t>‹#›</a:t>
            </a:fld>
            <a:endParaRPr lang="cs-CZ" dirty="0"/>
          </a:p>
        </p:txBody>
      </p:sp>
      <p:sp>
        <p:nvSpPr>
          <p:cNvPr id="10" name="Zástupný symbol pro text 3"/>
          <p:cNvSpPr>
            <a:spLocks noGrp="1"/>
          </p:cNvSpPr>
          <p:nvPr>
            <p:ph type="body" sz="quarter" idx="12" hasCustomPrompt="1"/>
          </p:nvPr>
        </p:nvSpPr>
        <p:spPr>
          <a:xfrm>
            <a:off x="844551" y="404664"/>
            <a:ext cx="10502900" cy="432048"/>
          </a:xfrm>
        </p:spPr>
        <p:txBody>
          <a:bodyPr>
            <a:noAutofit/>
          </a:bodyPr>
          <a:lstStyle>
            <a:lvl1pPr>
              <a:spcBef>
                <a:spcPts val="0"/>
              </a:spcBef>
              <a:defRPr lang="cs-CZ" sz="2500" b="1" kern="1200" dirty="0" smtClean="0">
                <a:solidFill>
                  <a:srgbClr val="E40F18"/>
                </a:solidFill>
                <a:latin typeface="+mj-lt"/>
                <a:ea typeface="+mj-ea"/>
                <a:cs typeface="+mj-cs"/>
              </a:defRPr>
            </a:lvl1pPr>
            <a:lvl4pPr>
              <a:spcBef>
                <a:spcPts val="0"/>
              </a:spcBef>
              <a:defRPr/>
            </a:lvl4pPr>
          </a:lstStyle>
          <a:p>
            <a:pPr lvl="0"/>
            <a:r>
              <a:rPr lang="cs-CZ" dirty="0"/>
              <a:t>Kliknutím vložíte nadpis stránky</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3" name="Zástupný symbol pro obsah 2"/>
          <p:cNvSpPr>
            <a:spLocks noGrp="1"/>
          </p:cNvSpPr>
          <p:nvPr>
            <p:ph sz="quarter" idx="13"/>
          </p:nvPr>
        </p:nvSpPr>
        <p:spPr>
          <a:xfrm>
            <a:off x="844550" y="1556792"/>
            <a:ext cx="5179442" cy="4464494"/>
          </a:xfrm>
        </p:spPr>
        <p:txBody>
          <a:bodyPr>
            <a:noAutofit/>
          </a:bodyPr>
          <a:lstStyle>
            <a:lvl1pPr>
              <a:spcBef>
                <a:spcPts val="0"/>
              </a:spcBef>
              <a:defRPr/>
            </a:lvl1pPr>
            <a:lvl4pPr>
              <a:spcBef>
                <a:spcPts val="0"/>
              </a:spcBef>
              <a:defRPr/>
            </a:lvl4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12" name="Zástupný symbol pro obsah 2"/>
          <p:cNvSpPr>
            <a:spLocks noGrp="1"/>
          </p:cNvSpPr>
          <p:nvPr>
            <p:ph sz="quarter" idx="14"/>
          </p:nvPr>
        </p:nvSpPr>
        <p:spPr>
          <a:xfrm>
            <a:off x="6168008" y="1556792"/>
            <a:ext cx="5179442" cy="4464494"/>
          </a:xfrm>
        </p:spPr>
        <p:txBody>
          <a:bodyPr>
            <a:noAutofit/>
          </a:bodyPr>
          <a:lstStyle>
            <a:lvl1pPr>
              <a:spcBef>
                <a:spcPts val="0"/>
              </a:spcBef>
              <a:defRPr/>
            </a:lvl1pPr>
            <a:lvl4pPr>
              <a:spcBef>
                <a:spcPts val="0"/>
              </a:spcBef>
              <a:defRPr/>
            </a:lvl4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11" name="Zástupný symbol pro text 3"/>
          <p:cNvSpPr>
            <a:spLocks noGrp="1"/>
          </p:cNvSpPr>
          <p:nvPr>
            <p:ph type="body" sz="quarter" idx="11"/>
          </p:nvPr>
        </p:nvSpPr>
        <p:spPr>
          <a:xfrm>
            <a:off x="844550" y="980728"/>
            <a:ext cx="5179442" cy="432048"/>
          </a:xfrm>
        </p:spPr>
        <p:txBody>
          <a:bodyPr>
            <a:noAutofit/>
          </a:bodyPr>
          <a:lstStyle>
            <a:lvl1pPr>
              <a:spcBef>
                <a:spcPts val="0"/>
              </a:spcBef>
              <a:defRPr/>
            </a:lvl1pPr>
            <a:lvl4pPr>
              <a:spcBef>
                <a:spcPts val="0"/>
              </a:spcBef>
              <a:defRPr/>
            </a:lvl4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13" name="Zástupný symbol pro text 3"/>
          <p:cNvSpPr>
            <a:spLocks noGrp="1"/>
          </p:cNvSpPr>
          <p:nvPr>
            <p:ph type="body" sz="quarter" idx="15"/>
          </p:nvPr>
        </p:nvSpPr>
        <p:spPr>
          <a:xfrm>
            <a:off x="6168008" y="980728"/>
            <a:ext cx="5179442" cy="432048"/>
          </a:xfrm>
        </p:spPr>
        <p:txBody>
          <a:bodyPr>
            <a:noAutofit/>
          </a:bodyPr>
          <a:lstStyle>
            <a:lvl1pPr>
              <a:spcBef>
                <a:spcPts val="0"/>
              </a:spcBef>
              <a:defRPr/>
            </a:lvl1pPr>
            <a:lvl4pPr>
              <a:spcBef>
                <a:spcPts val="0"/>
              </a:spcBef>
              <a:defRPr/>
            </a:lvl4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pic>
        <p:nvPicPr>
          <p:cNvPr id="15" name="Obrázek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4800" y="5925600"/>
            <a:ext cx="2068657" cy="831600"/>
          </a:xfrm>
          <a:prstGeom prst="rect">
            <a:avLst/>
          </a:prstGeom>
        </p:spPr>
      </p:pic>
    </p:spTree>
    <p:extLst>
      <p:ext uri="{BB962C8B-B14F-4D97-AF65-F5344CB8AC3E}">
        <p14:creationId xmlns:p14="http://schemas.microsoft.com/office/powerpoint/2010/main" val="119738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ABULKA">
    <p:spTree>
      <p:nvGrpSpPr>
        <p:cNvPr id="1" name=""/>
        <p:cNvGrpSpPr/>
        <p:nvPr/>
      </p:nvGrpSpPr>
      <p:grpSpPr>
        <a:xfrm>
          <a:off x="0" y="0"/>
          <a:ext cx="0" cy="0"/>
          <a:chOff x="0" y="0"/>
          <a:chExt cx="0" cy="0"/>
        </a:xfrm>
      </p:grpSpPr>
      <p:pic>
        <p:nvPicPr>
          <p:cNvPr id="8" name="Obrázek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1268000" y="5436000"/>
            <a:ext cx="1584176" cy="1635279"/>
          </a:xfrm>
          <a:prstGeom prst="rect">
            <a:avLst/>
          </a:prstGeom>
        </p:spPr>
      </p:pic>
      <p:sp>
        <p:nvSpPr>
          <p:cNvPr id="6" name="Zástupný symbol pro číslo snímku 5"/>
          <p:cNvSpPr>
            <a:spLocks noGrp="1"/>
          </p:cNvSpPr>
          <p:nvPr>
            <p:ph type="sldNum" sz="quarter" idx="4"/>
          </p:nvPr>
        </p:nvSpPr>
        <p:spPr>
          <a:xfrm>
            <a:off x="10127177" y="6395760"/>
            <a:ext cx="1220273" cy="216024"/>
          </a:xfrm>
          <a:prstGeom prst="rect">
            <a:avLst/>
          </a:prstGeom>
        </p:spPr>
        <p:txBody>
          <a:bodyPr vert="horz" lIns="91440" tIns="45720" rIns="91440" bIns="45720" rtlCol="0" anchor="ctr"/>
          <a:lstStyle>
            <a:lvl1pPr algn="r">
              <a:defRPr sz="1300">
                <a:solidFill>
                  <a:schemeClr val="tx1">
                    <a:tint val="75000"/>
                  </a:schemeClr>
                </a:solidFill>
              </a:defRPr>
            </a:lvl1pPr>
          </a:lstStyle>
          <a:p>
            <a:fld id="{F633C6B9-C75B-4149-93B0-5E1BF0C180BC}" type="slidenum">
              <a:rPr lang="cs-CZ" smtClean="0"/>
              <a:pPr/>
              <a:t>‹#›</a:t>
            </a:fld>
            <a:endParaRPr lang="cs-CZ" dirty="0"/>
          </a:p>
        </p:txBody>
      </p:sp>
      <p:sp>
        <p:nvSpPr>
          <p:cNvPr id="10" name="Zástupný symbol pro text 3"/>
          <p:cNvSpPr>
            <a:spLocks noGrp="1"/>
          </p:cNvSpPr>
          <p:nvPr>
            <p:ph type="body" sz="quarter" idx="12" hasCustomPrompt="1"/>
          </p:nvPr>
        </p:nvSpPr>
        <p:spPr>
          <a:xfrm>
            <a:off x="844551" y="404664"/>
            <a:ext cx="10502900" cy="432048"/>
          </a:xfrm>
        </p:spPr>
        <p:txBody>
          <a:bodyPr>
            <a:noAutofit/>
          </a:bodyPr>
          <a:lstStyle>
            <a:lvl1pPr>
              <a:spcBef>
                <a:spcPts val="0"/>
              </a:spcBef>
              <a:defRPr lang="cs-CZ" sz="2500" b="1" kern="1200" dirty="0" smtClean="0">
                <a:solidFill>
                  <a:srgbClr val="E40F18"/>
                </a:solidFill>
                <a:latin typeface="+mj-lt"/>
                <a:ea typeface="+mj-ea"/>
                <a:cs typeface="+mj-cs"/>
              </a:defRPr>
            </a:lvl1pPr>
            <a:lvl4pPr>
              <a:spcBef>
                <a:spcPts val="0"/>
              </a:spcBef>
              <a:defRPr/>
            </a:lvl4pPr>
          </a:lstStyle>
          <a:p>
            <a:pPr lvl="0"/>
            <a:r>
              <a:rPr lang="cs-CZ" dirty="0"/>
              <a:t>Kliknutím vložíte nadpis stránky</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3" name="Zástupný symbol pro tabulku 2"/>
          <p:cNvSpPr>
            <a:spLocks noGrp="1"/>
          </p:cNvSpPr>
          <p:nvPr>
            <p:ph type="tbl" sz="quarter" idx="13"/>
          </p:nvPr>
        </p:nvSpPr>
        <p:spPr>
          <a:xfrm>
            <a:off x="844551" y="980728"/>
            <a:ext cx="10502900" cy="5040561"/>
          </a:xfrm>
        </p:spPr>
        <p:txBody>
          <a:bodyPr/>
          <a:lstStyle/>
          <a:p>
            <a:r>
              <a:rPr lang="cs-CZ"/>
              <a:t>Kliknutím na ikonu přidáte tabulku.</a:t>
            </a:r>
          </a:p>
        </p:txBody>
      </p:sp>
      <p:pic>
        <p:nvPicPr>
          <p:cNvPr id="9" name="Obrázek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4800" y="5925600"/>
            <a:ext cx="2068657" cy="831600"/>
          </a:xfrm>
          <a:prstGeom prst="rect">
            <a:avLst/>
          </a:prstGeom>
        </p:spPr>
      </p:pic>
    </p:spTree>
    <p:extLst>
      <p:ext uri="{BB962C8B-B14F-4D97-AF65-F5344CB8AC3E}">
        <p14:creationId xmlns:p14="http://schemas.microsoft.com/office/powerpoint/2010/main" val="499528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dirty="0"/>
              <a:t>Kliknutím lze upravit styl.</a:t>
            </a:r>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0" tIns="0" rIns="0" bIns="0" rtlCol="0">
            <a:normAutofit/>
          </a:body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mn-lt"/>
              </a:defRPr>
            </a:lvl1pPr>
          </a:lstStyle>
          <a:p>
            <a:fld id="{4B20E3A1-D304-49EC-97A7-A19BDE31C9FE}" type="datetime1">
              <a:rPr lang="cs-CZ" smtClean="0"/>
              <a:pPr/>
              <a:t>24.11.2021</a:t>
            </a:fld>
            <a:endParaRPr lang="cs-CZ" dirty="0"/>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mn-lt"/>
              </a:defRPr>
            </a:lvl1pPr>
          </a:lstStyle>
          <a:p>
            <a:endParaRPr lang="cs-CZ" dirty="0"/>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fld id="{F633C6B9-C75B-4149-93B0-5E1BF0C180BC}" type="slidenum">
              <a:rPr lang="cs-CZ" smtClean="0"/>
              <a:pPr/>
              <a:t>‹#›</a:t>
            </a:fld>
            <a:endParaRPr lang="cs-CZ" dirty="0"/>
          </a:p>
        </p:txBody>
      </p:sp>
    </p:spTree>
    <p:extLst>
      <p:ext uri="{BB962C8B-B14F-4D97-AF65-F5344CB8AC3E}">
        <p14:creationId xmlns:p14="http://schemas.microsoft.com/office/powerpoint/2010/main" val="2676194064"/>
      </p:ext>
    </p:extLst>
  </p:cSld>
  <p:clrMap bg1="lt1" tx1="dk1" bg2="lt2" tx2="dk2" accent1="accent1" accent2="accent2" accent3="accent3" accent4="accent4" accent5="accent5" accent6="accent6" hlink="hlink" folHlink="folHlink"/>
  <p:sldLayoutIdLst>
    <p:sldLayoutId id="2147483663" r:id="rId1"/>
    <p:sldLayoutId id="2147483676" r:id="rId2"/>
    <p:sldLayoutId id="2147483681" r:id="rId3"/>
    <p:sldLayoutId id="2147483680" r:id="rId4"/>
    <p:sldLayoutId id="2147483682" r:id="rId5"/>
    <p:sldLayoutId id="2147483683" r:id="rId6"/>
    <p:sldLayoutId id="2147483684" r:id="rId7"/>
    <p:sldLayoutId id="2147483685" r:id="rId8"/>
    <p:sldLayoutId id="2147483686" r:id="rId9"/>
    <p:sldLayoutId id="2147483687" r:id="rId10"/>
    <p:sldLayoutId id="2147483662" r:id="rId11"/>
    <p:sldLayoutId id="2147483660" r:id="rId12"/>
    <p:sldLayoutId id="2147483688"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n-lt"/>
          <a:ea typeface="+mj-ea"/>
          <a:cs typeface="+mj-cs"/>
        </a:defRPr>
      </a:lvl1pPr>
    </p:titleStyle>
    <p:bodyStyle>
      <a:lvl1pPr marL="0" indent="0" algn="l" defTabSz="914400" rtl="0" eaLnBrk="1" latinLnBrk="0" hangingPunct="1">
        <a:lnSpc>
          <a:spcPct val="90000"/>
        </a:lnSpc>
        <a:spcBef>
          <a:spcPts val="0"/>
        </a:spcBef>
        <a:buFont typeface="Arial" panose="020B0604020202020204" pitchFamily="34" charset="0"/>
        <a:buNone/>
        <a:defRPr lang="cs-CZ" sz="1500" kern="1200" dirty="0" smtClean="0">
          <a:solidFill>
            <a:srgbClr val="5C6670"/>
          </a:solidFill>
          <a:latin typeface="+mn-lt"/>
          <a:ea typeface="+mn-ea"/>
          <a:cs typeface="+mn-cs"/>
        </a:defRPr>
      </a:lvl1pPr>
      <a:lvl2pPr marL="0" indent="0" algn="l" defTabSz="914400" rtl="0" eaLnBrk="1" latinLnBrk="0" hangingPunct="1">
        <a:lnSpc>
          <a:spcPct val="90000"/>
        </a:lnSpc>
        <a:spcBef>
          <a:spcPts val="0"/>
        </a:spcBef>
        <a:buFont typeface="Arial" panose="020B0604020202020204" pitchFamily="34" charset="0"/>
        <a:buNone/>
        <a:defRPr lang="cs-CZ" sz="1500" kern="1200" dirty="0" smtClean="0">
          <a:solidFill>
            <a:srgbClr val="5C6670"/>
          </a:solidFill>
          <a:latin typeface="+mn-lt"/>
          <a:ea typeface="+mn-ea"/>
          <a:cs typeface="+mn-cs"/>
        </a:defRPr>
      </a:lvl2pPr>
      <a:lvl3pPr marL="0" indent="0" algn="l" defTabSz="914400" rtl="0" eaLnBrk="1" latinLnBrk="0" hangingPunct="1">
        <a:lnSpc>
          <a:spcPct val="90000"/>
        </a:lnSpc>
        <a:spcBef>
          <a:spcPts val="0"/>
        </a:spcBef>
        <a:buFont typeface="Arial" panose="020B0604020202020204" pitchFamily="34" charset="0"/>
        <a:buNone/>
        <a:defRPr lang="cs-CZ" sz="1900" b="1" kern="1200" dirty="0" smtClean="0">
          <a:solidFill>
            <a:srgbClr val="5C6670"/>
          </a:solidFill>
          <a:latin typeface="+mn-lt"/>
          <a:ea typeface="+mn-ea"/>
          <a:cs typeface="+mn-cs"/>
        </a:defRPr>
      </a:lvl3pPr>
      <a:lvl4pPr marL="0" indent="0" algn="l" defTabSz="914400" rtl="0" eaLnBrk="1" latinLnBrk="0" hangingPunct="1">
        <a:lnSpc>
          <a:spcPct val="90000"/>
        </a:lnSpc>
        <a:spcBef>
          <a:spcPts val="0"/>
        </a:spcBef>
        <a:buFont typeface="Arial" panose="020B0604020202020204" pitchFamily="34" charset="0"/>
        <a:buNone/>
        <a:defRPr lang="cs-CZ" sz="2500" b="1" kern="1200" dirty="0" smtClean="0">
          <a:solidFill>
            <a:srgbClr val="E40F18"/>
          </a:solidFill>
          <a:latin typeface="+mj-lt"/>
          <a:ea typeface="+mj-ea"/>
          <a:cs typeface="+mj-cs"/>
        </a:defRPr>
      </a:lvl4pPr>
      <a:lvl5pPr marL="268288" indent="-268288" algn="l" defTabSz="914400" rtl="0" eaLnBrk="1" latinLnBrk="0" hangingPunct="1">
        <a:lnSpc>
          <a:spcPct val="90000"/>
        </a:lnSpc>
        <a:spcBef>
          <a:spcPts val="0"/>
        </a:spcBef>
        <a:buFont typeface="Wingdings" panose="05000000000000000000" pitchFamily="2" charset="2"/>
        <a:buChar char="§"/>
        <a:defRPr lang="cs-CZ" sz="1500" kern="1200" dirty="0">
          <a:solidFill>
            <a:srgbClr val="5C667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emf"/><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a:xfrm>
            <a:off x="479376" y="860686"/>
            <a:ext cx="8256344" cy="2769989"/>
          </a:xfrm>
        </p:spPr>
        <p:txBody>
          <a:bodyPr>
            <a:noAutofit/>
          </a:bodyPr>
          <a:lstStyle/>
          <a:p>
            <a:pPr>
              <a:lnSpc>
                <a:spcPct val="150000"/>
              </a:lnSpc>
            </a:pPr>
            <a:r>
              <a:rPr lang="cs-CZ" sz="4400" dirty="0">
                <a:solidFill>
                  <a:srgbClr val="E40F18"/>
                </a:solidFill>
              </a:rPr>
              <a:t>Možnosti využití uhlí jako potenciální suroviny pro chemický průmysl</a:t>
            </a:r>
          </a:p>
        </p:txBody>
      </p:sp>
      <p:sp>
        <p:nvSpPr>
          <p:cNvPr id="3" name="Zástupný symbol pro text 2"/>
          <p:cNvSpPr>
            <a:spLocks noGrp="1"/>
          </p:cNvSpPr>
          <p:nvPr>
            <p:ph type="body" sz="quarter" idx="13"/>
          </p:nvPr>
        </p:nvSpPr>
        <p:spPr/>
        <p:txBody>
          <a:bodyPr/>
          <a:lstStyle/>
          <a:p>
            <a:r>
              <a:rPr lang="cs-CZ" dirty="0">
                <a:solidFill>
                  <a:srgbClr val="5C6670"/>
                </a:solidFill>
              </a:rPr>
              <a:t>25/11/2021</a:t>
            </a:r>
          </a:p>
        </p:txBody>
      </p:sp>
      <p:sp>
        <p:nvSpPr>
          <p:cNvPr id="4" name="Zástupný symbol pro text 3"/>
          <p:cNvSpPr>
            <a:spLocks noGrp="1"/>
          </p:cNvSpPr>
          <p:nvPr>
            <p:ph type="body" sz="quarter" idx="16"/>
          </p:nvPr>
        </p:nvSpPr>
        <p:spPr/>
        <p:txBody>
          <a:bodyPr/>
          <a:lstStyle/>
          <a:p>
            <a:r>
              <a:rPr lang="cs-CZ" dirty="0">
                <a:solidFill>
                  <a:srgbClr val="5C6670"/>
                </a:solidFill>
              </a:rPr>
              <a:t>datum:</a:t>
            </a:r>
          </a:p>
        </p:txBody>
      </p:sp>
      <p:sp>
        <p:nvSpPr>
          <p:cNvPr id="5" name="Zástupný symbol pro text 4"/>
          <p:cNvSpPr>
            <a:spLocks noGrp="1"/>
          </p:cNvSpPr>
          <p:nvPr>
            <p:ph type="body" sz="quarter" idx="17"/>
          </p:nvPr>
        </p:nvSpPr>
        <p:spPr/>
        <p:txBody>
          <a:bodyPr/>
          <a:lstStyle/>
          <a:p>
            <a:r>
              <a:rPr lang="cs-CZ" dirty="0">
                <a:solidFill>
                  <a:srgbClr val="5C6670"/>
                </a:solidFill>
              </a:rPr>
              <a:t>jméno:</a:t>
            </a:r>
          </a:p>
        </p:txBody>
      </p:sp>
      <p:sp>
        <p:nvSpPr>
          <p:cNvPr id="6" name="Zástupný symbol pro text 5"/>
          <p:cNvSpPr>
            <a:spLocks noGrp="1"/>
          </p:cNvSpPr>
          <p:nvPr>
            <p:ph type="body" sz="quarter" idx="18"/>
          </p:nvPr>
        </p:nvSpPr>
        <p:spPr/>
        <p:txBody>
          <a:bodyPr/>
          <a:lstStyle/>
          <a:p>
            <a:r>
              <a:rPr lang="cs-CZ" dirty="0">
                <a:solidFill>
                  <a:srgbClr val="5C6670"/>
                </a:solidFill>
              </a:rPr>
              <a:t>oddělení:</a:t>
            </a:r>
          </a:p>
        </p:txBody>
      </p:sp>
      <p:sp>
        <p:nvSpPr>
          <p:cNvPr id="7" name="Zástupný symbol pro text 6"/>
          <p:cNvSpPr>
            <a:spLocks noGrp="1"/>
          </p:cNvSpPr>
          <p:nvPr>
            <p:ph type="body" sz="quarter" idx="19"/>
          </p:nvPr>
        </p:nvSpPr>
        <p:spPr/>
        <p:txBody>
          <a:bodyPr/>
          <a:lstStyle/>
          <a:p>
            <a:r>
              <a:rPr lang="cs-CZ" dirty="0">
                <a:solidFill>
                  <a:srgbClr val="5C6670"/>
                </a:solidFill>
              </a:rPr>
              <a:t>J. Lederer, P. Svoboda</a:t>
            </a:r>
          </a:p>
        </p:txBody>
      </p:sp>
      <p:sp>
        <p:nvSpPr>
          <p:cNvPr id="8" name="Zástupný symbol pro text 7"/>
          <p:cNvSpPr>
            <a:spLocks noGrp="1"/>
          </p:cNvSpPr>
          <p:nvPr>
            <p:ph type="body" sz="quarter" idx="20"/>
          </p:nvPr>
        </p:nvSpPr>
        <p:spPr/>
        <p:txBody>
          <a:bodyPr/>
          <a:lstStyle/>
          <a:p>
            <a:r>
              <a:rPr lang="cs-CZ" dirty="0">
                <a:solidFill>
                  <a:srgbClr val="5C6670"/>
                </a:solidFill>
              </a:rPr>
              <a:t>ORLEN </a:t>
            </a:r>
            <a:r>
              <a:rPr lang="cs-CZ" dirty="0" err="1">
                <a:solidFill>
                  <a:srgbClr val="5C6670"/>
                </a:solidFill>
              </a:rPr>
              <a:t>UniCRE</a:t>
            </a:r>
            <a:r>
              <a:rPr lang="cs-CZ" dirty="0">
                <a:solidFill>
                  <a:srgbClr val="5C6670"/>
                </a:solidFill>
              </a:rPr>
              <a:t>, VUHU</a:t>
            </a:r>
          </a:p>
        </p:txBody>
      </p:sp>
    </p:spTree>
    <p:extLst>
      <p:ext uri="{BB962C8B-B14F-4D97-AF65-F5344CB8AC3E}">
        <p14:creationId xmlns:p14="http://schemas.microsoft.com/office/powerpoint/2010/main" val="34679114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FA421774-4F84-4359-B6CE-5BC772D9E8E3}"/>
              </a:ext>
            </a:extLst>
          </p:cNvPr>
          <p:cNvSpPr>
            <a:spLocks noGrp="1"/>
          </p:cNvSpPr>
          <p:nvPr>
            <p:ph type="sldNum" sz="quarter" idx="4"/>
          </p:nvPr>
        </p:nvSpPr>
        <p:spPr/>
        <p:txBody>
          <a:bodyPr/>
          <a:lstStyle/>
          <a:p>
            <a:fld id="{F633C6B9-C75B-4149-93B0-5E1BF0C180BC}" type="slidenum">
              <a:rPr lang="cs-CZ" smtClean="0"/>
              <a:pPr/>
              <a:t>10</a:t>
            </a:fld>
            <a:endParaRPr lang="cs-CZ" dirty="0"/>
          </a:p>
        </p:txBody>
      </p:sp>
      <p:pic>
        <p:nvPicPr>
          <p:cNvPr id="5" name="Obrázek 4">
            <a:extLst>
              <a:ext uri="{FF2B5EF4-FFF2-40B4-BE49-F238E27FC236}">
                <a16:creationId xmlns:a16="http://schemas.microsoft.com/office/drawing/2014/main" id="{78E4E5D8-99FA-4CCE-A75E-34BADA3E981F}"/>
              </a:ext>
            </a:extLst>
          </p:cNvPr>
          <p:cNvPicPr>
            <a:picLocks noChangeAspect="1"/>
          </p:cNvPicPr>
          <p:nvPr/>
        </p:nvPicPr>
        <p:blipFill>
          <a:blip r:embed="rId2"/>
          <a:stretch>
            <a:fillRect/>
          </a:stretch>
        </p:blipFill>
        <p:spPr>
          <a:xfrm>
            <a:off x="477645" y="1231668"/>
            <a:ext cx="11236710" cy="3255203"/>
          </a:xfrm>
          <a:prstGeom prst="rect">
            <a:avLst/>
          </a:prstGeom>
        </p:spPr>
      </p:pic>
      <p:sp>
        <p:nvSpPr>
          <p:cNvPr id="3" name="Zástupný text 2">
            <a:extLst>
              <a:ext uri="{FF2B5EF4-FFF2-40B4-BE49-F238E27FC236}">
                <a16:creationId xmlns:a16="http://schemas.microsoft.com/office/drawing/2014/main" id="{35FAC5FA-5314-445A-8089-C9649CF7D466}"/>
              </a:ext>
            </a:extLst>
          </p:cNvPr>
          <p:cNvSpPr>
            <a:spLocks noGrp="1"/>
          </p:cNvSpPr>
          <p:nvPr>
            <p:ph type="body" sz="quarter" idx="11"/>
          </p:nvPr>
        </p:nvSpPr>
        <p:spPr>
          <a:xfrm>
            <a:off x="1271464" y="5045271"/>
            <a:ext cx="10153128" cy="792088"/>
          </a:xfrm>
        </p:spPr>
        <p:txBody>
          <a:bodyPr/>
          <a:lstStyle/>
          <a:p>
            <a:pPr algn="ctr"/>
            <a:r>
              <a:rPr lang="cs-CZ" sz="3600" b="1" dirty="0">
                <a:solidFill>
                  <a:srgbClr val="0070C0"/>
                </a:solidFill>
              </a:rPr>
              <a:t>HDPE, PP, PS, PET, PVC, PUR, SBR, ABS</a:t>
            </a:r>
          </a:p>
        </p:txBody>
      </p:sp>
      <p:sp>
        <p:nvSpPr>
          <p:cNvPr id="4" name="Zástupný text 3">
            <a:extLst>
              <a:ext uri="{FF2B5EF4-FFF2-40B4-BE49-F238E27FC236}">
                <a16:creationId xmlns:a16="http://schemas.microsoft.com/office/drawing/2014/main" id="{93C8CF6E-1AFF-4E18-A0C7-723EE5EBBCB9}"/>
              </a:ext>
            </a:extLst>
          </p:cNvPr>
          <p:cNvSpPr>
            <a:spLocks noGrp="1"/>
          </p:cNvSpPr>
          <p:nvPr>
            <p:ph type="body" sz="quarter" idx="12"/>
          </p:nvPr>
        </p:nvSpPr>
        <p:spPr/>
        <p:txBody>
          <a:bodyPr/>
          <a:lstStyle/>
          <a:p>
            <a:r>
              <a:rPr lang="cs-CZ" dirty="0"/>
              <a:t>K čemu vlastně potřebujeme uhlíkové suroviny ?</a:t>
            </a:r>
          </a:p>
        </p:txBody>
      </p:sp>
      <p:sp>
        <p:nvSpPr>
          <p:cNvPr id="6" name="Šipka: dolů 5">
            <a:extLst>
              <a:ext uri="{FF2B5EF4-FFF2-40B4-BE49-F238E27FC236}">
                <a16:creationId xmlns:a16="http://schemas.microsoft.com/office/drawing/2014/main" id="{6B4871EF-6017-4C27-9C85-7E92C78031AD}"/>
              </a:ext>
            </a:extLst>
          </p:cNvPr>
          <p:cNvSpPr/>
          <p:nvPr/>
        </p:nvSpPr>
        <p:spPr>
          <a:xfrm>
            <a:off x="6103471" y="4278744"/>
            <a:ext cx="72008" cy="504056"/>
          </a:xfrm>
          <a:prstGeom prst="downArrow">
            <a:avLst/>
          </a:prstGeom>
          <a:ln w="412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2192231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FA421774-4F84-4359-B6CE-5BC772D9E8E3}"/>
              </a:ext>
            </a:extLst>
          </p:cNvPr>
          <p:cNvSpPr>
            <a:spLocks noGrp="1"/>
          </p:cNvSpPr>
          <p:nvPr>
            <p:ph type="sldNum" sz="quarter" idx="4"/>
          </p:nvPr>
        </p:nvSpPr>
        <p:spPr/>
        <p:txBody>
          <a:bodyPr/>
          <a:lstStyle/>
          <a:p>
            <a:fld id="{F633C6B9-C75B-4149-93B0-5E1BF0C180BC}" type="slidenum">
              <a:rPr lang="cs-CZ" smtClean="0"/>
              <a:pPr/>
              <a:t>11</a:t>
            </a:fld>
            <a:endParaRPr lang="cs-CZ" dirty="0"/>
          </a:p>
        </p:txBody>
      </p:sp>
      <p:sp>
        <p:nvSpPr>
          <p:cNvPr id="3" name="Zástupný text 2">
            <a:extLst>
              <a:ext uri="{FF2B5EF4-FFF2-40B4-BE49-F238E27FC236}">
                <a16:creationId xmlns:a16="http://schemas.microsoft.com/office/drawing/2014/main" id="{35FAC5FA-5314-445A-8089-C9649CF7D466}"/>
              </a:ext>
            </a:extLst>
          </p:cNvPr>
          <p:cNvSpPr>
            <a:spLocks noGrp="1"/>
          </p:cNvSpPr>
          <p:nvPr>
            <p:ph type="body" sz="quarter" idx="11"/>
          </p:nvPr>
        </p:nvSpPr>
        <p:spPr/>
        <p:txBody>
          <a:bodyPr/>
          <a:lstStyle/>
          <a:p>
            <a:pPr marL="342900" lvl="0" indent="-342900" algn="just">
              <a:lnSpc>
                <a:spcPct val="150000"/>
              </a:lnSpc>
              <a:spcBef>
                <a:spcPts val="600"/>
              </a:spcBef>
              <a:spcAft>
                <a:spcPts val="600"/>
              </a:spcAft>
              <a:buFont typeface="Symbol" panose="05050102010706020507" pitchFamily="18" charset="2"/>
              <a:buChar char=""/>
            </a:pPr>
            <a:r>
              <a:rPr lang="cs-CZ" sz="1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Pyrolýza / karbonizace / tepelný rozklad:</a:t>
            </a:r>
          </a:p>
          <a:p>
            <a:pPr marL="342900" lvl="1" indent="-342900" algn="just">
              <a:lnSpc>
                <a:spcPct val="100000"/>
              </a:lnSpc>
              <a:spcAft>
                <a:spcPts val="600"/>
              </a:spcAft>
              <a:buFont typeface="Times New Roman" panose="02020603050405020304" pitchFamily="18" charset="0"/>
              <a:buChar char="-"/>
            </a:pP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Standardní pyrolýza.</a:t>
            </a:r>
          </a:p>
          <a:p>
            <a:pPr marL="342900" lvl="1" indent="-342900" algn="just">
              <a:lnSpc>
                <a:spcPct val="100000"/>
              </a:lnSpc>
              <a:spcAft>
                <a:spcPts val="600"/>
              </a:spcAft>
              <a:buFont typeface="Times New Roman" panose="02020603050405020304" pitchFamily="18" charset="0"/>
              <a:buChar char="-"/>
            </a:pP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Hydrogenační pyrolýza, za přítomnosti vodíku.</a:t>
            </a:r>
          </a:p>
          <a:p>
            <a:pPr marL="342900" lvl="1" indent="-342900" algn="just">
              <a:lnSpc>
                <a:spcPct val="100000"/>
              </a:lnSpc>
              <a:spcBef>
                <a:spcPts val="600"/>
              </a:spcBef>
              <a:buFont typeface="Times New Roman" panose="02020603050405020304" pitchFamily="18" charset="0"/>
              <a:buChar char="-"/>
            </a:pP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Katalytická pyrolýza za přítomnosti rozpouštědla jako donoru vodíku.</a:t>
            </a:r>
          </a:p>
          <a:p>
            <a:pPr lvl="1" algn="just">
              <a:lnSpc>
                <a:spcPct val="100000"/>
              </a:lnSpc>
              <a:spcBef>
                <a:spcPts val="600"/>
              </a:spcBef>
            </a:pPr>
            <a:endParaRPr lang="cs-CZ"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Aft>
                <a:spcPts val="600"/>
              </a:spcAft>
              <a:buFont typeface="Symbol" panose="05050102010706020507" pitchFamily="18" charset="2"/>
              <a:buChar char=""/>
            </a:pPr>
            <a:r>
              <a:rPr lang="cs-CZ" sz="1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Přímé zkapalňování:</a:t>
            </a:r>
          </a:p>
          <a:p>
            <a:pPr marL="342900" lvl="0" indent="-342900" algn="just">
              <a:lnSpc>
                <a:spcPct val="100000"/>
              </a:lnSpc>
              <a:spcAft>
                <a:spcPts val="600"/>
              </a:spcAft>
              <a:buFont typeface="Times New Roman" panose="02020603050405020304" pitchFamily="18" charset="0"/>
              <a:buChar char="-"/>
            </a:pP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Hydrogenační zkapalňování v suspenzi za přítomnosti vodíku.</a:t>
            </a:r>
          </a:p>
          <a:p>
            <a:pPr lvl="0" algn="just">
              <a:lnSpc>
                <a:spcPct val="100000"/>
              </a:lnSpc>
              <a:spcBef>
                <a:spcPts val="600"/>
              </a:spcBef>
              <a:spcAft>
                <a:spcPts val="0"/>
              </a:spcAft>
            </a:pPr>
            <a:endParaRPr lang="cs-CZ"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Aft>
                <a:spcPts val="600"/>
              </a:spcAft>
              <a:buFont typeface="Symbol" panose="05050102010706020507" pitchFamily="18" charset="2"/>
              <a:buChar char=""/>
            </a:pPr>
            <a:r>
              <a:rPr lang="cs-CZ"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Nepřímé zkapalňování s využitím syntézního plynu jako suroviny:</a:t>
            </a:r>
          </a:p>
          <a:p>
            <a:pPr marL="342900" lvl="0" indent="-342900" algn="just">
              <a:lnSpc>
                <a:spcPct val="100000"/>
              </a:lnSpc>
              <a:spcAft>
                <a:spcPts val="600"/>
              </a:spcAft>
              <a:buFont typeface="Times New Roman" panose="02020603050405020304" pitchFamily="18" charset="0"/>
              <a:buChar char="-"/>
            </a:pP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Fischer-</a:t>
            </a:r>
            <a:r>
              <a:rPr lang="cs-CZ" sz="1800" dirty="0" err="1">
                <a:effectLst/>
                <a:latin typeface="Times New Roman" panose="02020603050405020304" pitchFamily="18" charset="0"/>
                <a:ea typeface="Calibri" panose="020F0502020204030204" pitchFamily="34" charset="0"/>
                <a:cs typeface="Times New Roman" panose="02020603050405020304" pitchFamily="18" charset="0"/>
              </a:rPr>
              <a:t>Tropschova</a:t>
            </a: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 syntéza (FTS).</a:t>
            </a:r>
          </a:p>
          <a:p>
            <a:pPr marL="342900" lvl="0" indent="-342900" algn="just">
              <a:lnSpc>
                <a:spcPct val="100000"/>
              </a:lnSpc>
              <a:spcAft>
                <a:spcPts val="600"/>
              </a:spcAft>
              <a:buFont typeface="Times New Roman" panose="02020603050405020304" pitchFamily="18" charset="0"/>
              <a:buChar char="-"/>
            </a:pPr>
            <a:r>
              <a:rPr lang="cs-CZ"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Syntéza </a:t>
            </a:r>
            <a:r>
              <a:rPr lang="cs-CZ" sz="2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methanolu</a:t>
            </a:r>
            <a:r>
              <a:rPr lang="cs-CZ"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p>
          <a:p>
            <a:pPr marL="342900" lvl="0" indent="-342900" algn="just">
              <a:lnSpc>
                <a:spcPct val="100000"/>
              </a:lnSpc>
              <a:spcAft>
                <a:spcPts val="600"/>
              </a:spcAft>
              <a:buFont typeface="Times New Roman" panose="02020603050405020304" pitchFamily="18" charset="0"/>
              <a:buChar char="-"/>
            </a:pPr>
            <a:r>
              <a:rPr lang="cs-CZ" sz="1800" dirty="0">
                <a:effectLst/>
                <a:latin typeface="Times New Roman" panose="02020603050405020304" pitchFamily="18" charset="0"/>
                <a:ea typeface="Calibri" panose="020F0502020204030204" pitchFamily="34" charset="0"/>
                <a:cs typeface="Times New Roman" panose="02020603050405020304" pitchFamily="18" charset="0"/>
              </a:rPr>
              <a:t>Syntéza amoniaku z vodíku ze syntézního plynu a vzdušného dusíku.</a:t>
            </a:r>
          </a:p>
          <a:p>
            <a:endParaRPr lang="cs-CZ" dirty="0"/>
          </a:p>
        </p:txBody>
      </p:sp>
      <p:sp>
        <p:nvSpPr>
          <p:cNvPr id="4" name="Zástupný text 3">
            <a:extLst>
              <a:ext uri="{FF2B5EF4-FFF2-40B4-BE49-F238E27FC236}">
                <a16:creationId xmlns:a16="http://schemas.microsoft.com/office/drawing/2014/main" id="{93C8CF6E-1AFF-4E18-A0C7-723EE5EBBCB9}"/>
              </a:ext>
            </a:extLst>
          </p:cNvPr>
          <p:cNvSpPr>
            <a:spLocks noGrp="1"/>
          </p:cNvSpPr>
          <p:nvPr>
            <p:ph type="body" sz="quarter" idx="12"/>
          </p:nvPr>
        </p:nvSpPr>
        <p:spPr>
          <a:xfrm>
            <a:off x="844550" y="404664"/>
            <a:ext cx="10724057" cy="792088"/>
          </a:xfrm>
        </p:spPr>
        <p:txBody>
          <a:bodyPr/>
          <a:lstStyle/>
          <a:p>
            <a:r>
              <a:rPr lang="cs-CZ" dirty="0"/>
              <a:t>Základní technologické varianty zpracování uhlí na chemické produkty</a:t>
            </a:r>
          </a:p>
        </p:txBody>
      </p:sp>
    </p:spTree>
    <p:extLst>
      <p:ext uri="{BB962C8B-B14F-4D97-AF65-F5344CB8AC3E}">
        <p14:creationId xmlns:p14="http://schemas.microsoft.com/office/powerpoint/2010/main" val="14122949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FA421774-4F84-4359-B6CE-5BC772D9E8E3}"/>
              </a:ext>
            </a:extLst>
          </p:cNvPr>
          <p:cNvSpPr>
            <a:spLocks noGrp="1"/>
          </p:cNvSpPr>
          <p:nvPr>
            <p:ph type="sldNum" sz="quarter" idx="4"/>
          </p:nvPr>
        </p:nvSpPr>
        <p:spPr/>
        <p:txBody>
          <a:bodyPr/>
          <a:lstStyle/>
          <a:p>
            <a:fld id="{F633C6B9-C75B-4149-93B0-5E1BF0C180BC}" type="slidenum">
              <a:rPr lang="cs-CZ" smtClean="0"/>
              <a:pPr/>
              <a:t>12</a:t>
            </a:fld>
            <a:endParaRPr lang="cs-CZ" dirty="0"/>
          </a:p>
        </p:txBody>
      </p:sp>
      <p:pic>
        <p:nvPicPr>
          <p:cNvPr id="19" name="Obrázek 18">
            <a:extLst>
              <a:ext uri="{FF2B5EF4-FFF2-40B4-BE49-F238E27FC236}">
                <a16:creationId xmlns:a16="http://schemas.microsoft.com/office/drawing/2014/main" id="{7BE0A8D9-CE03-4F62-9928-5FAAD0695837}"/>
              </a:ext>
            </a:extLst>
          </p:cNvPr>
          <p:cNvPicPr>
            <a:picLocks noChangeAspect="1"/>
          </p:cNvPicPr>
          <p:nvPr/>
        </p:nvPicPr>
        <p:blipFill>
          <a:blip r:embed="rId2"/>
          <a:stretch>
            <a:fillRect/>
          </a:stretch>
        </p:blipFill>
        <p:spPr>
          <a:xfrm>
            <a:off x="1055441" y="2027167"/>
            <a:ext cx="4520410" cy="3800815"/>
          </a:xfrm>
          <a:prstGeom prst="rect">
            <a:avLst/>
          </a:prstGeom>
        </p:spPr>
      </p:pic>
      <p:sp>
        <p:nvSpPr>
          <p:cNvPr id="4" name="Zástupný text 3">
            <a:extLst>
              <a:ext uri="{FF2B5EF4-FFF2-40B4-BE49-F238E27FC236}">
                <a16:creationId xmlns:a16="http://schemas.microsoft.com/office/drawing/2014/main" id="{93C8CF6E-1AFF-4E18-A0C7-723EE5EBBCB9}"/>
              </a:ext>
            </a:extLst>
          </p:cNvPr>
          <p:cNvSpPr>
            <a:spLocks noGrp="1"/>
          </p:cNvSpPr>
          <p:nvPr>
            <p:ph type="body" sz="quarter" idx="12"/>
          </p:nvPr>
        </p:nvSpPr>
        <p:spPr/>
        <p:txBody>
          <a:bodyPr/>
          <a:lstStyle/>
          <a:p>
            <a:r>
              <a:rPr lang="cs-CZ" dirty="0"/>
              <a:t>Zplyňování uhlí na syntézní plyn – „trocha“ chemie</a:t>
            </a:r>
          </a:p>
        </p:txBody>
      </p:sp>
      <p:pic>
        <p:nvPicPr>
          <p:cNvPr id="14" name="Obrázek 13">
            <a:extLst>
              <a:ext uri="{FF2B5EF4-FFF2-40B4-BE49-F238E27FC236}">
                <a16:creationId xmlns:a16="http://schemas.microsoft.com/office/drawing/2014/main" id="{EAFC6067-7287-416C-8F3D-4A8F659F728D}"/>
              </a:ext>
            </a:extLst>
          </p:cNvPr>
          <p:cNvPicPr>
            <a:picLocks noChangeAspect="1"/>
          </p:cNvPicPr>
          <p:nvPr/>
        </p:nvPicPr>
        <p:blipFill>
          <a:blip r:embed="rId3"/>
          <a:stretch>
            <a:fillRect/>
          </a:stretch>
        </p:blipFill>
        <p:spPr>
          <a:xfrm>
            <a:off x="2715476" y="1134174"/>
            <a:ext cx="6761050" cy="640135"/>
          </a:xfrm>
          <a:prstGeom prst="rect">
            <a:avLst/>
          </a:prstGeom>
        </p:spPr>
      </p:pic>
      <p:cxnSp>
        <p:nvCxnSpPr>
          <p:cNvPr id="16" name="Přímá spojnice se šipkou 15">
            <a:extLst>
              <a:ext uri="{FF2B5EF4-FFF2-40B4-BE49-F238E27FC236}">
                <a16:creationId xmlns:a16="http://schemas.microsoft.com/office/drawing/2014/main" id="{612FA7B1-74C5-4DB4-BFF4-C220826A8106}"/>
              </a:ext>
            </a:extLst>
          </p:cNvPr>
          <p:cNvCxnSpPr/>
          <p:nvPr/>
        </p:nvCxnSpPr>
        <p:spPr>
          <a:xfrm>
            <a:off x="5303912" y="1732843"/>
            <a:ext cx="504056" cy="0"/>
          </a:xfrm>
          <a:prstGeom prst="straightConnector1">
            <a:avLst/>
          </a:prstGeom>
          <a:ln w="44450">
            <a:solidFill>
              <a:srgbClr val="0070C0"/>
            </a:solidFill>
            <a:tailEnd type="triangle"/>
          </a:ln>
        </p:spPr>
        <p:style>
          <a:lnRef idx="1">
            <a:schemeClr val="accent1"/>
          </a:lnRef>
          <a:fillRef idx="0">
            <a:schemeClr val="accent1"/>
          </a:fillRef>
          <a:effectRef idx="0">
            <a:schemeClr val="accent1"/>
          </a:effectRef>
          <a:fontRef idx="minor">
            <a:schemeClr val="tx1"/>
          </a:fontRef>
        </p:style>
      </p:cxnSp>
      <p:pic>
        <p:nvPicPr>
          <p:cNvPr id="20" name="Obrázek 19">
            <a:extLst>
              <a:ext uri="{FF2B5EF4-FFF2-40B4-BE49-F238E27FC236}">
                <a16:creationId xmlns:a16="http://schemas.microsoft.com/office/drawing/2014/main" id="{F8503AA5-48A0-4A96-ACC9-29A74EED0E07}"/>
              </a:ext>
            </a:extLst>
          </p:cNvPr>
          <p:cNvPicPr>
            <a:picLocks noChangeAspect="1"/>
          </p:cNvPicPr>
          <p:nvPr/>
        </p:nvPicPr>
        <p:blipFill>
          <a:blip r:embed="rId4"/>
          <a:stretch>
            <a:fillRect/>
          </a:stretch>
        </p:blipFill>
        <p:spPr>
          <a:xfrm>
            <a:off x="5375920" y="2299138"/>
            <a:ext cx="2224546" cy="3128833"/>
          </a:xfrm>
          <a:prstGeom prst="rect">
            <a:avLst/>
          </a:prstGeom>
        </p:spPr>
      </p:pic>
      <p:graphicFrame>
        <p:nvGraphicFramePr>
          <p:cNvPr id="21" name="Tabulka 20">
            <a:extLst>
              <a:ext uri="{FF2B5EF4-FFF2-40B4-BE49-F238E27FC236}">
                <a16:creationId xmlns:a16="http://schemas.microsoft.com/office/drawing/2014/main" id="{3031F6EE-CD9F-46DB-ABC7-5AEEC98C67AE}"/>
              </a:ext>
            </a:extLst>
          </p:cNvPr>
          <p:cNvGraphicFramePr>
            <a:graphicFrameLocks noGrp="1"/>
          </p:cNvGraphicFramePr>
          <p:nvPr>
            <p:extLst>
              <p:ext uri="{D42A27DB-BD31-4B8C-83A1-F6EECF244321}">
                <p14:modId xmlns:p14="http://schemas.microsoft.com/office/powerpoint/2010/main" val="3505897615"/>
              </p:ext>
            </p:extLst>
          </p:nvPr>
        </p:nvGraphicFramePr>
        <p:xfrm>
          <a:off x="8258112" y="2492896"/>
          <a:ext cx="3526520" cy="2304253"/>
        </p:xfrm>
        <a:graphic>
          <a:graphicData uri="http://schemas.openxmlformats.org/drawingml/2006/table">
            <a:tbl>
              <a:tblPr firstRow="1" firstCol="1" bandRow="1"/>
              <a:tblGrid>
                <a:gridCol w="2532514">
                  <a:extLst>
                    <a:ext uri="{9D8B030D-6E8A-4147-A177-3AD203B41FA5}">
                      <a16:colId xmlns:a16="http://schemas.microsoft.com/office/drawing/2014/main" val="252170610"/>
                    </a:ext>
                  </a:extLst>
                </a:gridCol>
                <a:gridCol w="994006">
                  <a:extLst>
                    <a:ext uri="{9D8B030D-6E8A-4147-A177-3AD203B41FA5}">
                      <a16:colId xmlns:a16="http://schemas.microsoft.com/office/drawing/2014/main" val="810426002"/>
                    </a:ext>
                  </a:extLst>
                </a:gridCol>
              </a:tblGrid>
              <a:tr h="329179">
                <a:tc>
                  <a:txBody>
                    <a:bodyPr/>
                    <a:lstStyle/>
                    <a:p>
                      <a:pPr>
                        <a:lnSpc>
                          <a:spcPct val="107000"/>
                        </a:lnSpc>
                        <a:spcAft>
                          <a:spcPts val="800"/>
                        </a:spcAft>
                      </a:pPr>
                      <a:r>
                        <a:rPr lang="cs-CZ" sz="16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Složka</a:t>
                      </a:r>
                      <a:endParaRPr lang="cs-CZ"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cs-CZ" sz="16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mol. %</a:t>
                      </a:r>
                      <a:endParaRPr lang="cs-CZ"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26899004"/>
                  </a:ext>
                </a:extLst>
              </a:tr>
              <a:tr h="329179">
                <a:tc>
                  <a:txBody>
                    <a:bodyPr/>
                    <a:lstStyle/>
                    <a:p>
                      <a:pPr>
                        <a:lnSpc>
                          <a:spcPct val="107000"/>
                        </a:lnSpc>
                        <a:spcAft>
                          <a:spcPts val="800"/>
                        </a:spcAft>
                      </a:pPr>
                      <a:r>
                        <a:rPr lang="cs-CZ" sz="160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Methan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cs-CZ"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6,10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76628546"/>
                  </a:ext>
                </a:extLst>
              </a:tr>
              <a:tr h="329179">
                <a:tc>
                  <a:txBody>
                    <a:bodyPr/>
                    <a:lstStyle/>
                    <a:p>
                      <a:pPr>
                        <a:lnSpc>
                          <a:spcPct val="107000"/>
                        </a:lnSpc>
                        <a:spcAft>
                          <a:spcPts val="800"/>
                        </a:spcAft>
                      </a:pPr>
                      <a:r>
                        <a:rPr lang="cs-CZ" sz="160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Oxid uhelnatý</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cs-CZ"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56,00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77743867"/>
                  </a:ext>
                </a:extLst>
              </a:tr>
              <a:tr h="329179">
                <a:tc>
                  <a:txBody>
                    <a:bodyPr/>
                    <a:lstStyle/>
                    <a:p>
                      <a:pPr>
                        <a:lnSpc>
                          <a:spcPct val="107000"/>
                        </a:lnSpc>
                        <a:spcAft>
                          <a:spcPts val="800"/>
                        </a:spcAft>
                      </a:pPr>
                      <a:r>
                        <a:rPr lang="cs-CZ"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Oxid uhličitý</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cs-CZ"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4,42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56543543"/>
                  </a:ext>
                </a:extLst>
              </a:tr>
              <a:tr h="329179">
                <a:tc>
                  <a:txBody>
                    <a:bodyPr/>
                    <a:lstStyle/>
                    <a:p>
                      <a:pPr>
                        <a:lnSpc>
                          <a:spcPct val="107000"/>
                        </a:lnSpc>
                        <a:spcAft>
                          <a:spcPts val="800"/>
                        </a:spcAft>
                      </a:pPr>
                      <a:r>
                        <a:rPr lang="cs-CZ" sz="160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Vodík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cs-CZ"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30,76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5191165"/>
                  </a:ext>
                </a:extLst>
              </a:tr>
              <a:tr h="329179">
                <a:tc>
                  <a:txBody>
                    <a:bodyPr/>
                    <a:lstStyle/>
                    <a:p>
                      <a:pPr>
                        <a:lnSpc>
                          <a:spcPct val="107000"/>
                        </a:lnSpc>
                        <a:spcAft>
                          <a:spcPts val="800"/>
                        </a:spcAft>
                      </a:pPr>
                      <a:r>
                        <a:rPr lang="cs-CZ" sz="160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Voda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cs-CZ"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0,24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0634959"/>
                  </a:ext>
                </a:extLst>
              </a:tr>
              <a:tr h="329179">
                <a:tc>
                  <a:txBody>
                    <a:bodyPr/>
                    <a:lstStyle/>
                    <a:p>
                      <a:pPr>
                        <a:lnSpc>
                          <a:spcPct val="107000"/>
                        </a:lnSpc>
                        <a:spcAft>
                          <a:spcPts val="800"/>
                        </a:spcAft>
                      </a:pPr>
                      <a:r>
                        <a:rPr lang="cs-CZ" sz="160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Celk. obsah uhlovodíků</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cs-CZ"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6,76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39808277"/>
                  </a:ext>
                </a:extLst>
              </a:tr>
            </a:tbl>
          </a:graphicData>
        </a:graphic>
      </p:graphicFrame>
    </p:spTree>
    <p:extLst>
      <p:ext uri="{BB962C8B-B14F-4D97-AF65-F5344CB8AC3E}">
        <p14:creationId xmlns:p14="http://schemas.microsoft.com/office/powerpoint/2010/main" val="20775109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20A34D25-3753-4B79-A862-CA3972C7338E}"/>
              </a:ext>
            </a:extLst>
          </p:cNvPr>
          <p:cNvSpPr>
            <a:spLocks noGrp="1"/>
          </p:cNvSpPr>
          <p:nvPr>
            <p:ph type="sldNum" sz="quarter" idx="4"/>
          </p:nvPr>
        </p:nvSpPr>
        <p:spPr/>
        <p:txBody>
          <a:bodyPr/>
          <a:lstStyle/>
          <a:p>
            <a:fld id="{F633C6B9-C75B-4149-93B0-5E1BF0C180BC}" type="slidenum">
              <a:rPr lang="cs-CZ" smtClean="0"/>
              <a:pPr/>
              <a:t>13</a:t>
            </a:fld>
            <a:endParaRPr lang="cs-CZ" dirty="0"/>
          </a:p>
        </p:txBody>
      </p:sp>
      <p:pic>
        <p:nvPicPr>
          <p:cNvPr id="5" name="Obrázek 4">
            <a:extLst>
              <a:ext uri="{FF2B5EF4-FFF2-40B4-BE49-F238E27FC236}">
                <a16:creationId xmlns:a16="http://schemas.microsoft.com/office/drawing/2014/main" id="{CF066E46-2CEB-42FF-AD82-E99BA5A67324}"/>
              </a:ext>
            </a:extLst>
          </p:cNvPr>
          <p:cNvPicPr>
            <a:picLocks noChangeAspect="1"/>
          </p:cNvPicPr>
          <p:nvPr/>
        </p:nvPicPr>
        <p:blipFill>
          <a:blip r:embed="rId2"/>
          <a:stretch>
            <a:fillRect/>
          </a:stretch>
        </p:blipFill>
        <p:spPr>
          <a:xfrm>
            <a:off x="1415480" y="1305020"/>
            <a:ext cx="8564686" cy="4622432"/>
          </a:xfrm>
          <a:prstGeom prst="rect">
            <a:avLst/>
          </a:prstGeom>
        </p:spPr>
      </p:pic>
      <p:sp>
        <p:nvSpPr>
          <p:cNvPr id="4" name="Zástupný text 3">
            <a:extLst>
              <a:ext uri="{FF2B5EF4-FFF2-40B4-BE49-F238E27FC236}">
                <a16:creationId xmlns:a16="http://schemas.microsoft.com/office/drawing/2014/main" id="{7A29C9E6-AEDB-4833-8C01-E24BA1BD65F2}"/>
              </a:ext>
            </a:extLst>
          </p:cNvPr>
          <p:cNvSpPr>
            <a:spLocks noGrp="1"/>
          </p:cNvSpPr>
          <p:nvPr>
            <p:ph type="body" sz="quarter" idx="12"/>
          </p:nvPr>
        </p:nvSpPr>
        <p:spPr/>
        <p:txBody>
          <a:bodyPr/>
          <a:lstStyle/>
          <a:p>
            <a:r>
              <a:rPr lang="cs-CZ" dirty="0"/>
              <a:t>Chemie syntézního plynu</a:t>
            </a:r>
          </a:p>
        </p:txBody>
      </p:sp>
    </p:spTree>
    <p:extLst>
      <p:ext uri="{BB962C8B-B14F-4D97-AF65-F5344CB8AC3E}">
        <p14:creationId xmlns:p14="http://schemas.microsoft.com/office/powerpoint/2010/main" val="22347565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7427D210-8FBF-4D28-9751-13EC63DCAA24}"/>
              </a:ext>
            </a:extLst>
          </p:cNvPr>
          <p:cNvSpPr>
            <a:spLocks noGrp="1"/>
          </p:cNvSpPr>
          <p:nvPr>
            <p:ph type="sldNum" sz="quarter" idx="4"/>
          </p:nvPr>
        </p:nvSpPr>
        <p:spPr/>
        <p:txBody>
          <a:bodyPr/>
          <a:lstStyle/>
          <a:p>
            <a:fld id="{F633C6B9-C75B-4149-93B0-5E1BF0C180BC}" type="slidenum">
              <a:rPr lang="cs-CZ" smtClean="0"/>
              <a:pPr/>
              <a:t>14</a:t>
            </a:fld>
            <a:endParaRPr lang="cs-CZ" dirty="0"/>
          </a:p>
        </p:txBody>
      </p:sp>
      <p:sp>
        <p:nvSpPr>
          <p:cNvPr id="4" name="Zástupný text 3">
            <a:extLst>
              <a:ext uri="{FF2B5EF4-FFF2-40B4-BE49-F238E27FC236}">
                <a16:creationId xmlns:a16="http://schemas.microsoft.com/office/drawing/2014/main" id="{3503F6DA-9366-4EF6-98DF-77DB5C70678D}"/>
              </a:ext>
            </a:extLst>
          </p:cNvPr>
          <p:cNvSpPr>
            <a:spLocks noGrp="1"/>
          </p:cNvSpPr>
          <p:nvPr>
            <p:ph type="body" sz="quarter" idx="12"/>
          </p:nvPr>
        </p:nvSpPr>
        <p:spPr/>
        <p:txBody>
          <a:bodyPr/>
          <a:lstStyle/>
          <a:p>
            <a:r>
              <a:rPr lang="cs-CZ" dirty="0"/>
              <a:t>Syntéza methanolu</a:t>
            </a:r>
          </a:p>
        </p:txBody>
      </p:sp>
      <p:pic>
        <p:nvPicPr>
          <p:cNvPr id="6" name="Obrázek 5">
            <a:extLst>
              <a:ext uri="{FF2B5EF4-FFF2-40B4-BE49-F238E27FC236}">
                <a16:creationId xmlns:a16="http://schemas.microsoft.com/office/drawing/2014/main" id="{E620AADA-FB9E-4C00-B3C4-DD88ED699D85}"/>
              </a:ext>
            </a:extLst>
          </p:cNvPr>
          <p:cNvPicPr>
            <a:picLocks noChangeAspect="1"/>
          </p:cNvPicPr>
          <p:nvPr/>
        </p:nvPicPr>
        <p:blipFill>
          <a:blip r:embed="rId2"/>
          <a:stretch>
            <a:fillRect/>
          </a:stretch>
        </p:blipFill>
        <p:spPr>
          <a:xfrm>
            <a:off x="844550" y="975940"/>
            <a:ext cx="7195665" cy="2336973"/>
          </a:xfrm>
          <a:prstGeom prst="rect">
            <a:avLst/>
          </a:prstGeom>
        </p:spPr>
      </p:pic>
      <p:pic>
        <p:nvPicPr>
          <p:cNvPr id="8" name="Obrázek 7">
            <a:extLst>
              <a:ext uri="{FF2B5EF4-FFF2-40B4-BE49-F238E27FC236}">
                <a16:creationId xmlns:a16="http://schemas.microsoft.com/office/drawing/2014/main" id="{9FB866EA-0AC2-4DB0-9D70-3432B2D14890}"/>
              </a:ext>
            </a:extLst>
          </p:cNvPr>
          <p:cNvPicPr>
            <a:picLocks noChangeAspect="1"/>
          </p:cNvPicPr>
          <p:nvPr/>
        </p:nvPicPr>
        <p:blipFill>
          <a:blip r:embed="rId3"/>
          <a:stretch>
            <a:fillRect/>
          </a:stretch>
        </p:blipFill>
        <p:spPr>
          <a:xfrm>
            <a:off x="303288" y="3312912"/>
            <a:ext cx="2591639" cy="1988295"/>
          </a:xfrm>
          <a:prstGeom prst="rect">
            <a:avLst/>
          </a:prstGeom>
        </p:spPr>
      </p:pic>
      <p:pic>
        <p:nvPicPr>
          <p:cNvPr id="10" name="Obrázek 9">
            <a:extLst>
              <a:ext uri="{FF2B5EF4-FFF2-40B4-BE49-F238E27FC236}">
                <a16:creationId xmlns:a16="http://schemas.microsoft.com/office/drawing/2014/main" id="{C447968A-86C6-43EE-95AE-8BF1F821FF4A}"/>
              </a:ext>
            </a:extLst>
          </p:cNvPr>
          <p:cNvPicPr>
            <a:picLocks noChangeAspect="1"/>
          </p:cNvPicPr>
          <p:nvPr/>
        </p:nvPicPr>
        <p:blipFill>
          <a:blip r:embed="rId4"/>
          <a:stretch>
            <a:fillRect/>
          </a:stretch>
        </p:blipFill>
        <p:spPr>
          <a:xfrm>
            <a:off x="2999656" y="3575928"/>
            <a:ext cx="3933947" cy="1984872"/>
          </a:xfrm>
          <a:prstGeom prst="rect">
            <a:avLst/>
          </a:prstGeom>
        </p:spPr>
      </p:pic>
      <p:sp>
        <p:nvSpPr>
          <p:cNvPr id="11" name="TextovéPole 10">
            <a:extLst>
              <a:ext uri="{FF2B5EF4-FFF2-40B4-BE49-F238E27FC236}">
                <a16:creationId xmlns:a16="http://schemas.microsoft.com/office/drawing/2014/main" id="{48257497-F7EB-4AAD-BCD0-412F062A82E6}"/>
              </a:ext>
            </a:extLst>
          </p:cNvPr>
          <p:cNvSpPr txBox="1"/>
          <p:nvPr/>
        </p:nvSpPr>
        <p:spPr>
          <a:xfrm>
            <a:off x="1698926" y="5759066"/>
            <a:ext cx="8676734" cy="369332"/>
          </a:xfrm>
          <a:prstGeom prst="rect">
            <a:avLst/>
          </a:prstGeom>
          <a:noFill/>
        </p:spPr>
        <p:txBody>
          <a:bodyPr wrap="none" rtlCol="0">
            <a:spAutoFit/>
          </a:bodyPr>
          <a:lstStyle/>
          <a:p>
            <a:r>
              <a:rPr lang="cs-CZ" dirty="0">
                <a:solidFill>
                  <a:srgbClr val="0070C0"/>
                </a:solidFill>
              </a:rPr>
              <a:t>+ VODÍK Z BIOMASY  NEBO VODÍK Z ELEKTROLÝZY NEBO FOTOLÝZY VODY  </a:t>
            </a:r>
            <a:endParaRPr lang="cs-CZ" baseline="-25000" dirty="0">
              <a:solidFill>
                <a:srgbClr val="0070C0"/>
              </a:solidFill>
            </a:endParaRPr>
          </a:p>
        </p:txBody>
      </p:sp>
      <p:pic>
        <p:nvPicPr>
          <p:cNvPr id="12" name="Obrázek 11">
            <a:extLst>
              <a:ext uri="{FF2B5EF4-FFF2-40B4-BE49-F238E27FC236}">
                <a16:creationId xmlns:a16="http://schemas.microsoft.com/office/drawing/2014/main" id="{58A2B622-0F2E-4EFC-B0CC-EA30098AF7BF}"/>
              </a:ext>
            </a:extLst>
          </p:cNvPr>
          <p:cNvPicPr>
            <a:picLocks noChangeAspect="1"/>
          </p:cNvPicPr>
          <p:nvPr/>
        </p:nvPicPr>
        <p:blipFill>
          <a:blip r:embed="rId5"/>
          <a:stretch>
            <a:fillRect/>
          </a:stretch>
        </p:blipFill>
        <p:spPr>
          <a:xfrm>
            <a:off x="8328248" y="84145"/>
            <a:ext cx="3326173" cy="3293517"/>
          </a:xfrm>
          <a:prstGeom prst="rect">
            <a:avLst/>
          </a:prstGeom>
          <a:solidFill>
            <a:schemeClr val="bg1"/>
          </a:solidFill>
        </p:spPr>
      </p:pic>
      <p:pic>
        <p:nvPicPr>
          <p:cNvPr id="3" name="Obrázek 2">
            <a:extLst>
              <a:ext uri="{FF2B5EF4-FFF2-40B4-BE49-F238E27FC236}">
                <a16:creationId xmlns:a16="http://schemas.microsoft.com/office/drawing/2014/main" id="{DD4176C7-77DE-44CA-A50E-3CE72A7ABD71}"/>
              </a:ext>
            </a:extLst>
          </p:cNvPr>
          <p:cNvPicPr>
            <a:picLocks noChangeAspect="1"/>
          </p:cNvPicPr>
          <p:nvPr/>
        </p:nvPicPr>
        <p:blipFill>
          <a:blip r:embed="rId6"/>
          <a:stretch>
            <a:fillRect/>
          </a:stretch>
        </p:blipFill>
        <p:spPr>
          <a:xfrm>
            <a:off x="7032104" y="3575928"/>
            <a:ext cx="4231274" cy="2009543"/>
          </a:xfrm>
          <a:prstGeom prst="rect">
            <a:avLst/>
          </a:prstGeom>
        </p:spPr>
      </p:pic>
    </p:spTree>
    <p:extLst>
      <p:ext uri="{BB962C8B-B14F-4D97-AF65-F5344CB8AC3E}">
        <p14:creationId xmlns:p14="http://schemas.microsoft.com/office/powerpoint/2010/main" val="8856084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FA421774-4F84-4359-B6CE-5BC772D9E8E3}"/>
              </a:ext>
            </a:extLst>
          </p:cNvPr>
          <p:cNvSpPr>
            <a:spLocks noGrp="1"/>
          </p:cNvSpPr>
          <p:nvPr>
            <p:ph type="sldNum" sz="quarter" idx="4"/>
          </p:nvPr>
        </p:nvSpPr>
        <p:spPr/>
        <p:txBody>
          <a:bodyPr/>
          <a:lstStyle/>
          <a:p>
            <a:fld id="{F633C6B9-C75B-4149-93B0-5E1BF0C180BC}" type="slidenum">
              <a:rPr lang="cs-CZ" smtClean="0"/>
              <a:pPr/>
              <a:t>15</a:t>
            </a:fld>
            <a:endParaRPr lang="cs-CZ" dirty="0"/>
          </a:p>
        </p:txBody>
      </p:sp>
      <p:sp>
        <p:nvSpPr>
          <p:cNvPr id="3" name="Zástupný text 2">
            <a:extLst>
              <a:ext uri="{FF2B5EF4-FFF2-40B4-BE49-F238E27FC236}">
                <a16:creationId xmlns:a16="http://schemas.microsoft.com/office/drawing/2014/main" id="{35FAC5FA-5314-445A-8089-C9649CF7D466}"/>
              </a:ext>
            </a:extLst>
          </p:cNvPr>
          <p:cNvSpPr>
            <a:spLocks noGrp="1"/>
          </p:cNvSpPr>
          <p:nvPr>
            <p:ph type="body" sz="quarter" idx="11"/>
          </p:nvPr>
        </p:nvSpPr>
        <p:spPr>
          <a:xfrm>
            <a:off x="1127447" y="4869160"/>
            <a:ext cx="10220003" cy="1152128"/>
          </a:xfrm>
        </p:spPr>
        <p:txBody>
          <a:bodyPr/>
          <a:lstStyle/>
          <a:p>
            <a:pPr>
              <a:lnSpc>
                <a:spcPct val="150000"/>
              </a:lnSpc>
            </a:pPr>
            <a:r>
              <a:rPr lang="cs-CZ" sz="2000" b="1" dirty="0">
                <a:solidFill>
                  <a:srgbClr val="0070C0"/>
                </a:solidFill>
              </a:rPr>
              <a:t>Methanol = „ropa budoucnosti“</a:t>
            </a:r>
          </a:p>
          <a:p>
            <a:pPr>
              <a:lnSpc>
                <a:spcPct val="150000"/>
              </a:lnSpc>
            </a:pPr>
            <a:r>
              <a:rPr lang="cs-CZ" sz="2000" b="1" dirty="0">
                <a:solidFill>
                  <a:srgbClr val="0070C0"/>
                </a:solidFill>
              </a:rPr>
              <a:t>Methanol = přenašeč vodíku     	CH</a:t>
            </a:r>
            <a:r>
              <a:rPr lang="cs-CZ" sz="2000" b="1" baseline="-25000" dirty="0">
                <a:solidFill>
                  <a:srgbClr val="0070C0"/>
                </a:solidFill>
              </a:rPr>
              <a:t>3</a:t>
            </a:r>
            <a:r>
              <a:rPr lang="cs-CZ" sz="2000" b="1" dirty="0">
                <a:solidFill>
                  <a:srgbClr val="0070C0"/>
                </a:solidFill>
              </a:rPr>
              <a:t>OH  + H</a:t>
            </a:r>
            <a:r>
              <a:rPr lang="cs-CZ" sz="2000" b="1" baseline="-25000" dirty="0">
                <a:solidFill>
                  <a:srgbClr val="0070C0"/>
                </a:solidFill>
              </a:rPr>
              <a:t>2</a:t>
            </a:r>
            <a:r>
              <a:rPr lang="cs-CZ" sz="2000" b="1" dirty="0">
                <a:solidFill>
                  <a:srgbClr val="0070C0"/>
                </a:solidFill>
              </a:rPr>
              <a:t>O              3H</a:t>
            </a:r>
            <a:r>
              <a:rPr lang="cs-CZ" sz="2000" b="1" baseline="-25000" dirty="0">
                <a:solidFill>
                  <a:srgbClr val="0070C0"/>
                </a:solidFill>
              </a:rPr>
              <a:t>2</a:t>
            </a:r>
            <a:r>
              <a:rPr lang="cs-CZ" sz="2000" b="1" dirty="0">
                <a:solidFill>
                  <a:srgbClr val="0070C0"/>
                </a:solidFill>
              </a:rPr>
              <a:t>  +  CO</a:t>
            </a:r>
            <a:r>
              <a:rPr lang="cs-CZ" sz="2000" b="1" baseline="-25000" dirty="0">
                <a:solidFill>
                  <a:srgbClr val="0070C0"/>
                </a:solidFill>
              </a:rPr>
              <a:t>2</a:t>
            </a:r>
            <a:r>
              <a:rPr lang="cs-CZ" sz="2000" b="1" dirty="0">
                <a:solidFill>
                  <a:srgbClr val="0070C0"/>
                </a:solidFill>
              </a:rPr>
              <a:t>  </a:t>
            </a:r>
          </a:p>
          <a:p>
            <a:pPr>
              <a:lnSpc>
                <a:spcPct val="150000"/>
              </a:lnSpc>
            </a:pPr>
            <a:r>
              <a:rPr lang="cs-CZ" sz="2000" b="1" dirty="0">
                <a:solidFill>
                  <a:srgbClr val="0070C0"/>
                </a:solidFill>
              </a:rPr>
              <a:t> </a:t>
            </a:r>
          </a:p>
        </p:txBody>
      </p:sp>
      <p:sp>
        <p:nvSpPr>
          <p:cNvPr id="4" name="Zástupný text 3">
            <a:extLst>
              <a:ext uri="{FF2B5EF4-FFF2-40B4-BE49-F238E27FC236}">
                <a16:creationId xmlns:a16="http://schemas.microsoft.com/office/drawing/2014/main" id="{93C8CF6E-1AFF-4E18-A0C7-723EE5EBBCB9}"/>
              </a:ext>
            </a:extLst>
          </p:cNvPr>
          <p:cNvSpPr>
            <a:spLocks noGrp="1"/>
          </p:cNvSpPr>
          <p:nvPr>
            <p:ph type="body" sz="quarter" idx="12"/>
          </p:nvPr>
        </p:nvSpPr>
        <p:spPr/>
        <p:txBody>
          <a:bodyPr/>
          <a:lstStyle/>
          <a:p>
            <a:r>
              <a:rPr lang="cs-CZ" dirty="0"/>
              <a:t>Využití methanolu jako udržitelné petrochemické suroviny</a:t>
            </a:r>
          </a:p>
        </p:txBody>
      </p:sp>
      <p:pic>
        <p:nvPicPr>
          <p:cNvPr id="6" name="Obrázek 5">
            <a:extLst>
              <a:ext uri="{FF2B5EF4-FFF2-40B4-BE49-F238E27FC236}">
                <a16:creationId xmlns:a16="http://schemas.microsoft.com/office/drawing/2014/main" id="{EED1F47D-D9E6-4D65-BC23-9292ABCF8623}"/>
              </a:ext>
            </a:extLst>
          </p:cNvPr>
          <p:cNvPicPr>
            <a:picLocks noChangeAspect="1"/>
          </p:cNvPicPr>
          <p:nvPr/>
        </p:nvPicPr>
        <p:blipFill>
          <a:blip r:embed="rId2"/>
          <a:stretch>
            <a:fillRect/>
          </a:stretch>
        </p:blipFill>
        <p:spPr>
          <a:xfrm>
            <a:off x="3143672" y="1268760"/>
            <a:ext cx="6466176" cy="3384376"/>
          </a:xfrm>
          <a:prstGeom prst="rect">
            <a:avLst/>
          </a:prstGeom>
          <a:solidFill>
            <a:schemeClr val="bg1"/>
          </a:solidFill>
        </p:spPr>
      </p:pic>
      <p:cxnSp>
        <p:nvCxnSpPr>
          <p:cNvPr id="8" name="Přímá spojnice se šipkou 7">
            <a:extLst>
              <a:ext uri="{FF2B5EF4-FFF2-40B4-BE49-F238E27FC236}">
                <a16:creationId xmlns:a16="http://schemas.microsoft.com/office/drawing/2014/main" id="{61F45EE7-D9EF-445B-8A7E-956014B5479F}"/>
              </a:ext>
            </a:extLst>
          </p:cNvPr>
          <p:cNvCxnSpPr/>
          <p:nvPr/>
        </p:nvCxnSpPr>
        <p:spPr>
          <a:xfrm>
            <a:off x="7464152" y="5589240"/>
            <a:ext cx="648072" cy="0"/>
          </a:xfrm>
          <a:prstGeom prst="straightConnector1">
            <a:avLst/>
          </a:prstGeom>
          <a:ln w="47625">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6337856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FA421774-4F84-4359-B6CE-5BC772D9E8E3}"/>
              </a:ext>
            </a:extLst>
          </p:cNvPr>
          <p:cNvSpPr>
            <a:spLocks noGrp="1"/>
          </p:cNvSpPr>
          <p:nvPr>
            <p:ph type="sldNum" sz="quarter" idx="4"/>
          </p:nvPr>
        </p:nvSpPr>
        <p:spPr/>
        <p:txBody>
          <a:bodyPr/>
          <a:lstStyle/>
          <a:p>
            <a:fld id="{F633C6B9-C75B-4149-93B0-5E1BF0C180BC}" type="slidenum">
              <a:rPr lang="cs-CZ" smtClean="0"/>
              <a:pPr/>
              <a:t>16</a:t>
            </a:fld>
            <a:endParaRPr lang="cs-CZ" dirty="0"/>
          </a:p>
        </p:txBody>
      </p:sp>
      <p:sp>
        <p:nvSpPr>
          <p:cNvPr id="4" name="Zástupný text 3">
            <a:extLst>
              <a:ext uri="{FF2B5EF4-FFF2-40B4-BE49-F238E27FC236}">
                <a16:creationId xmlns:a16="http://schemas.microsoft.com/office/drawing/2014/main" id="{93C8CF6E-1AFF-4E18-A0C7-723EE5EBBCB9}"/>
              </a:ext>
            </a:extLst>
          </p:cNvPr>
          <p:cNvSpPr>
            <a:spLocks noGrp="1"/>
          </p:cNvSpPr>
          <p:nvPr>
            <p:ph type="body" sz="quarter" idx="12"/>
          </p:nvPr>
        </p:nvSpPr>
        <p:spPr/>
        <p:txBody>
          <a:bodyPr/>
          <a:lstStyle/>
          <a:p>
            <a:r>
              <a:rPr lang="cs-CZ" dirty="0"/>
              <a:t>Methanol na alkeny</a:t>
            </a:r>
          </a:p>
        </p:txBody>
      </p:sp>
      <p:pic>
        <p:nvPicPr>
          <p:cNvPr id="6" name="Obrázek 5">
            <a:extLst>
              <a:ext uri="{FF2B5EF4-FFF2-40B4-BE49-F238E27FC236}">
                <a16:creationId xmlns:a16="http://schemas.microsoft.com/office/drawing/2014/main" id="{78D78863-08AE-45A8-A871-D781962D050A}"/>
              </a:ext>
            </a:extLst>
          </p:cNvPr>
          <p:cNvPicPr>
            <a:picLocks noChangeAspect="1"/>
          </p:cNvPicPr>
          <p:nvPr/>
        </p:nvPicPr>
        <p:blipFill>
          <a:blip r:embed="rId2"/>
          <a:stretch>
            <a:fillRect/>
          </a:stretch>
        </p:blipFill>
        <p:spPr>
          <a:xfrm>
            <a:off x="479376" y="1628800"/>
            <a:ext cx="7920880" cy="4398729"/>
          </a:xfrm>
          <a:prstGeom prst="rect">
            <a:avLst/>
          </a:prstGeom>
        </p:spPr>
      </p:pic>
      <p:pic>
        <p:nvPicPr>
          <p:cNvPr id="8" name="Obrázek 7">
            <a:extLst>
              <a:ext uri="{FF2B5EF4-FFF2-40B4-BE49-F238E27FC236}">
                <a16:creationId xmlns:a16="http://schemas.microsoft.com/office/drawing/2014/main" id="{7B66133F-D220-441E-96F5-0753C458DE9C}"/>
              </a:ext>
            </a:extLst>
          </p:cNvPr>
          <p:cNvPicPr>
            <a:picLocks noChangeAspect="1"/>
          </p:cNvPicPr>
          <p:nvPr/>
        </p:nvPicPr>
        <p:blipFill>
          <a:blip r:embed="rId3"/>
          <a:stretch>
            <a:fillRect/>
          </a:stretch>
        </p:blipFill>
        <p:spPr>
          <a:xfrm>
            <a:off x="6312024" y="2662982"/>
            <a:ext cx="8316131" cy="1042412"/>
          </a:xfrm>
          <a:prstGeom prst="rect">
            <a:avLst/>
          </a:prstGeom>
        </p:spPr>
      </p:pic>
    </p:spTree>
    <p:extLst>
      <p:ext uri="{BB962C8B-B14F-4D97-AF65-F5344CB8AC3E}">
        <p14:creationId xmlns:p14="http://schemas.microsoft.com/office/powerpoint/2010/main" val="33561521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FA421774-4F84-4359-B6CE-5BC772D9E8E3}"/>
              </a:ext>
            </a:extLst>
          </p:cNvPr>
          <p:cNvSpPr>
            <a:spLocks noGrp="1"/>
          </p:cNvSpPr>
          <p:nvPr>
            <p:ph type="sldNum" sz="quarter" idx="4"/>
          </p:nvPr>
        </p:nvSpPr>
        <p:spPr/>
        <p:txBody>
          <a:bodyPr/>
          <a:lstStyle/>
          <a:p>
            <a:fld id="{F633C6B9-C75B-4149-93B0-5E1BF0C180BC}" type="slidenum">
              <a:rPr lang="cs-CZ" smtClean="0"/>
              <a:pPr/>
              <a:t>17</a:t>
            </a:fld>
            <a:endParaRPr lang="cs-CZ" dirty="0"/>
          </a:p>
        </p:txBody>
      </p:sp>
      <p:pic>
        <p:nvPicPr>
          <p:cNvPr id="5" name="Obrázek 4">
            <a:extLst>
              <a:ext uri="{FF2B5EF4-FFF2-40B4-BE49-F238E27FC236}">
                <a16:creationId xmlns:a16="http://schemas.microsoft.com/office/drawing/2014/main" id="{10462EA7-850F-48F2-B477-13E73D1A5E3E}"/>
              </a:ext>
            </a:extLst>
          </p:cNvPr>
          <p:cNvPicPr>
            <a:picLocks noChangeAspect="1"/>
          </p:cNvPicPr>
          <p:nvPr/>
        </p:nvPicPr>
        <p:blipFill>
          <a:blip r:embed="rId2"/>
          <a:stretch>
            <a:fillRect/>
          </a:stretch>
        </p:blipFill>
        <p:spPr>
          <a:xfrm>
            <a:off x="1919536" y="1693139"/>
            <a:ext cx="6201919" cy="4760197"/>
          </a:xfrm>
          <a:prstGeom prst="rect">
            <a:avLst/>
          </a:prstGeom>
        </p:spPr>
      </p:pic>
      <p:sp>
        <p:nvSpPr>
          <p:cNvPr id="4" name="Zástupný text 3">
            <a:extLst>
              <a:ext uri="{FF2B5EF4-FFF2-40B4-BE49-F238E27FC236}">
                <a16:creationId xmlns:a16="http://schemas.microsoft.com/office/drawing/2014/main" id="{93C8CF6E-1AFF-4E18-A0C7-723EE5EBBCB9}"/>
              </a:ext>
            </a:extLst>
          </p:cNvPr>
          <p:cNvSpPr>
            <a:spLocks noGrp="1"/>
          </p:cNvSpPr>
          <p:nvPr>
            <p:ph type="body" sz="quarter" idx="12"/>
          </p:nvPr>
        </p:nvSpPr>
        <p:spPr>
          <a:xfrm>
            <a:off x="551384" y="404664"/>
            <a:ext cx="11521279" cy="432048"/>
          </a:xfrm>
        </p:spPr>
        <p:txBody>
          <a:bodyPr/>
          <a:lstStyle/>
          <a:p>
            <a:r>
              <a:rPr lang="cs-CZ" sz="2400" dirty="0"/>
              <a:t>Uhlí není jen uhlík - využití popílku jako suroviny pro získávání vzácných kovů</a:t>
            </a:r>
          </a:p>
        </p:txBody>
      </p:sp>
      <p:sp>
        <p:nvSpPr>
          <p:cNvPr id="3" name="TextovéPole 2">
            <a:extLst>
              <a:ext uri="{FF2B5EF4-FFF2-40B4-BE49-F238E27FC236}">
                <a16:creationId xmlns:a16="http://schemas.microsoft.com/office/drawing/2014/main" id="{1772C6CE-8FBE-40FB-9684-BE9E8A43B63C}"/>
              </a:ext>
            </a:extLst>
          </p:cNvPr>
          <p:cNvSpPr txBox="1"/>
          <p:nvPr/>
        </p:nvSpPr>
        <p:spPr>
          <a:xfrm>
            <a:off x="1703512" y="1064440"/>
            <a:ext cx="7019870" cy="646331"/>
          </a:xfrm>
          <a:prstGeom prst="rect">
            <a:avLst/>
          </a:prstGeom>
          <a:noFill/>
        </p:spPr>
        <p:txBody>
          <a:bodyPr wrap="none" rtlCol="0">
            <a:spAutoFit/>
          </a:bodyPr>
          <a:lstStyle/>
          <a:p>
            <a:r>
              <a:rPr lang="cs-CZ" dirty="0"/>
              <a:t>Obsah vybraných kovů vzácných zemin v popílku ze spalování uhlí</a:t>
            </a:r>
          </a:p>
          <a:p>
            <a:endParaRPr lang="cs-CZ" dirty="0"/>
          </a:p>
        </p:txBody>
      </p:sp>
    </p:spTree>
    <p:extLst>
      <p:ext uri="{BB962C8B-B14F-4D97-AF65-F5344CB8AC3E}">
        <p14:creationId xmlns:p14="http://schemas.microsoft.com/office/powerpoint/2010/main" val="17489553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98851C35-7BAF-470C-83F5-19BAA418D3EF}"/>
              </a:ext>
            </a:extLst>
          </p:cNvPr>
          <p:cNvSpPr>
            <a:spLocks noGrp="1"/>
          </p:cNvSpPr>
          <p:nvPr>
            <p:ph type="sldNum" sz="quarter" idx="4"/>
          </p:nvPr>
        </p:nvSpPr>
        <p:spPr/>
        <p:txBody>
          <a:bodyPr/>
          <a:lstStyle/>
          <a:p>
            <a:fld id="{F633C6B9-C75B-4149-93B0-5E1BF0C180BC}" type="slidenum">
              <a:rPr lang="cs-CZ" smtClean="0"/>
              <a:pPr/>
              <a:t>18</a:t>
            </a:fld>
            <a:endParaRPr lang="cs-CZ" dirty="0"/>
          </a:p>
        </p:txBody>
      </p:sp>
      <p:sp>
        <p:nvSpPr>
          <p:cNvPr id="3" name="Zástupný text 2">
            <a:extLst>
              <a:ext uri="{FF2B5EF4-FFF2-40B4-BE49-F238E27FC236}">
                <a16:creationId xmlns:a16="http://schemas.microsoft.com/office/drawing/2014/main" id="{85EA280B-8BEF-4516-929E-0AF172CD1EDF}"/>
              </a:ext>
            </a:extLst>
          </p:cNvPr>
          <p:cNvSpPr>
            <a:spLocks noGrp="1"/>
          </p:cNvSpPr>
          <p:nvPr>
            <p:ph type="body" sz="quarter" idx="11"/>
          </p:nvPr>
        </p:nvSpPr>
        <p:spPr/>
        <p:txBody>
          <a:bodyPr/>
          <a:lstStyle/>
          <a:p>
            <a:endParaRPr lang="cs-CZ" dirty="0"/>
          </a:p>
        </p:txBody>
      </p:sp>
      <p:sp>
        <p:nvSpPr>
          <p:cNvPr id="4" name="Zástupný text 3">
            <a:extLst>
              <a:ext uri="{FF2B5EF4-FFF2-40B4-BE49-F238E27FC236}">
                <a16:creationId xmlns:a16="http://schemas.microsoft.com/office/drawing/2014/main" id="{11E792C7-9954-4CF0-B15C-6C58276CC871}"/>
              </a:ext>
            </a:extLst>
          </p:cNvPr>
          <p:cNvSpPr>
            <a:spLocks noGrp="1"/>
          </p:cNvSpPr>
          <p:nvPr>
            <p:ph type="body" sz="quarter" idx="12"/>
          </p:nvPr>
        </p:nvSpPr>
        <p:spPr/>
        <p:txBody>
          <a:bodyPr/>
          <a:lstStyle/>
          <a:p>
            <a:r>
              <a:rPr lang="cs-CZ" dirty="0"/>
              <a:t>Uhelné technologie - představa o investiční náročnosti</a:t>
            </a:r>
          </a:p>
          <a:p>
            <a:endParaRPr lang="cs-CZ" dirty="0"/>
          </a:p>
        </p:txBody>
      </p:sp>
      <p:graphicFrame>
        <p:nvGraphicFramePr>
          <p:cNvPr id="6" name="Tabulka 5">
            <a:extLst>
              <a:ext uri="{FF2B5EF4-FFF2-40B4-BE49-F238E27FC236}">
                <a16:creationId xmlns:a16="http://schemas.microsoft.com/office/drawing/2014/main" id="{10463E00-2D8D-4A78-A8D9-9D0591B85E83}"/>
              </a:ext>
            </a:extLst>
          </p:cNvPr>
          <p:cNvGraphicFramePr>
            <a:graphicFrameLocks noGrp="1"/>
          </p:cNvGraphicFramePr>
          <p:nvPr>
            <p:extLst>
              <p:ext uri="{D42A27DB-BD31-4B8C-83A1-F6EECF244321}">
                <p14:modId xmlns:p14="http://schemas.microsoft.com/office/powerpoint/2010/main" val="711964748"/>
              </p:ext>
            </p:extLst>
          </p:nvPr>
        </p:nvGraphicFramePr>
        <p:xfrm>
          <a:off x="2711624" y="1064505"/>
          <a:ext cx="5952475" cy="5193612"/>
        </p:xfrm>
        <a:graphic>
          <a:graphicData uri="http://schemas.openxmlformats.org/drawingml/2006/table">
            <a:tbl>
              <a:tblPr firstRow="1" firstCol="1" bandRow="1">
                <a:tableStyleId>{5C22544A-7EE6-4342-B048-85BDC9FD1C3A}</a:tableStyleId>
              </a:tblPr>
              <a:tblGrid>
                <a:gridCol w="1987627">
                  <a:extLst>
                    <a:ext uri="{9D8B030D-6E8A-4147-A177-3AD203B41FA5}">
                      <a16:colId xmlns:a16="http://schemas.microsoft.com/office/drawing/2014/main" val="845234453"/>
                    </a:ext>
                  </a:extLst>
                </a:gridCol>
                <a:gridCol w="2620885">
                  <a:extLst>
                    <a:ext uri="{9D8B030D-6E8A-4147-A177-3AD203B41FA5}">
                      <a16:colId xmlns:a16="http://schemas.microsoft.com/office/drawing/2014/main" val="3806410107"/>
                    </a:ext>
                  </a:extLst>
                </a:gridCol>
                <a:gridCol w="1343963">
                  <a:extLst>
                    <a:ext uri="{9D8B030D-6E8A-4147-A177-3AD203B41FA5}">
                      <a16:colId xmlns:a16="http://schemas.microsoft.com/office/drawing/2014/main" val="4263531555"/>
                    </a:ext>
                  </a:extLst>
                </a:gridCol>
              </a:tblGrid>
              <a:tr h="276901">
                <a:tc>
                  <a:txBody>
                    <a:bodyPr/>
                    <a:lstStyle/>
                    <a:p>
                      <a:pPr>
                        <a:lnSpc>
                          <a:spcPct val="107000"/>
                        </a:lnSpc>
                        <a:spcAft>
                          <a:spcPts val="800"/>
                        </a:spcAft>
                      </a:pPr>
                      <a:r>
                        <a:rPr lang="cs-CZ" sz="1400" dirty="0">
                          <a:effectLst/>
                        </a:rPr>
                        <a:t>Jednotka</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9761" marR="49761" marT="6911" marB="0"/>
                </a:tc>
                <a:tc>
                  <a:txBody>
                    <a:bodyPr/>
                    <a:lstStyle/>
                    <a:p>
                      <a:pPr>
                        <a:lnSpc>
                          <a:spcPct val="107000"/>
                        </a:lnSpc>
                        <a:spcAft>
                          <a:spcPts val="800"/>
                        </a:spcAft>
                      </a:pPr>
                      <a:r>
                        <a:rPr lang="cs-CZ" sz="1400" dirty="0">
                          <a:effectLst/>
                        </a:rPr>
                        <a:t>Výroba</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9761" marR="49761" marT="6911" marB="0"/>
                </a:tc>
                <a:tc>
                  <a:txBody>
                    <a:bodyPr/>
                    <a:lstStyle/>
                    <a:p>
                      <a:pPr>
                        <a:lnSpc>
                          <a:spcPct val="107000"/>
                        </a:lnSpc>
                        <a:spcAft>
                          <a:spcPts val="800"/>
                        </a:spcAft>
                      </a:pPr>
                      <a:r>
                        <a:rPr lang="cs-CZ" sz="1400" dirty="0">
                          <a:effectLst/>
                        </a:rPr>
                        <a:t>Investice US$ </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9761" marR="49761" marT="6911" marB="0"/>
                </a:tc>
                <a:extLst>
                  <a:ext uri="{0D108BD9-81ED-4DB2-BD59-A6C34878D82A}">
                    <a16:rowId xmlns:a16="http://schemas.microsoft.com/office/drawing/2014/main" val="832635645"/>
                  </a:ext>
                </a:extLst>
              </a:tr>
              <a:tr h="919221">
                <a:tc>
                  <a:txBody>
                    <a:bodyPr/>
                    <a:lstStyle/>
                    <a:p>
                      <a:pPr>
                        <a:lnSpc>
                          <a:spcPct val="107000"/>
                        </a:lnSpc>
                        <a:spcAft>
                          <a:spcPts val="800"/>
                        </a:spcAft>
                      </a:pPr>
                      <a:r>
                        <a:rPr lang="cs-CZ" sz="1400" dirty="0" err="1">
                          <a:effectLst/>
                        </a:rPr>
                        <a:t>Latrobe</a:t>
                      </a:r>
                      <a:r>
                        <a:rPr lang="cs-CZ" sz="1400" dirty="0">
                          <a:effectLst/>
                        </a:rPr>
                        <a:t> </a:t>
                      </a:r>
                      <a:r>
                        <a:rPr lang="cs-CZ" sz="1400" dirty="0" err="1">
                          <a:effectLst/>
                        </a:rPr>
                        <a:t>Valley</a:t>
                      </a:r>
                      <a:r>
                        <a:rPr lang="cs-CZ" sz="1400" dirty="0">
                          <a:effectLst/>
                        </a:rPr>
                        <a:t>, Victoria, Austrálie</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9761" marR="49761" marT="6911" marB="0"/>
                </a:tc>
                <a:tc>
                  <a:txBody>
                    <a:bodyPr/>
                    <a:lstStyle/>
                    <a:p>
                      <a:pPr>
                        <a:lnSpc>
                          <a:spcPct val="107000"/>
                        </a:lnSpc>
                        <a:spcAft>
                          <a:spcPts val="800"/>
                        </a:spcAft>
                      </a:pPr>
                      <a:r>
                        <a:rPr lang="cs-CZ" sz="1400">
                          <a:effectLst/>
                        </a:rPr>
                        <a:t>Hydrogen Energy Supply Chain – výroba vodíku 10 mil. t·r</a:t>
                      </a:r>
                      <a:r>
                        <a:rPr lang="cs-CZ" sz="1400" baseline="30000">
                          <a:effectLst/>
                        </a:rPr>
                        <a:t>-1</a:t>
                      </a:r>
                      <a:endParaRPr lang="cs-CZ" sz="1400">
                        <a:effectLst/>
                        <a:latin typeface="Calibri" panose="020F0502020204030204" pitchFamily="34" charset="0"/>
                        <a:ea typeface="Calibri" panose="020F0502020204030204" pitchFamily="34" charset="0"/>
                        <a:cs typeface="Times New Roman" panose="02020603050405020304" pitchFamily="18" charset="0"/>
                      </a:endParaRPr>
                    </a:p>
                  </a:txBody>
                  <a:tcPr marL="49761" marR="49761" marT="6911" marB="0"/>
                </a:tc>
                <a:tc>
                  <a:txBody>
                    <a:bodyPr/>
                    <a:lstStyle/>
                    <a:p>
                      <a:pPr algn="ctr">
                        <a:lnSpc>
                          <a:spcPct val="107000"/>
                        </a:lnSpc>
                        <a:spcAft>
                          <a:spcPts val="800"/>
                        </a:spcAft>
                      </a:pPr>
                      <a:endParaRPr lang="cs-CZ" sz="1400" b="1" dirty="0">
                        <a:effectLst/>
                      </a:endParaRPr>
                    </a:p>
                    <a:p>
                      <a:pPr algn="ctr">
                        <a:lnSpc>
                          <a:spcPct val="107000"/>
                        </a:lnSpc>
                        <a:spcAft>
                          <a:spcPts val="800"/>
                        </a:spcAft>
                      </a:pPr>
                      <a:r>
                        <a:rPr lang="cs-CZ" sz="1400" b="1" dirty="0">
                          <a:effectLst/>
                        </a:rPr>
                        <a:t>390 mil.</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9761" marR="49761" marT="6911" marB="0"/>
                </a:tc>
                <a:extLst>
                  <a:ext uri="{0D108BD9-81ED-4DB2-BD59-A6C34878D82A}">
                    <a16:rowId xmlns:a16="http://schemas.microsoft.com/office/drawing/2014/main" val="3306355430"/>
                  </a:ext>
                </a:extLst>
              </a:tr>
              <a:tr h="919221">
                <a:tc>
                  <a:txBody>
                    <a:bodyPr/>
                    <a:lstStyle/>
                    <a:p>
                      <a:pPr>
                        <a:lnSpc>
                          <a:spcPct val="107000"/>
                        </a:lnSpc>
                        <a:spcAft>
                          <a:spcPts val="800"/>
                        </a:spcAft>
                      </a:pPr>
                      <a:r>
                        <a:rPr lang="cs-CZ" sz="1400">
                          <a:effectLst/>
                        </a:rPr>
                        <a:t>Grant Plains Synfuel Plant, Beulah, Severní Dakota</a:t>
                      </a:r>
                      <a:endParaRPr lang="cs-CZ" sz="1400">
                        <a:effectLst/>
                        <a:latin typeface="Calibri" panose="020F0502020204030204" pitchFamily="34" charset="0"/>
                        <a:ea typeface="Calibri" panose="020F0502020204030204" pitchFamily="34" charset="0"/>
                        <a:cs typeface="Times New Roman" panose="02020603050405020304" pitchFamily="18" charset="0"/>
                      </a:endParaRPr>
                    </a:p>
                  </a:txBody>
                  <a:tcPr marL="49761" marR="49761" marT="6911" marB="0"/>
                </a:tc>
                <a:tc>
                  <a:txBody>
                    <a:bodyPr/>
                    <a:lstStyle/>
                    <a:p>
                      <a:pPr>
                        <a:lnSpc>
                          <a:spcPct val="107000"/>
                        </a:lnSpc>
                        <a:spcAft>
                          <a:spcPts val="800"/>
                        </a:spcAft>
                      </a:pPr>
                      <a:r>
                        <a:rPr lang="cs-CZ" sz="1400">
                          <a:effectLst/>
                        </a:rPr>
                        <a:t>Výroba syntetického zemního plynu</a:t>
                      </a:r>
                      <a:endParaRPr lang="cs-CZ" sz="1400">
                        <a:effectLst/>
                        <a:latin typeface="Calibri" panose="020F0502020204030204" pitchFamily="34" charset="0"/>
                        <a:ea typeface="Calibri" panose="020F0502020204030204" pitchFamily="34" charset="0"/>
                        <a:cs typeface="Times New Roman" panose="02020603050405020304" pitchFamily="18" charset="0"/>
                      </a:endParaRPr>
                    </a:p>
                  </a:txBody>
                  <a:tcPr marL="49761" marR="49761" marT="6911" marB="0"/>
                </a:tc>
                <a:tc>
                  <a:txBody>
                    <a:bodyPr/>
                    <a:lstStyle/>
                    <a:p>
                      <a:pPr algn="ctr">
                        <a:lnSpc>
                          <a:spcPct val="107000"/>
                        </a:lnSpc>
                        <a:spcAft>
                          <a:spcPts val="800"/>
                        </a:spcAft>
                      </a:pPr>
                      <a:endParaRPr lang="cs-CZ" sz="1400" b="1" dirty="0">
                        <a:effectLst/>
                      </a:endParaRPr>
                    </a:p>
                    <a:p>
                      <a:pPr algn="ctr">
                        <a:lnSpc>
                          <a:spcPct val="107000"/>
                        </a:lnSpc>
                        <a:spcAft>
                          <a:spcPts val="800"/>
                        </a:spcAft>
                      </a:pPr>
                      <a:r>
                        <a:rPr lang="cs-CZ" sz="1400" b="1" dirty="0">
                          <a:effectLst/>
                        </a:rPr>
                        <a:t>2,1 mld.</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9761" marR="49761" marT="6911" marB="0"/>
                </a:tc>
                <a:extLst>
                  <a:ext uri="{0D108BD9-81ED-4DB2-BD59-A6C34878D82A}">
                    <a16:rowId xmlns:a16="http://schemas.microsoft.com/office/drawing/2014/main" val="3466026541"/>
                  </a:ext>
                </a:extLst>
              </a:tr>
              <a:tr h="919221">
                <a:tc>
                  <a:txBody>
                    <a:bodyPr/>
                    <a:lstStyle/>
                    <a:p>
                      <a:pPr>
                        <a:lnSpc>
                          <a:spcPct val="107000"/>
                        </a:lnSpc>
                        <a:spcAft>
                          <a:spcPts val="800"/>
                        </a:spcAft>
                      </a:pPr>
                      <a:r>
                        <a:rPr lang="cs-CZ" sz="1400">
                          <a:effectLst/>
                        </a:rPr>
                        <a:t>Hainan Dongfang Henghe Energy Development Co., Čína</a:t>
                      </a:r>
                      <a:endParaRPr lang="cs-CZ" sz="1400">
                        <a:effectLst/>
                        <a:latin typeface="Calibri" panose="020F0502020204030204" pitchFamily="34" charset="0"/>
                        <a:ea typeface="Calibri" panose="020F0502020204030204" pitchFamily="34" charset="0"/>
                        <a:cs typeface="Times New Roman" panose="02020603050405020304" pitchFamily="18" charset="0"/>
                      </a:endParaRPr>
                    </a:p>
                  </a:txBody>
                  <a:tcPr marL="49761" marR="49761" marT="6911" marB="0"/>
                </a:tc>
                <a:tc>
                  <a:txBody>
                    <a:bodyPr/>
                    <a:lstStyle/>
                    <a:p>
                      <a:pPr>
                        <a:lnSpc>
                          <a:spcPct val="107000"/>
                        </a:lnSpc>
                        <a:spcAft>
                          <a:spcPts val="800"/>
                        </a:spcAft>
                      </a:pPr>
                      <a:r>
                        <a:rPr lang="cs-CZ" sz="1400">
                          <a:effectLst/>
                        </a:rPr>
                        <a:t>zpracování uhelného odpadu s produkcí 2 mld Nm</a:t>
                      </a:r>
                      <a:r>
                        <a:rPr lang="cs-CZ" sz="1400" baseline="30000">
                          <a:effectLst/>
                        </a:rPr>
                        <a:t>3</a:t>
                      </a:r>
                      <a:r>
                        <a:rPr lang="cs-CZ" sz="1400">
                          <a:effectLst/>
                        </a:rPr>
                        <a:t>·r</a:t>
                      </a:r>
                      <a:r>
                        <a:rPr lang="cs-CZ" sz="1400" baseline="30000">
                          <a:effectLst/>
                        </a:rPr>
                        <a:t>-1</a:t>
                      </a:r>
                      <a:r>
                        <a:rPr lang="cs-CZ" sz="1400">
                          <a:effectLst/>
                        </a:rPr>
                        <a:t> SNG</a:t>
                      </a:r>
                      <a:endParaRPr lang="cs-CZ" sz="1400">
                        <a:effectLst/>
                        <a:latin typeface="Calibri" panose="020F0502020204030204" pitchFamily="34" charset="0"/>
                        <a:ea typeface="Calibri" panose="020F0502020204030204" pitchFamily="34" charset="0"/>
                        <a:cs typeface="Times New Roman" panose="02020603050405020304" pitchFamily="18" charset="0"/>
                      </a:endParaRPr>
                    </a:p>
                  </a:txBody>
                  <a:tcPr marL="49761" marR="49761" marT="6911" marB="0"/>
                </a:tc>
                <a:tc>
                  <a:txBody>
                    <a:bodyPr/>
                    <a:lstStyle/>
                    <a:p>
                      <a:pPr algn="ctr">
                        <a:lnSpc>
                          <a:spcPct val="107000"/>
                        </a:lnSpc>
                        <a:spcAft>
                          <a:spcPts val="800"/>
                        </a:spcAft>
                      </a:pPr>
                      <a:endParaRPr lang="cs-CZ" sz="1400" b="1" dirty="0">
                        <a:effectLst/>
                      </a:endParaRPr>
                    </a:p>
                    <a:p>
                      <a:pPr algn="ctr">
                        <a:lnSpc>
                          <a:spcPct val="107000"/>
                        </a:lnSpc>
                        <a:spcAft>
                          <a:spcPts val="800"/>
                        </a:spcAft>
                      </a:pPr>
                      <a:r>
                        <a:rPr lang="cs-CZ" sz="1400" b="1" dirty="0">
                          <a:effectLst/>
                        </a:rPr>
                        <a:t>1,6 mld.</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9761" marR="49761" marT="6911" marB="0"/>
                </a:tc>
                <a:extLst>
                  <a:ext uri="{0D108BD9-81ED-4DB2-BD59-A6C34878D82A}">
                    <a16:rowId xmlns:a16="http://schemas.microsoft.com/office/drawing/2014/main" val="2613511008"/>
                  </a:ext>
                </a:extLst>
              </a:tr>
              <a:tr h="919221">
                <a:tc>
                  <a:txBody>
                    <a:bodyPr/>
                    <a:lstStyle/>
                    <a:p>
                      <a:pPr>
                        <a:lnSpc>
                          <a:spcPct val="107000"/>
                        </a:lnSpc>
                        <a:spcAft>
                          <a:spcPts val="800"/>
                        </a:spcAft>
                      </a:pPr>
                      <a:r>
                        <a:rPr lang="cs-CZ" sz="1400">
                          <a:effectLst/>
                        </a:rPr>
                        <a:t>Shenhua Ningxia Coal Industry Group, Čína</a:t>
                      </a:r>
                      <a:endParaRPr lang="cs-CZ" sz="1400">
                        <a:effectLst/>
                        <a:latin typeface="Calibri" panose="020F0502020204030204" pitchFamily="34" charset="0"/>
                        <a:ea typeface="Calibri" panose="020F0502020204030204" pitchFamily="34" charset="0"/>
                        <a:cs typeface="Times New Roman" panose="02020603050405020304" pitchFamily="18" charset="0"/>
                      </a:endParaRPr>
                    </a:p>
                  </a:txBody>
                  <a:tcPr marL="49761" marR="49761" marT="6911" marB="0"/>
                </a:tc>
                <a:tc>
                  <a:txBody>
                    <a:bodyPr/>
                    <a:lstStyle/>
                    <a:p>
                      <a:pPr>
                        <a:lnSpc>
                          <a:spcPct val="107000"/>
                        </a:lnSpc>
                        <a:spcAft>
                          <a:spcPts val="800"/>
                        </a:spcAft>
                      </a:pPr>
                      <a:r>
                        <a:rPr lang="cs-CZ" sz="1400">
                          <a:effectLst/>
                        </a:rPr>
                        <a:t>výroba 1,8 mil. t·r</a:t>
                      </a:r>
                      <a:r>
                        <a:rPr lang="cs-CZ" sz="1400" baseline="30000">
                          <a:effectLst/>
                        </a:rPr>
                        <a:t>-1</a:t>
                      </a:r>
                      <a:r>
                        <a:rPr lang="cs-CZ" sz="1400">
                          <a:effectLst/>
                        </a:rPr>
                        <a:t> methanolu a z něho 470 tis. t·r</a:t>
                      </a:r>
                      <a:r>
                        <a:rPr lang="cs-CZ" sz="1400" baseline="30000">
                          <a:effectLst/>
                        </a:rPr>
                        <a:t>-1</a:t>
                      </a:r>
                      <a:r>
                        <a:rPr lang="cs-CZ" sz="1400">
                          <a:effectLst/>
                        </a:rPr>
                        <a:t> propylenu</a:t>
                      </a:r>
                      <a:endParaRPr lang="cs-CZ" sz="1400">
                        <a:effectLst/>
                        <a:latin typeface="Calibri" panose="020F0502020204030204" pitchFamily="34" charset="0"/>
                        <a:ea typeface="Calibri" panose="020F0502020204030204" pitchFamily="34" charset="0"/>
                        <a:cs typeface="Times New Roman" panose="02020603050405020304" pitchFamily="18" charset="0"/>
                      </a:endParaRPr>
                    </a:p>
                  </a:txBody>
                  <a:tcPr marL="49761" marR="49761" marT="6911" marB="0"/>
                </a:tc>
                <a:tc>
                  <a:txBody>
                    <a:bodyPr/>
                    <a:lstStyle/>
                    <a:p>
                      <a:pPr algn="ctr">
                        <a:lnSpc>
                          <a:spcPct val="107000"/>
                        </a:lnSpc>
                        <a:spcAft>
                          <a:spcPts val="800"/>
                        </a:spcAft>
                      </a:pPr>
                      <a:endParaRPr lang="cs-CZ" sz="1400" b="1" dirty="0">
                        <a:effectLst/>
                      </a:endParaRPr>
                    </a:p>
                    <a:p>
                      <a:pPr algn="ctr">
                        <a:lnSpc>
                          <a:spcPct val="107000"/>
                        </a:lnSpc>
                        <a:spcAft>
                          <a:spcPts val="800"/>
                        </a:spcAft>
                      </a:pPr>
                      <a:r>
                        <a:rPr lang="cs-CZ" sz="1400" b="1" dirty="0">
                          <a:effectLst/>
                        </a:rPr>
                        <a:t>2,7 mld.</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9761" marR="49761" marT="6911" marB="0"/>
                </a:tc>
                <a:extLst>
                  <a:ext uri="{0D108BD9-81ED-4DB2-BD59-A6C34878D82A}">
                    <a16:rowId xmlns:a16="http://schemas.microsoft.com/office/drawing/2014/main" val="1571571896"/>
                  </a:ext>
                </a:extLst>
              </a:tr>
              <a:tr h="919221">
                <a:tc>
                  <a:txBody>
                    <a:bodyPr/>
                    <a:lstStyle/>
                    <a:p>
                      <a:pPr>
                        <a:lnSpc>
                          <a:spcPct val="107000"/>
                        </a:lnSpc>
                        <a:spcAft>
                          <a:spcPts val="800"/>
                        </a:spcAft>
                      </a:pPr>
                      <a:r>
                        <a:rPr lang="cs-CZ" sz="1400">
                          <a:effectLst/>
                        </a:rPr>
                        <a:t>Projekt SYNCHEM, ČR, 1992</a:t>
                      </a:r>
                      <a:endParaRPr lang="cs-CZ" sz="1400">
                        <a:effectLst/>
                        <a:latin typeface="Calibri" panose="020F0502020204030204" pitchFamily="34" charset="0"/>
                        <a:ea typeface="Calibri" panose="020F0502020204030204" pitchFamily="34" charset="0"/>
                        <a:cs typeface="Times New Roman" panose="02020603050405020304" pitchFamily="18" charset="0"/>
                      </a:endParaRPr>
                    </a:p>
                  </a:txBody>
                  <a:tcPr marL="49761" marR="49761" marT="6911" marB="0"/>
                </a:tc>
                <a:tc>
                  <a:txBody>
                    <a:bodyPr/>
                    <a:lstStyle/>
                    <a:p>
                      <a:pPr>
                        <a:lnSpc>
                          <a:spcPct val="107000"/>
                        </a:lnSpc>
                        <a:spcAft>
                          <a:spcPts val="800"/>
                        </a:spcAft>
                      </a:pPr>
                      <a:r>
                        <a:rPr lang="cs-CZ" sz="1400" dirty="0">
                          <a:effectLst/>
                        </a:rPr>
                        <a:t>Výroba syntézního plynu, zpracování 2,1 mil t. lokálního uhlí + 630 000 t těžkých ropných zbytků</a:t>
                      </a:r>
                    </a:p>
                    <a:p>
                      <a:pPr>
                        <a:lnSpc>
                          <a:spcPct val="107000"/>
                        </a:lnSpc>
                        <a:spcAft>
                          <a:spcPts val="800"/>
                        </a:spcAft>
                      </a:pP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9761" marR="49761" marT="6911" marB="0"/>
                </a:tc>
                <a:tc>
                  <a:txBody>
                    <a:bodyPr/>
                    <a:lstStyle/>
                    <a:p>
                      <a:pPr algn="ctr">
                        <a:lnSpc>
                          <a:spcPct val="107000"/>
                        </a:lnSpc>
                        <a:spcAft>
                          <a:spcPts val="800"/>
                        </a:spcAft>
                      </a:pPr>
                      <a:endParaRPr lang="cs-CZ" sz="1400" b="1" dirty="0">
                        <a:effectLst/>
                      </a:endParaRPr>
                    </a:p>
                    <a:p>
                      <a:pPr algn="ctr">
                        <a:lnSpc>
                          <a:spcPct val="107000"/>
                        </a:lnSpc>
                        <a:spcAft>
                          <a:spcPts val="800"/>
                        </a:spcAft>
                      </a:pPr>
                      <a:r>
                        <a:rPr lang="cs-CZ" sz="1400" b="1" dirty="0">
                          <a:effectLst/>
                        </a:rPr>
                        <a:t>1,4 mld.</a:t>
                      </a:r>
                      <a:endParaRPr lang="cs-CZ"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49761" marR="49761" marT="6911" marB="0"/>
                </a:tc>
                <a:extLst>
                  <a:ext uri="{0D108BD9-81ED-4DB2-BD59-A6C34878D82A}">
                    <a16:rowId xmlns:a16="http://schemas.microsoft.com/office/drawing/2014/main" val="4196695184"/>
                  </a:ext>
                </a:extLst>
              </a:tr>
            </a:tbl>
          </a:graphicData>
        </a:graphic>
      </p:graphicFrame>
    </p:spTree>
    <p:extLst>
      <p:ext uri="{BB962C8B-B14F-4D97-AF65-F5344CB8AC3E}">
        <p14:creationId xmlns:p14="http://schemas.microsoft.com/office/powerpoint/2010/main" val="6489639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89D5C636-22D2-46D9-A539-8D4CE0F7EA22}"/>
              </a:ext>
            </a:extLst>
          </p:cNvPr>
          <p:cNvSpPr>
            <a:spLocks noGrp="1"/>
          </p:cNvSpPr>
          <p:nvPr>
            <p:ph type="sldNum" sz="quarter" idx="4"/>
          </p:nvPr>
        </p:nvSpPr>
        <p:spPr/>
        <p:txBody>
          <a:bodyPr/>
          <a:lstStyle/>
          <a:p>
            <a:fld id="{F633C6B9-C75B-4149-93B0-5E1BF0C180BC}" type="slidenum">
              <a:rPr lang="cs-CZ" smtClean="0"/>
              <a:pPr/>
              <a:t>19</a:t>
            </a:fld>
            <a:endParaRPr lang="cs-CZ" dirty="0"/>
          </a:p>
        </p:txBody>
      </p:sp>
      <p:sp>
        <p:nvSpPr>
          <p:cNvPr id="3" name="Zástupný text 2">
            <a:extLst>
              <a:ext uri="{FF2B5EF4-FFF2-40B4-BE49-F238E27FC236}">
                <a16:creationId xmlns:a16="http://schemas.microsoft.com/office/drawing/2014/main" id="{344B95F6-F9EB-405F-A067-82C3D4CFC136}"/>
              </a:ext>
            </a:extLst>
          </p:cNvPr>
          <p:cNvSpPr>
            <a:spLocks noGrp="1"/>
          </p:cNvSpPr>
          <p:nvPr>
            <p:ph type="body" sz="quarter" idx="11"/>
          </p:nvPr>
        </p:nvSpPr>
        <p:spPr>
          <a:xfrm>
            <a:off x="844551" y="1052736"/>
            <a:ext cx="11161240" cy="5040560"/>
          </a:xfrm>
        </p:spPr>
        <p:txBody>
          <a:bodyPr/>
          <a:lstStyle/>
          <a:p>
            <a:pPr marL="457200" indent="-457200">
              <a:lnSpc>
                <a:spcPct val="150000"/>
              </a:lnSpc>
              <a:buAutoNum type="arabicPeriod"/>
            </a:pPr>
            <a:r>
              <a:rPr lang="cs-CZ" sz="1800" b="1" dirty="0">
                <a:solidFill>
                  <a:schemeClr val="tx2"/>
                </a:solidFill>
              </a:rPr>
              <a:t>Česká republika je jednou z nemnoha evropských zemí, které disponují dostatečnými vlastními zásobami kvalitního hnědého uhlí. </a:t>
            </a:r>
          </a:p>
          <a:p>
            <a:pPr marL="457200" indent="-457200">
              <a:lnSpc>
                <a:spcPct val="150000"/>
              </a:lnSpc>
              <a:buAutoNum type="arabicPeriod"/>
            </a:pPr>
            <a:endParaRPr lang="cs-CZ" sz="1800" b="1" dirty="0">
              <a:solidFill>
                <a:schemeClr val="tx2"/>
              </a:solidFill>
            </a:endParaRPr>
          </a:p>
          <a:p>
            <a:pPr marL="457200" indent="-457200">
              <a:lnSpc>
                <a:spcPct val="150000"/>
              </a:lnSpc>
              <a:buFont typeface="Arial" panose="020B0604020202020204" pitchFamily="34" charset="0"/>
              <a:buAutoNum type="arabicPeriod"/>
            </a:pPr>
            <a:r>
              <a:rPr lang="cs-CZ" sz="1800" b="1" dirty="0">
                <a:solidFill>
                  <a:schemeClr val="tx2"/>
                </a:solidFill>
              </a:rPr>
              <a:t> Zplyňování uhlí prošlo značným vývojem. Do budoucna lze o tomto procesu uvažovat jako o způsobu výroby syntézního plynu pro chemické výroby s těmito předpoklady:</a:t>
            </a:r>
          </a:p>
          <a:p>
            <a:pPr lvl="2">
              <a:lnSpc>
                <a:spcPct val="150000"/>
              </a:lnSpc>
            </a:pPr>
            <a:r>
              <a:rPr lang="cs-CZ" sz="1800" dirty="0">
                <a:solidFill>
                  <a:schemeClr val="tx2"/>
                </a:solidFill>
              </a:rPr>
              <a:t>	Potřebná energie pro zplyňování nebude kryta spalováním části uhelné hmoty</a:t>
            </a:r>
          </a:p>
          <a:p>
            <a:pPr lvl="2">
              <a:lnSpc>
                <a:spcPct val="150000"/>
              </a:lnSpc>
            </a:pPr>
            <a:r>
              <a:rPr lang="cs-CZ" sz="1800" dirty="0">
                <a:solidFill>
                  <a:schemeClr val="tx2"/>
                </a:solidFill>
              </a:rPr>
              <a:t>	Minoritně vznikající oxid uhličitý bude využit (methan, methanol, syntetická ropa)</a:t>
            </a:r>
          </a:p>
          <a:p>
            <a:pPr marL="285750" lvl="2" indent="-285750">
              <a:lnSpc>
                <a:spcPct val="150000"/>
              </a:lnSpc>
              <a:buFont typeface="Arial" panose="020B0604020202020204" pitchFamily="34" charset="0"/>
              <a:buChar char="•"/>
            </a:pPr>
            <a:endParaRPr lang="cs-CZ" sz="1800" b="1" dirty="0">
              <a:solidFill>
                <a:schemeClr val="tx2"/>
              </a:solidFill>
            </a:endParaRPr>
          </a:p>
          <a:p>
            <a:pPr>
              <a:lnSpc>
                <a:spcPct val="150000"/>
              </a:lnSpc>
            </a:pPr>
            <a:r>
              <a:rPr lang="cs-CZ" sz="1800" b="1" dirty="0">
                <a:solidFill>
                  <a:schemeClr val="tx2"/>
                </a:solidFill>
              </a:rPr>
              <a:t>3.    Za předpokladu důsledné eliminace emisí oxidu uhličitého, pocházejícího z energetického            využití uhlí, lze o využití uhlí jako o uhlíkové surovině pro chemikálie a plasty s dlouhodobou    využitelností a recyklovatelností nadále uvažovat.</a:t>
            </a:r>
          </a:p>
        </p:txBody>
      </p:sp>
      <p:sp>
        <p:nvSpPr>
          <p:cNvPr id="4" name="Zástupný text 3">
            <a:extLst>
              <a:ext uri="{FF2B5EF4-FFF2-40B4-BE49-F238E27FC236}">
                <a16:creationId xmlns:a16="http://schemas.microsoft.com/office/drawing/2014/main" id="{567599CC-C8E9-4D7F-AA1E-998BBD796BF9}"/>
              </a:ext>
            </a:extLst>
          </p:cNvPr>
          <p:cNvSpPr>
            <a:spLocks noGrp="1"/>
          </p:cNvSpPr>
          <p:nvPr>
            <p:ph type="body" sz="quarter" idx="12"/>
          </p:nvPr>
        </p:nvSpPr>
        <p:spPr/>
        <p:txBody>
          <a:bodyPr/>
          <a:lstStyle/>
          <a:p>
            <a:r>
              <a:rPr lang="cs-CZ" dirty="0"/>
              <a:t>Tedy sumarizujme</a:t>
            </a:r>
          </a:p>
        </p:txBody>
      </p:sp>
    </p:spTree>
    <p:extLst>
      <p:ext uri="{BB962C8B-B14F-4D97-AF65-F5344CB8AC3E}">
        <p14:creationId xmlns:p14="http://schemas.microsoft.com/office/powerpoint/2010/main" val="6559429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4"/>
          </p:nvPr>
        </p:nvSpPr>
        <p:spPr/>
        <p:txBody>
          <a:bodyPr/>
          <a:lstStyle/>
          <a:p>
            <a:fld id="{F633C6B9-C75B-4149-93B0-5E1BF0C180BC}" type="slidenum">
              <a:rPr lang="cs-CZ" smtClean="0"/>
              <a:pPr/>
              <a:t>2</a:t>
            </a:fld>
            <a:endParaRPr lang="cs-CZ" dirty="0"/>
          </a:p>
        </p:txBody>
      </p:sp>
      <p:sp>
        <p:nvSpPr>
          <p:cNvPr id="3" name="Zástupný symbol pro text 2"/>
          <p:cNvSpPr>
            <a:spLocks noGrp="1"/>
          </p:cNvSpPr>
          <p:nvPr>
            <p:ph type="body" sz="quarter" idx="11"/>
          </p:nvPr>
        </p:nvSpPr>
        <p:spPr/>
        <p:txBody>
          <a:bodyPr/>
          <a:lstStyle/>
          <a:p>
            <a:pPr marL="457200" lvl="2" indent="-457200">
              <a:lnSpc>
                <a:spcPct val="250000"/>
              </a:lnSpc>
              <a:buAutoNum type="arabicPeriod"/>
            </a:pPr>
            <a:r>
              <a:rPr lang="cs-CZ" dirty="0"/>
              <a:t>PROČ UHLÍK A UHLÍ ?</a:t>
            </a:r>
          </a:p>
          <a:p>
            <a:pPr marL="457200" lvl="2" indent="-457200">
              <a:lnSpc>
                <a:spcPct val="250000"/>
              </a:lnSpc>
              <a:buAutoNum type="arabicPeriod"/>
            </a:pPr>
            <a:r>
              <a:rPr lang="cs-CZ" dirty="0"/>
              <a:t>„TROCHA“ HISTORIE</a:t>
            </a:r>
          </a:p>
          <a:p>
            <a:pPr marL="457200" lvl="2" indent="-457200">
              <a:lnSpc>
                <a:spcPct val="250000"/>
              </a:lnSpc>
              <a:buAutoNum type="arabicPeriod"/>
            </a:pPr>
            <a:r>
              <a:rPr lang="cs-CZ" dirty="0"/>
              <a:t>SOUČASNÉ ZÁSOBY UHLÍ V REGIONU</a:t>
            </a:r>
          </a:p>
          <a:p>
            <a:pPr marL="457200" lvl="2" indent="-457200">
              <a:lnSpc>
                <a:spcPct val="250000"/>
              </a:lnSpc>
              <a:buAutoNum type="arabicPeriod"/>
            </a:pPr>
            <a:r>
              <a:rPr lang="cs-CZ" dirty="0"/>
              <a:t>PRINCIPY TRANSFORMACE UHLÍ NA CHEMIKÁLIE</a:t>
            </a:r>
          </a:p>
          <a:p>
            <a:pPr marL="457200" lvl="2" indent="-457200">
              <a:lnSpc>
                <a:spcPct val="250000"/>
              </a:lnSpc>
              <a:buAutoNum type="arabicPeriod"/>
            </a:pPr>
            <a:r>
              <a:rPr lang="cs-CZ" dirty="0"/>
              <a:t>MOŽNÝ POTENCIÁL DO BUDOUCNA</a:t>
            </a:r>
          </a:p>
          <a:p>
            <a:endParaRPr lang="cs-CZ" dirty="0"/>
          </a:p>
          <a:p>
            <a:endParaRPr lang="cs-CZ" dirty="0"/>
          </a:p>
        </p:txBody>
      </p:sp>
      <p:sp>
        <p:nvSpPr>
          <p:cNvPr id="4" name="Zástupný symbol pro text 3"/>
          <p:cNvSpPr>
            <a:spLocks noGrp="1"/>
          </p:cNvSpPr>
          <p:nvPr>
            <p:ph type="body" sz="quarter" idx="12"/>
          </p:nvPr>
        </p:nvSpPr>
        <p:spPr/>
        <p:txBody>
          <a:bodyPr/>
          <a:lstStyle/>
          <a:p>
            <a:r>
              <a:rPr lang="cs-CZ" dirty="0"/>
              <a:t>OBSAH</a:t>
            </a:r>
          </a:p>
        </p:txBody>
      </p:sp>
      <p:pic>
        <p:nvPicPr>
          <p:cNvPr id="5" name="Obrázek 4">
            <a:extLst>
              <a:ext uri="{FF2B5EF4-FFF2-40B4-BE49-F238E27FC236}">
                <a16:creationId xmlns:a16="http://schemas.microsoft.com/office/drawing/2014/main" id="{8F64E702-056E-4EA0-8442-F0D434DF6C95}"/>
              </a:ext>
            </a:extLst>
          </p:cNvPr>
          <p:cNvPicPr>
            <a:picLocks noChangeAspect="1"/>
          </p:cNvPicPr>
          <p:nvPr/>
        </p:nvPicPr>
        <p:blipFill>
          <a:blip r:embed="rId2"/>
          <a:stretch>
            <a:fillRect/>
          </a:stretch>
        </p:blipFill>
        <p:spPr>
          <a:xfrm>
            <a:off x="7646325" y="1268760"/>
            <a:ext cx="3718882" cy="3956647"/>
          </a:xfrm>
          <a:prstGeom prst="rect">
            <a:avLst/>
          </a:prstGeom>
        </p:spPr>
      </p:pic>
    </p:spTree>
    <p:extLst>
      <p:ext uri="{BB962C8B-B14F-4D97-AF65-F5344CB8AC3E}">
        <p14:creationId xmlns:p14="http://schemas.microsoft.com/office/powerpoint/2010/main" val="31241735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FA421774-4F84-4359-B6CE-5BC772D9E8E3}"/>
              </a:ext>
            </a:extLst>
          </p:cNvPr>
          <p:cNvSpPr>
            <a:spLocks noGrp="1"/>
          </p:cNvSpPr>
          <p:nvPr>
            <p:ph type="sldNum" sz="quarter" idx="4"/>
          </p:nvPr>
        </p:nvSpPr>
        <p:spPr>
          <a:xfrm>
            <a:off x="10127177" y="6453336"/>
            <a:ext cx="1220273" cy="216024"/>
          </a:xfrm>
        </p:spPr>
        <p:txBody>
          <a:bodyPr/>
          <a:lstStyle/>
          <a:p>
            <a:fld id="{F633C6B9-C75B-4149-93B0-5E1BF0C180BC}" type="slidenum">
              <a:rPr lang="cs-CZ" smtClean="0"/>
              <a:pPr/>
              <a:t>20</a:t>
            </a:fld>
            <a:endParaRPr lang="cs-CZ" dirty="0"/>
          </a:p>
        </p:txBody>
      </p:sp>
      <p:pic>
        <p:nvPicPr>
          <p:cNvPr id="5" name="Obrázek 4">
            <a:extLst>
              <a:ext uri="{FF2B5EF4-FFF2-40B4-BE49-F238E27FC236}">
                <a16:creationId xmlns:a16="http://schemas.microsoft.com/office/drawing/2014/main" id="{8996CD57-7C76-483E-9370-B0A1686EBA3A}"/>
              </a:ext>
            </a:extLst>
          </p:cNvPr>
          <p:cNvPicPr>
            <a:picLocks noChangeAspect="1"/>
          </p:cNvPicPr>
          <p:nvPr/>
        </p:nvPicPr>
        <p:blipFill>
          <a:blip r:embed="rId2"/>
          <a:stretch>
            <a:fillRect/>
          </a:stretch>
        </p:blipFill>
        <p:spPr>
          <a:xfrm>
            <a:off x="0" y="1844824"/>
            <a:ext cx="3472329" cy="2312774"/>
          </a:xfrm>
          <a:prstGeom prst="rect">
            <a:avLst/>
          </a:prstGeom>
          <a:solidFill>
            <a:schemeClr val="accent6"/>
          </a:solidFill>
        </p:spPr>
      </p:pic>
      <p:sp>
        <p:nvSpPr>
          <p:cNvPr id="3" name="Zástupný text 2">
            <a:extLst>
              <a:ext uri="{FF2B5EF4-FFF2-40B4-BE49-F238E27FC236}">
                <a16:creationId xmlns:a16="http://schemas.microsoft.com/office/drawing/2014/main" id="{35FAC5FA-5314-445A-8089-C9649CF7D466}"/>
              </a:ext>
            </a:extLst>
          </p:cNvPr>
          <p:cNvSpPr>
            <a:spLocks noGrp="1"/>
          </p:cNvSpPr>
          <p:nvPr>
            <p:ph type="body" sz="quarter" idx="11"/>
          </p:nvPr>
        </p:nvSpPr>
        <p:spPr>
          <a:xfrm>
            <a:off x="3647727" y="5373216"/>
            <a:ext cx="7699723" cy="648072"/>
          </a:xfrm>
        </p:spPr>
        <p:txBody>
          <a:bodyPr/>
          <a:lstStyle/>
          <a:p>
            <a:endParaRPr lang="cs-CZ" dirty="0"/>
          </a:p>
        </p:txBody>
      </p:sp>
      <p:sp>
        <p:nvSpPr>
          <p:cNvPr id="4" name="Zástupný text 3">
            <a:extLst>
              <a:ext uri="{FF2B5EF4-FFF2-40B4-BE49-F238E27FC236}">
                <a16:creationId xmlns:a16="http://schemas.microsoft.com/office/drawing/2014/main" id="{93C8CF6E-1AFF-4E18-A0C7-723EE5EBBCB9}"/>
              </a:ext>
            </a:extLst>
          </p:cNvPr>
          <p:cNvSpPr>
            <a:spLocks noGrp="1"/>
          </p:cNvSpPr>
          <p:nvPr>
            <p:ph type="body" sz="quarter" idx="12"/>
          </p:nvPr>
        </p:nvSpPr>
        <p:spPr/>
        <p:txBody>
          <a:bodyPr/>
          <a:lstStyle/>
          <a:p>
            <a:r>
              <a:rPr lang="cs-CZ" dirty="0"/>
              <a:t>Patří uhlí do obrazu budoucnosti ?</a:t>
            </a:r>
          </a:p>
        </p:txBody>
      </p:sp>
      <p:pic>
        <p:nvPicPr>
          <p:cNvPr id="6" name="Obrázek 5">
            <a:extLst>
              <a:ext uri="{FF2B5EF4-FFF2-40B4-BE49-F238E27FC236}">
                <a16:creationId xmlns:a16="http://schemas.microsoft.com/office/drawing/2014/main" id="{4EB5CFA1-A09F-4D6D-B316-323BE45991C0}"/>
              </a:ext>
            </a:extLst>
          </p:cNvPr>
          <p:cNvPicPr>
            <a:picLocks noChangeAspect="1"/>
          </p:cNvPicPr>
          <p:nvPr/>
        </p:nvPicPr>
        <p:blipFill>
          <a:blip r:embed="rId3"/>
          <a:stretch>
            <a:fillRect/>
          </a:stretch>
        </p:blipFill>
        <p:spPr>
          <a:xfrm>
            <a:off x="3215679" y="1037194"/>
            <a:ext cx="6025243" cy="2175782"/>
          </a:xfrm>
          <a:prstGeom prst="rect">
            <a:avLst/>
          </a:prstGeom>
        </p:spPr>
      </p:pic>
      <p:pic>
        <p:nvPicPr>
          <p:cNvPr id="7" name="Obrázek 6">
            <a:extLst>
              <a:ext uri="{FF2B5EF4-FFF2-40B4-BE49-F238E27FC236}">
                <a16:creationId xmlns:a16="http://schemas.microsoft.com/office/drawing/2014/main" id="{E8511237-91C5-42B2-8752-37F8EFD64996}"/>
              </a:ext>
            </a:extLst>
          </p:cNvPr>
          <p:cNvPicPr>
            <a:picLocks noChangeAspect="1"/>
          </p:cNvPicPr>
          <p:nvPr/>
        </p:nvPicPr>
        <p:blipFill>
          <a:blip r:embed="rId4"/>
          <a:stretch>
            <a:fillRect/>
          </a:stretch>
        </p:blipFill>
        <p:spPr>
          <a:xfrm>
            <a:off x="3149207" y="3411161"/>
            <a:ext cx="6259161" cy="2781399"/>
          </a:xfrm>
          <a:prstGeom prst="rect">
            <a:avLst/>
          </a:prstGeom>
        </p:spPr>
      </p:pic>
      <p:pic>
        <p:nvPicPr>
          <p:cNvPr id="8" name="Obrázek 7">
            <a:extLst>
              <a:ext uri="{FF2B5EF4-FFF2-40B4-BE49-F238E27FC236}">
                <a16:creationId xmlns:a16="http://schemas.microsoft.com/office/drawing/2014/main" id="{08BAA474-1D85-4126-A866-4EF9C4FFDD33}"/>
              </a:ext>
            </a:extLst>
          </p:cNvPr>
          <p:cNvPicPr>
            <a:picLocks noChangeAspect="1"/>
          </p:cNvPicPr>
          <p:nvPr/>
        </p:nvPicPr>
        <p:blipFill>
          <a:blip r:embed="rId5"/>
          <a:stretch>
            <a:fillRect/>
          </a:stretch>
        </p:blipFill>
        <p:spPr>
          <a:xfrm>
            <a:off x="9408368" y="1205591"/>
            <a:ext cx="2538581" cy="1737703"/>
          </a:xfrm>
          <a:prstGeom prst="rect">
            <a:avLst/>
          </a:prstGeom>
        </p:spPr>
      </p:pic>
      <p:pic>
        <p:nvPicPr>
          <p:cNvPr id="9" name="Obrázek 8">
            <a:extLst>
              <a:ext uri="{FF2B5EF4-FFF2-40B4-BE49-F238E27FC236}">
                <a16:creationId xmlns:a16="http://schemas.microsoft.com/office/drawing/2014/main" id="{D4D548EF-ECC0-45AF-B8CD-8726E60803F0}"/>
              </a:ext>
            </a:extLst>
          </p:cNvPr>
          <p:cNvPicPr>
            <a:picLocks noChangeAspect="1"/>
          </p:cNvPicPr>
          <p:nvPr/>
        </p:nvPicPr>
        <p:blipFill>
          <a:blip r:embed="rId6"/>
          <a:stretch>
            <a:fillRect/>
          </a:stretch>
        </p:blipFill>
        <p:spPr>
          <a:xfrm>
            <a:off x="9552384" y="3545760"/>
            <a:ext cx="2404233" cy="2004159"/>
          </a:xfrm>
          <a:prstGeom prst="rect">
            <a:avLst/>
          </a:prstGeom>
        </p:spPr>
      </p:pic>
    </p:spTree>
    <p:extLst>
      <p:ext uri="{BB962C8B-B14F-4D97-AF65-F5344CB8AC3E}">
        <p14:creationId xmlns:p14="http://schemas.microsoft.com/office/powerpoint/2010/main" val="12879700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obsah 3">
            <a:extLst>
              <a:ext uri="{FF2B5EF4-FFF2-40B4-BE49-F238E27FC236}">
                <a16:creationId xmlns:a16="http://schemas.microsoft.com/office/drawing/2014/main" id="{CA3B20AE-5C86-4212-ADE4-4BB6156B1047}"/>
              </a:ext>
            </a:extLst>
          </p:cNvPr>
          <p:cNvPicPr>
            <a:picLocks noGrp="1" noChangeAspect="1"/>
          </p:cNvPicPr>
          <p:nvPr>
            <p:ph sz="quarter" idx="10"/>
          </p:nvPr>
        </p:nvPicPr>
        <p:blipFill>
          <a:blip r:embed="rId2"/>
          <a:stretch>
            <a:fillRect/>
          </a:stretch>
        </p:blipFill>
        <p:spPr>
          <a:xfrm>
            <a:off x="9163541" y="948006"/>
            <a:ext cx="2023822" cy="3132766"/>
          </a:xfrm>
          <a:prstGeom prst="rect">
            <a:avLst/>
          </a:prstGeom>
        </p:spPr>
      </p:pic>
      <p:sp>
        <p:nvSpPr>
          <p:cNvPr id="3" name="Zástupný text 2">
            <a:extLst>
              <a:ext uri="{FF2B5EF4-FFF2-40B4-BE49-F238E27FC236}">
                <a16:creationId xmlns:a16="http://schemas.microsoft.com/office/drawing/2014/main" id="{5165E7D8-437F-4A7B-99DC-60D46D53F6FB}"/>
              </a:ext>
            </a:extLst>
          </p:cNvPr>
          <p:cNvSpPr>
            <a:spLocks noGrp="1"/>
          </p:cNvSpPr>
          <p:nvPr>
            <p:ph type="body" sz="quarter" idx="12"/>
          </p:nvPr>
        </p:nvSpPr>
        <p:spPr>
          <a:xfrm>
            <a:off x="549764" y="490811"/>
            <a:ext cx="11092471" cy="548640"/>
          </a:xfrm>
        </p:spPr>
        <p:txBody>
          <a:bodyPr>
            <a:normAutofit/>
          </a:bodyPr>
          <a:lstStyle/>
          <a:p>
            <a:r>
              <a:rPr lang="cs-CZ" sz="2500" dirty="0">
                <a:solidFill>
                  <a:srgbClr val="E40F18"/>
                </a:solidFill>
                <a:ea typeface="+mj-ea"/>
                <a:cs typeface="+mj-cs"/>
              </a:rPr>
              <a:t>Uhlík jako základ života na zemi – uhlíkové suroviny</a:t>
            </a:r>
          </a:p>
        </p:txBody>
      </p:sp>
      <p:pic>
        <p:nvPicPr>
          <p:cNvPr id="5" name="Obrázek 4">
            <a:extLst>
              <a:ext uri="{FF2B5EF4-FFF2-40B4-BE49-F238E27FC236}">
                <a16:creationId xmlns:a16="http://schemas.microsoft.com/office/drawing/2014/main" id="{02FB30A9-7B24-4984-AFF4-8DFD878DFE9F}"/>
              </a:ext>
            </a:extLst>
          </p:cNvPr>
          <p:cNvPicPr>
            <a:picLocks noChangeAspect="1"/>
          </p:cNvPicPr>
          <p:nvPr/>
        </p:nvPicPr>
        <p:blipFill>
          <a:blip r:embed="rId3"/>
          <a:stretch>
            <a:fillRect/>
          </a:stretch>
        </p:blipFill>
        <p:spPr>
          <a:xfrm>
            <a:off x="6855339" y="4227308"/>
            <a:ext cx="4755292" cy="2139881"/>
          </a:xfrm>
          <a:prstGeom prst="rect">
            <a:avLst/>
          </a:prstGeom>
        </p:spPr>
      </p:pic>
      <p:pic>
        <p:nvPicPr>
          <p:cNvPr id="6" name="Obrázek 5">
            <a:extLst>
              <a:ext uri="{FF2B5EF4-FFF2-40B4-BE49-F238E27FC236}">
                <a16:creationId xmlns:a16="http://schemas.microsoft.com/office/drawing/2014/main" id="{3E876FBD-5AA0-4F59-839A-E702DA2213C8}"/>
              </a:ext>
            </a:extLst>
          </p:cNvPr>
          <p:cNvPicPr>
            <a:picLocks noChangeAspect="1"/>
          </p:cNvPicPr>
          <p:nvPr/>
        </p:nvPicPr>
        <p:blipFill>
          <a:blip r:embed="rId4"/>
          <a:stretch>
            <a:fillRect/>
          </a:stretch>
        </p:blipFill>
        <p:spPr>
          <a:xfrm>
            <a:off x="306557" y="1304747"/>
            <a:ext cx="3336020" cy="2227672"/>
          </a:xfrm>
          <a:prstGeom prst="rect">
            <a:avLst/>
          </a:prstGeom>
        </p:spPr>
      </p:pic>
      <p:pic>
        <p:nvPicPr>
          <p:cNvPr id="7" name="Picture 3">
            <a:extLst>
              <a:ext uri="{FF2B5EF4-FFF2-40B4-BE49-F238E27FC236}">
                <a16:creationId xmlns:a16="http://schemas.microsoft.com/office/drawing/2014/main" id="{9ED1E1D1-D595-4BFC-9965-5EBCD67B7F0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2701" y="3818340"/>
            <a:ext cx="3441414" cy="2548849"/>
          </a:xfrm>
          <a:prstGeom prst="rect">
            <a:avLst/>
          </a:prstGeom>
          <a:noFill/>
          <a:ln>
            <a:noFill/>
          </a:ln>
          <a:effectLst>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Obrázek 7">
            <a:extLst>
              <a:ext uri="{FF2B5EF4-FFF2-40B4-BE49-F238E27FC236}">
                <a16:creationId xmlns:a16="http://schemas.microsoft.com/office/drawing/2014/main" id="{B9800FE8-9B60-45E9-B1F2-C6750D9A8FA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55350" y="1117487"/>
            <a:ext cx="2926080" cy="2948940"/>
          </a:xfrm>
          <a:prstGeom prst="rect">
            <a:avLst/>
          </a:prstGeom>
        </p:spPr>
      </p:pic>
      <p:sp>
        <p:nvSpPr>
          <p:cNvPr id="2" name="TextovéPole 1">
            <a:extLst>
              <a:ext uri="{FF2B5EF4-FFF2-40B4-BE49-F238E27FC236}">
                <a16:creationId xmlns:a16="http://schemas.microsoft.com/office/drawing/2014/main" id="{3B20839A-2AB8-4A65-886D-AFD0D463574B}"/>
              </a:ext>
            </a:extLst>
          </p:cNvPr>
          <p:cNvSpPr txBox="1"/>
          <p:nvPr/>
        </p:nvSpPr>
        <p:spPr>
          <a:xfrm>
            <a:off x="3028460" y="1830423"/>
            <a:ext cx="498855" cy="258532"/>
          </a:xfrm>
          <a:prstGeom prst="rect">
            <a:avLst/>
          </a:prstGeom>
          <a:noFill/>
        </p:spPr>
        <p:txBody>
          <a:bodyPr wrap="none" rtlCol="0">
            <a:spAutoFit/>
          </a:bodyPr>
          <a:lstStyle/>
          <a:p>
            <a:r>
              <a:rPr lang="cs-CZ" sz="1080" dirty="0"/>
              <a:t>UHLÍ</a:t>
            </a:r>
            <a:endParaRPr lang="en-GB" sz="1080" dirty="0"/>
          </a:p>
        </p:txBody>
      </p:sp>
      <p:sp>
        <p:nvSpPr>
          <p:cNvPr id="9" name="TextovéPole 8">
            <a:extLst>
              <a:ext uri="{FF2B5EF4-FFF2-40B4-BE49-F238E27FC236}">
                <a16:creationId xmlns:a16="http://schemas.microsoft.com/office/drawing/2014/main" id="{7138A24B-7C3A-4625-8557-6A4606C8A011}"/>
              </a:ext>
            </a:extLst>
          </p:cNvPr>
          <p:cNvSpPr txBox="1"/>
          <p:nvPr/>
        </p:nvSpPr>
        <p:spPr>
          <a:xfrm>
            <a:off x="7089711" y="1744013"/>
            <a:ext cx="1725152" cy="258532"/>
          </a:xfrm>
          <a:prstGeom prst="rect">
            <a:avLst/>
          </a:prstGeom>
          <a:noFill/>
        </p:spPr>
        <p:txBody>
          <a:bodyPr wrap="none" rtlCol="0">
            <a:spAutoFit/>
          </a:bodyPr>
          <a:lstStyle/>
          <a:p>
            <a:r>
              <a:rPr lang="cs-CZ" sz="1080" dirty="0"/>
              <a:t>ZEMNÍ PLYN - METHAN</a:t>
            </a:r>
            <a:endParaRPr lang="en-GB" sz="1080" dirty="0"/>
          </a:p>
        </p:txBody>
      </p:sp>
      <p:sp>
        <p:nvSpPr>
          <p:cNvPr id="10" name="TextovéPole 9">
            <a:extLst>
              <a:ext uri="{FF2B5EF4-FFF2-40B4-BE49-F238E27FC236}">
                <a16:creationId xmlns:a16="http://schemas.microsoft.com/office/drawing/2014/main" id="{20EEF476-2CEA-45C4-8632-DBF22E227470}"/>
              </a:ext>
            </a:extLst>
          </p:cNvPr>
          <p:cNvSpPr txBox="1"/>
          <p:nvPr/>
        </p:nvSpPr>
        <p:spPr>
          <a:xfrm>
            <a:off x="695400" y="4638735"/>
            <a:ext cx="577402" cy="258532"/>
          </a:xfrm>
          <a:prstGeom prst="rect">
            <a:avLst/>
          </a:prstGeom>
          <a:noFill/>
        </p:spPr>
        <p:txBody>
          <a:bodyPr wrap="none" rtlCol="0">
            <a:spAutoFit/>
          </a:bodyPr>
          <a:lstStyle/>
          <a:p>
            <a:r>
              <a:rPr lang="cs-CZ" sz="1080" dirty="0"/>
              <a:t>ROPA</a:t>
            </a:r>
            <a:endParaRPr lang="en-GB" sz="1080" dirty="0"/>
          </a:p>
        </p:txBody>
      </p:sp>
      <p:sp>
        <p:nvSpPr>
          <p:cNvPr id="11" name="TextovéPole 10">
            <a:extLst>
              <a:ext uri="{FF2B5EF4-FFF2-40B4-BE49-F238E27FC236}">
                <a16:creationId xmlns:a16="http://schemas.microsoft.com/office/drawing/2014/main" id="{A20C70BC-411C-44A0-9D03-A1EE43E0A8B5}"/>
              </a:ext>
            </a:extLst>
          </p:cNvPr>
          <p:cNvSpPr txBox="1"/>
          <p:nvPr/>
        </p:nvSpPr>
        <p:spPr>
          <a:xfrm>
            <a:off x="5923181" y="5027578"/>
            <a:ext cx="817853" cy="258532"/>
          </a:xfrm>
          <a:prstGeom prst="rect">
            <a:avLst/>
          </a:prstGeom>
          <a:noFill/>
        </p:spPr>
        <p:txBody>
          <a:bodyPr wrap="none" rtlCol="0">
            <a:spAutoFit/>
          </a:bodyPr>
          <a:lstStyle/>
          <a:p>
            <a:r>
              <a:rPr lang="cs-CZ" sz="1080" dirty="0"/>
              <a:t>BIOMASA</a:t>
            </a:r>
            <a:endParaRPr lang="en-GB" sz="1080" dirty="0"/>
          </a:p>
        </p:txBody>
      </p:sp>
    </p:spTree>
    <p:extLst>
      <p:ext uri="{BB962C8B-B14F-4D97-AF65-F5344CB8AC3E}">
        <p14:creationId xmlns:p14="http://schemas.microsoft.com/office/powerpoint/2010/main" val="9643224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sz="quarter" idx="10"/>
          </p:nvPr>
        </p:nvSpPr>
        <p:spPr>
          <a:xfrm>
            <a:off x="652195" y="1182350"/>
            <a:ext cx="11092472" cy="4892040"/>
          </a:xfrm>
        </p:spPr>
        <p:txBody>
          <a:bodyPr/>
          <a:lstStyle/>
          <a:p>
            <a:endParaRPr lang="cs-CZ" dirty="0"/>
          </a:p>
        </p:txBody>
      </p:sp>
      <p:sp>
        <p:nvSpPr>
          <p:cNvPr id="3" name="Zástupný symbol pro text 2"/>
          <p:cNvSpPr>
            <a:spLocks noGrp="1"/>
          </p:cNvSpPr>
          <p:nvPr>
            <p:ph type="body" sz="quarter" idx="12"/>
          </p:nvPr>
        </p:nvSpPr>
        <p:spPr/>
        <p:txBody>
          <a:bodyPr>
            <a:normAutofit/>
          </a:bodyPr>
          <a:lstStyle/>
          <a:p>
            <a:r>
              <a:rPr lang="cs-CZ" sz="2500" dirty="0">
                <a:solidFill>
                  <a:srgbClr val="E40F18"/>
                </a:solidFill>
                <a:ea typeface="+mj-ea"/>
                <a:cs typeface="+mj-cs"/>
              </a:rPr>
              <a:t>Uhlí z pohledu chemie – srovnání fosilních paliv</a:t>
            </a:r>
          </a:p>
        </p:txBody>
      </p:sp>
      <p:graphicFrame>
        <p:nvGraphicFramePr>
          <p:cNvPr id="4" name="Tabulka 3"/>
          <p:cNvGraphicFramePr>
            <a:graphicFrameLocks noGrp="1"/>
          </p:cNvGraphicFramePr>
          <p:nvPr>
            <p:extLst>
              <p:ext uri="{D42A27DB-BD31-4B8C-83A1-F6EECF244321}">
                <p14:modId xmlns:p14="http://schemas.microsoft.com/office/powerpoint/2010/main" val="2541859877"/>
              </p:ext>
            </p:extLst>
          </p:nvPr>
        </p:nvGraphicFramePr>
        <p:xfrm>
          <a:off x="652195" y="1202323"/>
          <a:ext cx="7301611" cy="3441976"/>
        </p:xfrm>
        <a:graphic>
          <a:graphicData uri="http://schemas.openxmlformats.org/drawingml/2006/table">
            <a:tbl>
              <a:tblPr firstRow="1" bandRow="1">
                <a:tableStyleId>{7E9639D4-E3E2-4D34-9284-5A2195B3D0D7}</a:tableStyleId>
              </a:tblPr>
              <a:tblGrid>
                <a:gridCol w="1752387">
                  <a:extLst>
                    <a:ext uri="{9D8B030D-6E8A-4147-A177-3AD203B41FA5}">
                      <a16:colId xmlns:a16="http://schemas.microsoft.com/office/drawing/2014/main" val="20000"/>
                    </a:ext>
                  </a:extLst>
                </a:gridCol>
                <a:gridCol w="1387306">
                  <a:extLst>
                    <a:ext uri="{9D8B030D-6E8A-4147-A177-3AD203B41FA5}">
                      <a16:colId xmlns:a16="http://schemas.microsoft.com/office/drawing/2014/main" val="20001"/>
                    </a:ext>
                  </a:extLst>
                </a:gridCol>
                <a:gridCol w="1387306">
                  <a:extLst>
                    <a:ext uri="{9D8B030D-6E8A-4147-A177-3AD203B41FA5}">
                      <a16:colId xmlns:a16="http://schemas.microsoft.com/office/drawing/2014/main" val="20002"/>
                    </a:ext>
                  </a:extLst>
                </a:gridCol>
                <a:gridCol w="1387306">
                  <a:extLst>
                    <a:ext uri="{9D8B030D-6E8A-4147-A177-3AD203B41FA5}">
                      <a16:colId xmlns:a16="http://schemas.microsoft.com/office/drawing/2014/main" val="20003"/>
                    </a:ext>
                  </a:extLst>
                </a:gridCol>
                <a:gridCol w="1387306">
                  <a:extLst>
                    <a:ext uri="{9D8B030D-6E8A-4147-A177-3AD203B41FA5}">
                      <a16:colId xmlns:a16="http://schemas.microsoft.com/office/drawing/2014/main" val="20004"/>
                    </a:ext>
                  </a:extLst>
                </a:gridCol>
              </a:tblGrid>
              <a:tr h="430247">
                <a:tc>
                  <a:txBody>
                    <a:bodyPr/>
                    <a:lstStyle/>
                    <a:p>
                      <a:pPr algn="ctr"/>
                      <a:r>
                        <a:rPr lang="cs-CZ" sz="1700" dirty="0">
                          <a:solidFill>
                            <a:schemeClr val="bg1"/>
                          </a:solidFill>
                        </a:rPr>
                        <a:t>Látka</a:t>
                      </a:r>
                    </a:p>
                  </a:txBody>
                  <a:tcPr/>
                </a:tc>
                <a:tc>
                  <a:txBody>
                    <a:bodyPr/>
                    <a:lstStyle/>
                    <a:p>
                      <a:pPr algn="ctr"/>
                      <a:r>
                        <a:rPr lang="cs-CZ" sz="1700" dirty="0">
                          <a:solidFill>
                            <a:schemeClr val="bg1"/>
                          </a:solidFill>
                        </a:rPr>
                        <a:t>Uhlík</a:t>
                      </a:r>
                    </a:p>
                  </a:txBody>
                  <a:tcPr/>
                </a:tc>
                <a:tc>
                  <a:txBody>
                    <a:bodyPr/>
                    <a:lstStyle/>
                    <a:p>
                      <a:pPr algn="ctr"/>
                      <a:r>
                        <a:rPr lang="cs-CZ" sz="1700" dirty="0">
                          <a:solidFill>
                            <a:schemeClr val="bg1"/>
                          </a:solidFill>
                        </a:rPr>
                        <a:t>Vodík</a:t>
                      </a:r>
                    </a:p>
                  </a:txBody>
                  <a:tcPr/>
                </a:tc>
                <a:tc>
                  <a:txBody>
                    <a:bodyPr/>
                    <a:lstStyle/>
                    <a:p>
                      <a:pPr algn="ctr"/>
                      <a:r>
                        <a:rPr lang="cs-CZ" sz="1700" dirty="0">
                          <a:solidFill>
                            <a:schemeClr val="bg1"/>
                          </a:solidFill>
                        </a:rPr>
                        <a:t>Kyslík</a:t>
                      </a:r>
                    </a:p>
                  </a:txBody>
                  <a:tcPr/>
                </a:tc>
                <a:tc>
                  <a:txBody>
                    <a:bodyPr/>
                    <a:lstStyle/>
                    <a:p>
                      <a:pPr algn="ctr"/>
                      <a:r>
                        <a:rPr lang="cs-CZ" sz="1700" dirty="0">
                          <a:solidFill>
                            <a:schemeClr val="bg1"/>
                          </a:solidFill>
                        </a:rPr>
                        <a:t>Ostatní</a:t>
                      </a:r>
                    </a:p>
                  </a:txBody>
                  <a:tcPr/>
                </a:tc>
                <a:extLst>
                  <a:ext uri="{0D108BD9-81ED-4DB2-BD59-A6C34878D82A}">
                    <a16:rowId xmlns:a16="http://schemas.microsoft.com/office/drawing/2014/main" val="10000"/>
                  </a:ext>
                </a:extLst>
              </a:tr>
              <a:tr h="430247">
                <a:tc>
                  <a:txBody>
                    <a:bodyPr/>
                    <a:lstStyle/>
                    <a:p>
                      <a:r>
                        <a:rPr lang="cs-CZ" sz="1700" dirty="0">
                          <a:solidFill>
                            <a:srgbClr val="676D6F"/>
                          </a:solidFill>
                        </a:rPr>
                        <a:t>Černé uhlí</a:t>
                      </a:r>
                    </a:p>
                  </a:txBody>
                  <a:tcPr/>
                </a:tc>
                <a:tc>
                  <a:txBody>
                    <a:bodyPr/>
                    <a:lstStyle/>
                    <a:p>
                      <a:pPr algn="ctr"/>
                      <a:r>
                        <a:rPr lang="cs-CZ" sz="1700" dirty="0">
                          <a:solidFill>
                            <a:srgbClr val="676D6F"/>
                          </a:solidFill>
                        </a:rPr>
                        <a:t>90</a:t>
                      </a:r>
                    </a:p>
                  </a:txBody>
                  <a:tcPr/>
                </a:tc>
                <a:tc>
                  <a:txBody>
                    <a:bodyPr/>
                    <a:lstStyle/>
                    <a:p>
                      <a:pPr algn="ctr"/>
                      <a:r>
                        <a:rPr lang="cs-CZ" sz="1700" dirty="0">
                          <a:solidFill>
                            <a:srgbClr val="676D6F"/>
                          </a:solidFill>
                        </a:rPr>
                        <a:t>4</a:t>
                      </a:r>
                    </a:p>
                  </a:txBody>
                  <a:tcPr/>
                </a:tc>
                <a:tc>
                  <a:txBody>
                    <a:bodyPr/>
                    <a:lstStyle/>
                    <a:p>
                      <a:pPr algn="ctr"/>
                      <a:r>
                        <a:rPr lang="cs-CZ" sz="1700" dirty="0">
                          <a:solidFill>
                            <a:srgbClr val="676D6F"/>
                          </a:solidFill>
                        </a:rPr>
                        <a:t>5</a:t>
                      </a:r>
                    </a:p>
                  </a:txBody>
                  <a:tcPr/>
                </a:tc>
                <a:tc>
                  <a:txBody>
                    <a:bodyPr/>
                    <a:lstStyle/>
                    <a:p>
                      <a:pPr algn="ctr"/>
                      <a:r>
                        <a:rPr lang="cs-CZ" sz="1700" dirty="0">
                          <a:solidFill>
                            <a:srgbClr val="676D6F"/>
                          </a:solidFill>
                        </a:rPr>
                        <a:t>1</a:t>
                      </a:r>
                    </a:p>
                  </a:txBody>
                  <a:tcPr/>
                </a:tc>
                <a:extLst>
                  <a:ext uri="{0D108BD9-81ED-4DB2-BD59-A6C34878D82A}">
                    <a16:rowId xmlns:a16="http://schemas.microsoft.com/office/drawing/2014/main" val="10001"/>
                  </a:ext>
                </a:extLst>
              </a:tr>
              <a:tr h="430247">
                <a:tc>
                  <a:txBody>
                    <a:bodyPr/>
                    <a:lstStyle/>
                    <a:p>
                      <a:r>
                        <a:rPr lang="cs-CZ" sz="1700" dirty="0">
                          <a:solidFill>
                            <a:srgbClr val="676D6F"/>
                          </a:solidFill>
                        </a:rPr>
                        <a:t>Hnědé uhlí</a:t>
                      </a:r>
                    </a:p>
                  </a:txBody>
                  <a:tcPr/>
                </a:tc>
                <a:tc>
                  <a:txBody>
                    <a:bodyPr/>
                    <a:lstStyle/>
                    <a:p>
                      <a:pPr algn="ctr"/>
                      <a:r>
                        <a:rPr lang="cs-CZ" sz="1700" dirty="0">
                          <a:solidFill>
                            <a:srgbClr val="676D6F"/>
                          </a:solidFill>
                        </a:rPr>
                        <a:t>75</a:t>
                      </a:r>
                    </a:p>
                  </a:txBody>
                  <a:tcPr/>
                </a:tc>
                <a:tc>
                  <a:txBody>
                    <a:bodyPr/>
                    <a:lstStyle/>
                    <a:p>
                      <a:pPr algn="ctr"/>
                      <a:r>
                        <a:rPr lang="cs-CZ" sz="1700" dirty="0">
                          <a:solidFill>
                            <a:srgbClr val="676D6F"/>
                          </a:solidFill>
                        </a:rPr>
                        <a:t>6</a:t>
                      </a:r>
                    </a:p>
                  </a:txBody>
                  <a:tcPr/>
                </a:tc>
                <a:tc>
                  <a:txBody>
                    <a:bodyPr/>
                    <a:lstStyle/>
                    <a:p>
                      <a:pPr algn="ctr"/>
                      <a:r>
                        <a:rPr lang="cs-CZ" sz="1700" dirty="0">
                          <a:solidFill>
                            <a:srgbClr val="676D6F"/>
                          </a:solidFill>
                        </a:rPr>
                        <a:t>16</a:t>
                      </a:r>
                    </a:p>
                  </a:txBody>
                  <a:tcPr/>
                </a:tc>
                <a:tc>
                  <a:txBody>
                    <a:bodyPr/>
                    <a:lstStyle/>
                    <a:p>
                      <a:pPr algn="ctr"/>
                      <a:r>
                        <a:rPr lang="cs-CZ" sz="1700" dirty="0">
                          <a:solidFill>
                            <a:srgbClr val="676D6F"/>
                          </a:solidFill>
                        </a:rPr>
                        <a:t>3</a:t>
                      </a:r>
                    </a:p>
                  </a:txBody>
                  <a:tcPr/>
                </a:tc>
                <a:extLst>
                  <a:ext uri="{0D108BD9-81ED-4DB2-BD59-A6C34878D82A}">
                    <a16:rowId xmlns:a16="http://schemas.microsoft.com/office/drawing/2014/main" val="10002"/>
                  </a:ext>
                </a:extLst>
              </a:tr>
              <a:tr h="430247">
                <a:tc>
                  <a:txBody>
                    <a:bodyPr/>
                    <a:lstStyle/>
                    <a:p>
                      <a:r>
                        <a:rPr lang="cs-CZ" sz="1700" dirty="0">
                          <a:solidFill>
                            <a:srgbClr val="676D6F"/>
                          </a:solidFill>
                        </a:rPr>
                        <a:t>Dřevo</a:t>
                      </a:r>
                    </a:p>
                  </a:txBody>
                  <a:tcPr/>
                </a:tc>
                <a:tc>
                  <a:txBody>
                    <a:bodyPr/>
                    <a:lstStyle/>
                    <a:p>
                      <a:pPr algn="ctr"/>
                      <a:r>
                        <a:rPr lang="cs-CZ" sz="1700" dirty="0">
                          <a:solidFill>
                            <a:srgbClr val="676D6F"/>
                          </a:solidFill>
                        </a:rPr>
                        <a:t>50</a:t>
                      </a:r>
                    </a:p>
                  </a:txBody>
                  <a:tcPr/>
                </a:tc>
                <a:tc>
                  <a:txBody>
                    <a:bodyPr/>
                    <a:lstStyle/>
                    <a:p>
                      <a:pPr algn="ctr"/>
                      <a:r>
                        <a:rPr lang="cs-CZ" sz="1700" dirty="0">
                          <a:solidFill>
                            <a:srgbClr val="676D6F"/>
                          </a:solidFill>
                        </a:rPr>
                        <a:t>7</a:t>
                      </a:r>
                    </a:p>
                  </a:txBody>
                  <a:tcPr/>
                </a:tc>
                <a:tc>
                  <a:txBody>
                    <a:bodyPr/>
                    <a:lstStyle/>
                    <a:p>
                      <a:pPr algn="ctr"/>
                      <a:r>
                        <a:rPr lang="cs-CZ" sz="1700" dirty="0">
                          <a:solidFill>
                            <a:srgbClr val="676D6F"/>
                          </a:solidFill>
                        </a:rPr>
                        <a:t>42</a:t>
                      </a:r>
                    </a:p>
                  </a:txBody>
                  <a:tcPr/>
                </a:tc>
                <a:tc>
                  <a:txBody>
                    <a:bodyPr/>
                    <a:lstStyle/>
                    <a:p>
                      <a:pPr algn="ctr"/>
                      <a:r>
                        <a:rPr lang="cs-CZ" sz="1700" dirty="0">
                          <a:solidFill>
                            <a:srgbClr val="676D6F"/>
                          </a:solidFill>
                        </a:rPr>
                        <a:t>0</a:t>
                      </a:r>
                    </a:p>
                  </a:txBody>
                  <a:tcPr/>
                </a:tc>
                <a:extLst>
                  <a:ext uri="{0D108BD9-81ED-4DB2-BD59-A6C34878D82A}">
                    <a16:rowId xmlns:a16="http://schemas.microsoft.com/office/drawing/2014/main" val="10003"/>
                  </a:ext>
                </a:extLst>
              </a:tr>
              <a:tr h="430247">
                <a:tc>
                  <a:txBody>
                    <a:bodyPr/>
                    <a:lstStyle/>
                    <a:p>
                      <a:r>
                        <a:rPr lang="cs-CZ" sz="1700" dirty="0">
                          <a:solidFill>
                            <a:srgbClr val="676D6F"/>
                          </a:solidFill>
                        </a:rPr>
                        <a:t>Ropa</a:t>
                      </a:r>
                    </a:p>
                  </a:txBody>
                  <a:tcPr/>
                </a:tc>
                <a:tc>
                  <a:txBody>
                    <a:bodyPr/>
                    <a:lstStyle/>
                    <a:p>
                      <a:pPr algn="ctr"/>
                      <a:r>
                        <a:rPr lang="cs-CZ" sz="1700" dirty="0">
                          <a:solidFill>
                            <a:srgbClr val="676D6F"/>
                          </a:solidFill>
                        </a:rPr>
                        <a:t>85</a:t>
                      </a:r>
                    </a:p>
                  </a:txBody>
                  <a:tcPr/>
                </a:tc>
                <a:tc>
                  <a:txBody>
                    <a:bodyPr/>
                    <a:lstStyle/>
                    <a:p>
                      <a:pPr algn="ctr"/>
                      <a:r>
                        <a:rPr lang="cs-CZ" sz="1700" dirty="0">
                          <a:solidFill>
                            <a:srgbClr val="676D6F"/>
                          </a:solidFill>
                        </a:rPr>
                        <a:t>13</a:t>
                      </a:r>
                    </a:p>
                  </a:txBody>
                  <a:tcPr/>
                </a:tc>
                <a:tc>
                  <a:txBody>
                    <a:bodyPr/>
                    <a:lstStyle/>
                    <a:p>
                      <a:pPr algn="ctr"/>
                      <a:r>
                        <a:rPr lang="cs-CZ" sz="1700" dirty="0">
                          <a:solidFill>
                            <a:srgbClr val="676D6F"/>
                          </a:solidFill>
                        </a:rPr>
                        <a:t>1</a:t>
                      </a:r>
                    </a:p>
                  </a:txBody>
                  <a:tcPr/>
                </a:tc>
                <a:tc>
                  <a:txBody>
                    <a:bodyPr/>
                    <a:lstStyle/>
                    <a:p>
                      <a:pPr algn="ctr"/>
                      <a:r>
                        <a:rPr lang="cs-CZ" sz="1700" dirty="0">
                          <a:solidFill>
                            <a:srgbClr val="676D6F"/>
                          </a:solidFill>
                        </a:rPr>
                        <a:t>1</a:t>
                      </a:r>
                    </a:p>
                  </a:txBody>
                  <a:tcPr/>
                </a:tc>
                <a:extLst>
                  <a:ext uri="{0D108BD9-81ED-4DB2-BD59-A6C34878D82A}">
                    <a16:rowId xmlns:a16="http://schemas.microsoft.com/office/drawing/2014/main" val="10004"/>
                  </a:ext>
                </a:extLst>
              </a:tr>
              <a:tr h="430247">
                <a:tc>
                  <a:txBody>
                    <a:bodyPr/>
                    <a:lstStyle/>
                    <a:p>
                      <a:r>
                        <a:rPr lang="cs-CZ" sz="1700" dirty="0">
                          <a:solidFill>
                            <a:srgbClr val="676D6F"/>
                          </a:solidFill>
                        </a:rPr>
                        <a:t>Zemní plyn</a:t>
                      </a:r>
                    </a:p>
                  </a:txBody>
                  <a:tcPr/>
                </a:tc>
                <a:tc>
                  <a:txBody>
                    <a:bodyPr/>
                    <a:lstStyle/>
                    <a:p>
                      <a:pPr algn="ctr"/>
                      <a:r>
                        <a:rPr lang="cs-CZ" sz="1700" dirty="0">
                          <a:solidFill>
                            <a:srgbClr val="676D6F"/>
                          </a:solidFill>
                        </a:rPr>
                        <a:t>75</a:t>
                      </a:r>
                    </a:p>
                  </a:txBody>
                  <a:tcPr/>
                </a:tc>
                <a:tc>
                  <a:txBody>
                    <a:bodyPr/>
                    <a:lstStyle/>
                    <a:p>
                      <a:pPr algn="ctr"/>
                      <a:r>
                        <a:rPr lang="cs-CZ" sz="1700" dirty="0">
                          <a:solidFill>
                            <a:srgbClr val="676D6F"/>
                          </a:solidFill>
                        </a:rPr>
                        <a:t>25</a:t>
                      </a:r>
                    </a:p>
                  </a:txBody>
                  <a:tcPr/>
                </a:tc>
                <a:tc>
                  <a:txBody>
                    <a:bodyPr/>
                    <a:lstStyle/>
                    <a:p>
                      <a:pPr algn="ctr"/>
                      <a:r>
                        <a:rPr lang="cs-CZ" sz="1700" dirty="0">
                          <a:solidFill>
                            <a:srgbClr val="676D6F"/>
                          </a:solidFill>
                        </a:rPr>
                        <a:t>0</a:t>
                      </a:r>
                    </a:p>
                  </a:txBody>
                  <a:tcPr/>
                </a:tc>
                <a:tc>
                  <a:txBody>
                    <a:bodyPr/>
                    <a:lstStyle/>
                    <a:p>
                      <a:pPr algn="ctr"/>
                      <a:r>
                        <a:rPr lang="cs-CZ" sz="1700" dirty="0">
                          <a:solidFill>
                            <a:srgbClr val="676D6F"/>
                          </a:solidFill>
                        </a:rPr>
                        <a:t>0</a:t>
                      </a:r>
                    </a:p>
                  </a:txBody>
                  <a:tcPr/>
                </a:tc>
                <a:extLst>
                  <a:ext uri="{0D108BD9-81ED-4DB2-BD59-A6C34878D82A}">
                    <a16:rowId xmlns:a16="http://schemas.microsoft.com/office/drawing/2014/main" val="10005"/>
                  </a:ext>
                </a:extLst>
              </a:tr>
              <a:tr h="430247">
                <a:tc>
                  <a:txBody>
                    <a:bodyPr/>
                    <a:lstStyle/>
                    <a:p>
                      <a:r>
                        <a:rPr lang="cs-CZ" sz="1700" dirty="0">
                          <a:solidFill>
                            <a:srgbClr val="676D6F"/>
                          </a:solidFill>
                        </a:rPr>
                        <a:t>Řepkový</a:t>
                      </a:r>
                      <a:r>
                        <a:rPr lang="cs-CZ" sz="1700" baseline="0" dirty="0">
                          <a:solidFill>
                            <a:srgbClr val="676D6F"/>
                          </a:solidFill>
                        </a:rPr>
                        <a:t> olej</a:t>
                      </a:r>
                      <a:endParaRPr lang="cs-CZ" sz="1700" dirty="0">
                        <a:solidFill>
                          <a:srgbClr val="676D6F"/>
                        </a:solidFill>
                      </a:endParaRPr>
                    </a:p>
                  </a:txBody>
                  <a:tcPr/>
                </a:tc>
                <a:tc>
                  <a:txBody>
                    <a:bodyPr/>
                    <a:lstStyle/>
                    <a:p>
                      <a:pPr algn="ctr"/>
                      <a:r>
                        <a:rPr lang="cs-CZ" sz="1700" dirty="0">
                          <a:solidFill>
                            <a:srgbClr val="676D6F"/>
                          </a:solidFill>
                        </a:rPr>
                        <a:t>77</a:t>
                      </a:r>
                    </a:p>
                  </a:txBody>
                  <a:tcPr/>
                </a:tc>
                <a:tc>
                  <a:txBody>
                    <a:bodyPr/>
                    <a:lstStyle/>
                    <a:p>
                      <a:pPr algn="ctr"/>
                      <a:r>
                        <a:rPr lang="cs-CZ" sz="1700" dirty="0">
                          <a:solidFill>
                            <a:srgbClr val="676D6F"/>
                          </a:solidFill>
                        </a:rPr>
                        <a:t>12</a:t>
                      </a:r>
                    </a:p>
                  </a:txBody>
                  <a:tcPr/>
                </a:tc>
                <a:tc>
                  <a:txBody>
                    <a:bodyPr/>
                    <a:lstStyle/>
                    <a:p>
                      <a:pPr algn="ctr"/>
                      <a:r>
                        <a:rPr lang="cs-CZ" sz="1700" dirty="0">
                          <a:solidFill>
                            <a:srgbClr val="676D6F"/>
                          </a:solidFill>
                        </a:rPr>
                        <a:t>11</a:t>
                      </a:r>
                    </a:p>
                  </a:txBody>
                  <a:tcPr/>
                </a:tc>
                <a:tc>
                  <a:txBody>
                    <a:bodyPr/>
                    <a:lstStyle/>
                    <a:p>
                      <a:pPr algn="ctr"/>
                      <a:r>
                        <a:rPr lang="cs-CZ" sz="1700" dirty="0">
                          <a:solidFill>
                            <a:srgbClr val="676D6F"/>
                          </a:solidFill>
                        </a:rPr>
                        <a:t>0</a:t>
                      </a:r>
                    </a:p>
                  </a:txBody>
                  <a:tcPr/>
                </a:tc>
                <a:extLst>
                  <a:ext uri="{0D108BD9-81ED-4DB2-BD59-A6C34878D82A}">
                    <a16:rowId xmlns:a16="http://schemas.microsoft.com/office/drawing/2014/main" val="10006"/>
                  </a:ext>
                </a:extLst>
              </a:tr>
              <a:tr h="430247">
                <a:tc>
                  <a:txBody>
                    <a:bodyPr/>
                    <a:lstStyle/>
                    <a:p>
                      <a:r>
                        <a:rPr lang="cs-CZ" sz="1700" dirty="0">
                          <a:solidFill>
                            <a:srgbClr val="676D6F"/>
                          </a:solidFill>
                        </a:rPr>
                        <a:t>Polysacharidy</a:t>
                      </a:r>
                    </a:p>
                  </a:txBody>
                  <a:tcPr/>
                </a:tc>
                <a:tc>
                  <a:txBody>
                    <a:bodyPr/>
                    <a:lstStyle/>
                    <a:p>
                      <a:pPr algn="ctr"/>
                      <a:r>
                        <a:rPr lang="cs-CZ" sz="1700" dirty="0">
                          <a:solidFill>
                            <a:srgbClr val="676D6F"/>
                          </a:solidFill>
                        </a:rPr>
                        <a:t>44</a:t>
                      </a:r>
                    </a:p>
                  </a:txBody>
                  <a:tcPr/>
                </a:tc>
                <a:tc>
                  <a:txBody>
                    <a:bodyPr/>
                    <a:lstStyle/>
                    <a:p>
                      <a:pPr algn="ctr"/>
                      <a:r>
                        <a:rPr lang="cs-CZ" sz="1700" dirty="0">
                          <a:solidFill>
                            <a:srgbClr val="676D6F"/>
                          </a:solidFill>
                        </a:rPr>
                        <a:t>6</a:t>
                      </a:r>
                    </a:p>
                  </a:txBody>
                  <a:tcPr/>
                </a:tc>
                <a:tc>
                  <a:txBody>
                    <a:bodyPr/>
                    <a:lstStyle/>
                    <a:p>
                      <a:pPr algn="ctr"/>
                      <a:r>
                        <a:rPr lang="cs-CZ" sz="1700" dirty="0">
                          <a:solidFill>
                            <a:srgbClr val="676D6F"/>
                          </a:solidFill>
                        </a:rPr>
                        <a:t>50</a:t>
                      </a:r>
                    </a:p>
                  </a:txBody>
                  <a:tcPr/>
                </a:tc>
                <a:tc>
                  <a:txBody>
                    <a:bodyPr/>
                    <a:lstStyle/>
                    <a:p>
                      <a:pPr algn="ctr"/>
                      <a:r>
                        <a:rPr lang="cs-CZ" sz="1700" dirty="0">
                          <a:solidFill>
                            <a:srgbClr val="676D6F"/>
                          </a:solidFill>
                        </a:rPr>
                        <a:t>0</a:t>
                      </a:r>
                    </a:p>
                  </a:txBody>
                  <a:tcPr/>
                </a:tc>
                <a:extLst>
                  <a:ext uri="{0D108BD9-81ED-4DB2-BD59-A6C34878D82A}">
                    <a16:rowId xmlns:a16="http://schemas.microsoft.com/office/drawing/2014/main" val="10007"/>
                  </a:ext>
                </a:extLst>
              </a:tr>
            </a:tbl>
          </a:graphicData>
        </a:graphic>
      </p:graphicFrame>
      <p:pic>
        <p:nvPicPr>
          <p:cNvPr id="5" name="Picture 3">
            <a:extLst>
              <a:ext uri="{FF2B5EF4-FFF2-40B4-BE49-F238E27FC236}">
                <a16:creationId xmlns:a16="http://schemas.microsoft.com/office/drawing/2014/main" id="{E84660C9-4A13-4F33-8B11-B6B9997520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3253" y="1484784"/>
            <a:ext cx="3441414" cy="2548849"/>
          </a:xfrm>
          <a:prstGeom prst="rect">
            <a:avLst/>
          </a:prstGeom>
          <a:noFill/>
          <a:ln>
            <a:noFill/>
          </a:ln>
          <a:effectLst>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006155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4"/>
          </p:nvPr>
        </p:nvSpPr>
        <p:spPr/>
        <p:txBody>
          <a:bodyPr/>
          <a:lstStyle/>
          <a:p>
            <a:fld id="{F633C6B9-C75B-4149-93B0-5E1BF0C180BC}" type="slidenum">
              <a:rPr lang="cs-CZ" smtClean="0"/>
              <a:pPr/>
              <a:t>5</a:t>
            </a:fld>
            <a:endParaRPr lang="cs-CZ" dirty="0"/>
          </a:p>
        </p:txBody>
      </p:sp>
      <p:sp>
        <p:nvSpPr>
          <p:cNvPr id="3" name="Zástupný symbol pro text 2"/>
          <p:cNvSpPr>
            <a:spLocks noGrp="1"/>
          </p:cNvSpPr>
          <p:nvPr>
            <p:ph type="body" sz="quarter" idx="12"/>
          </p:nvPr>
        </p:nvSpPr>
        <p:spPr/>
        <p:txBody>
          <a:bodyPr/>
          <a:lstStyle/>
          <a:p>
            <a:r>
              <a:rPr lang="cs-CZ" dirty="0"/>
              <a:t>„Trocha“ historie chemického zpracování uhlí</a:t>
            </a:r>
          </a:p>
        </p:txBody>
      </p:sp>
      <p:sp>
        <p:nvSpPr>
          <p:cNvPr id="4" name="Zástupný symbol pro obsah 3"/>
          <p:cNvSpPr>
            <a:spLocks noGrp="1"/>
          </p:cNvSpPr>
          <p:nvPr>
            <p:ph sz="quarter" idx="13"/>
          </p:nvPr>
        </p:nvSpPr>
        <p:spPr/>
        <p:txBody>
          <a:bodyPr/>
          <a:lstStyle/>
          <a:p>
            <a:pPr>
              <a:lnSpc>
                <a:spcPct val="150000"/>
              </a:lnSpc>
            </a:pPr>
            <a:r>
              <a:rPr lang="cs-CZ" sz="2000" dirty="0">
                <a:effectLst/>
                <a:latin typeface="Times New Roman" panose="02020603050405020304" pitchFamily="18" charset="0"/>
                <a:ea typeface="Calibri" panose="020F0502020204030204" pitchFamily="34" charset="0"/>
                <a:cs typeface="Times New Roman" panose="02020603050405020304" pitchFamily="18" charset="0"/>
              </a:rPr>
              <a:t>Základní práce věnované hydrogenaci uhlí provedl v r. 1913 Friedrich </a:t>
            </a:r>
            <a:r>
              <a:rPr lang="cs-CZ" sz="2000" dirty="0" err="1">
                <a:effectLst/>
                <a:latin typeface="Times New Roman" panose="02020603050405020304" pitchFamily="18" charset="0"/>
                <a:ea typeface="Calibri" panose="020F0502020204030204" pitchFamily="34" charset="0"/>
                <a:cs typeface="Times New Roman" panose="02020603050405020304" pitchFamily="18" charset="0"/>
              </a:rPr>
              <a:t>Bergius</a:t>
            </a:r>
            <a:r>
              <a:rPr lang="cs-CZ" sz="2000" dirty="0">
                <a:effectLst/>
                <a:latin typeface="Times New Roman" panose="02020603050405020304" pitchFamily="18" charset="0"/>
                <a:ea typeface="Calibri" panose="020F0502020204030204" pitchFamily="34" charset="0"/>
                <a:cs typeface="Times New Roman" panose="02020603050405020304" pitchFamily="18" charset="0"/>
              </a:rPr>
              <a:t>, který hydrogenoval uhlí v autoklávech při teplotě 400 – 500 °C a tlaku 10 – 70 </a:t>
            </a:r>
            <a:r>
              <a:rPr lang="cs-CZ" sz="2000" dirty="0" err="1">
                <a:effectLst/>
                <a:latin typeface="Times New Roman" panose="02020603050405020304" pitchFamily="18" charset="0"/>
                <a:ea typeface="Calibri" panose="020F0502020204030204" pitchFamily="34" charset="0"/>
                <a:cs typeface="Times New Roman" panose="02020603050405020304" pitchFamily="18" charset="0"/>
              </a:rPr>
              <a:t>MPa</a:t>
            </a:r>
            <a:r>
              <a:rPr lang="cs-CZ" sz="2000" dirty="0">
                <a:effectLst/>
                <a:latin typeface="Times New Roman" panose="02020603050405020304" pitchFamily="18" charset="0"/>
                <a:ea typeface="Calibri" panose="020F0502020204030204" pitchFamily="34" charset="0"/>
                <a:cs typeface="Times New Roman" panose="02020603050405020304" pitchFamily="18" charset="0"/>
              </a:rPr>
              <a:t> vodíku za vzniku kapalných olejových podílů. První průmyslová jednotka podle tohoto postupu byla uvedena do provozu v r. 1919.</a:t>
            </a:r>
          </a:p>
          <a:p>
            <a:endParaRPr lang="cs-CZ" dirty="0"/>
          </a:p>
        </p:txBody>
      </p:sp>
      <p:pic>
        <p:nvPicPr>
          <p:cNvPr id="5" name="Obrázek 4">
            <a:extLst>
              <a:ext uri="{FF2B5EF4-FFF2-40B4-BE49-F238E27FC236}">
                <a16:creationId xmlns:a16="http://schemas.microsoft.com/office/drawing/2014/main" id="{B9695E73-0095-4F95-98CC-C92742867454}"/>
              </a:ext>
            </a:extLst>
          </p:cNvPr>
          <p:cNvPicPr>
            <a:picLocks noChangeAspect="1"/>
          </p:cNvPicPr>
          <p:nvPr/>
        </p:nvPicPr>
        <p:blipFill>
          <a:blip r:embed="rId2"/>
          <a:stretch>
            <a:fillRect/>
          </a:stretch>
        </p:blipFill>
        <p:spPr>
          <a:xfrm>
            <a:off x="1055440" y="3043479"/>
            <a:ext cx="3340898" cy="2225233"/>
          </a:xfrm>
          <a:prstGeom prst="rect">
            <a:avLst/>
          </a:prstGeom>
        </p:spPr>
      </p:pic>
      <p:pic>
        <p:nvPicPr>
          <p:cNvPr id="8" name="Obrázek 7">
            <a:extLst>
              <a:ext uri="{FF2B5EF4-FFF2-40B4-BE49-F238E27FC236}">
                <a16:creationId xmlns:a16="http://schemas.microsoft.com/office/drawing/2014/main" id="{BB75938E-F709-48BA-8FAB-4C5070E97E27}"/>
              </a:ext>
            </a:extLst>
          </p:cNvPr>
          <p:cNvPicPr>
            <a:picLocks noChangeAspect="1"/>
          </p:cNvPicPr>
          <p:nvPr/>
        </p:nvPicPr>
        <p:blipFill>
          <a:blip r:embed="rId3"/>
          <a:stretch>
            <a:fillRect/>
          </a:stretch>
        </p:blipFill>
        <p:spPr>
          <a:xfrm>
            <a:off x="5109176" y="2445024"/>
            <a:ext cx="5728457" cy="4296343"/>
          </a:xfrm>
          <a:prstGeom prst="rect">
            <a:avLst/>
          </a:prstGeom>
        </p:spPr>
      </p:pic>
    </p:spTree>
    <p:extLst>
      <p:ext uri="{BB962C8B-B14F-4D97-AF65-F5344CB8AC3E}">
        <p14:creationId xmlns:p14="http://schemas.microsoft.com/office/powerpoint/2010/main" val="39479238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F145F0F2-4EDA-4D4D-8B19-1840240E273E}"/>
              </a:ext>
            </a:extLst>
          </p:cNvPr>
          <p:cNvSpPr>
            <a:spLocks noGrp="1"/>
          </p:cNvSpPr>
          <p:nvPr>
            <p:ph type="sldNum" sz="quarter" idx="4"/>
          </p:nvPr>
        </p:nvSpPr>
        <p:spPr/>
        <p:txBody>
          <a:bodyPr/>
          <a:lstStyle/>
          <a:p>
            <a:fld id="{F633C6B9-C75B-4149-93B0-5E1BF0C180BC}" type="slidenum">
              <a:rPr lang="cs-CZ" smtClean="0"/>
              <a:pPr/>
              <a:t>6</a:t>
            </a:fld>
            <a:endParaRPr lang="cs-CZ" dirty="0"/>
          </a:p>
        </p:txBody>
      </p:sp>
      <p:sp>
        <p:nvSpPr>
          <p:cNvPr id="3" name="Zástupný text 2">
            <a:extLst>
              <a:ext uri="{FF2B5EF4-FFF2-40B4-BE49-F238E27FC236}">
                <a16:creationId xmlns:a16="http://schemas.microsoft.com/office/drawing/2014/main" id="{4E73DEDC-D663-4B1F-8121-BABEE4157F11}"/>
              </a:ext>
            </a:extLst>
          </p:cNvPr>
          <p:cNvSpPr>
            <a:spLocks noGrp="1"/>
          </p:cNvSpPr>
          <p:nvPr>
            <p:ph type="body" sz="quarter" idx="12"/>
          </p:nvPr>
        </p:nvSpPr>
        <p:spPr>
          <a:xfrm>
            <a:off x="335360" y="404664"/>
            <a:ext cx="11377264" cy="432048"/>
          </a:xfrm>
        </p:spPr>
        <p:txBody>
          <a:bodyPr/>
          <a:lstStyle/>
          <a:p>
            <a:r>
              <a:rPr lang="cs-CZ" dirty="0"/>
              <a:t>Hydrogenační závody postavené na území tehdejšího Německa do r. 1945</a:t>
            </a:r>
          </a:p>
        </p:txBody>
      </p:sp>
      <p:graphicFrame>
        <p:nvGraphicFramePr>
          <p:cNvPr id="5" name="Zástupný obsah 4">
            <a:extLst>
              <a:ext uri="{FF2B5EF4-FFF2-40B4-BE49-F238E27FC236}">
                <a16:creationId xmlns:a16="http://schemas.microsoft.com/office/drawing/2014/main" id="{6D63EB9F-CF06-418D-831D-3C00CA1A3434}"/>
              </a:ext>
            </a:extLst>
          </p:cNvPr>
          <p:cNvGraphicFramePr>
            <a:graphicFrameLocks noGrp="1"/>
          </p:cNvGraphicFramePr>
          <p:nvPr>
            <p:ph sz="quarter" idx="13"/>
            <p:extLst>
              <p:ext uri="{D42A27DB-BD31-4B8C-83A1-F6EECF244321}">
                <p14:modId xmlns:p14="http://schemas.microsoft.com/office/powerpoint/2010/main" val="2443888360"/>
              </p:ext>
            </p:extLst>
          </p:nvPr>
        </p:nvGraphicFramePr>
        <p:xfrm>
          <a:off x="695400" y="1124744"/>
          <a:ext cx="6986722" cy="4968549"/>
        </p:xfrm>
        <a:graphic>
          <a:graphicData uri="http://schemas.openxmlformats.org/drawingml/2006/table">
            <a:tbl>
              <a:tblPr firstRow="1" firstCol="1" lastRow="1" lastCol="1" bandRow="1" bandCol="1">
                <a:tableStyleId>{5C22544A-7EE6-4342-B048-85BDC9FD1C3A}</a:tableStyleId>
              </a:tblPr>
              <a:tblGrid>
                <a:gridCol w="1202935">
                  <a:extLst>
                    <a:ext uri="{9D8B030D-6E8A-4147-A177-3AD203B41FA5}">
                      <a16:colId xmlns:a16="http://schemas.microsoft.com/office/drawing/2014/main" val="1870477533"/>
                    </a:ext>
                  </a:extLst>
                </a:gridCol>
                <a:gridCol w="2499765">
                  <a:extLst>
                    <a:ext uri="{9D8B030D-6E8A-4147-A177-3AD203B41FA5}">
                      <a16:colId xmlns:a16="http://schemas.microsoft.com/office/drawing/2014/main" val="4069291436"/>
                    </a:ext>
                  </a:extLst>
                </a:gridCol>
                <a:gridCol w="1079025">
                  <a:extLst>
                    <a:ext uri="{9D8B030D-6E8A-4147-A177-3AD203B41FA5}">
                      <a16:colId xmlns:a16="http://schemas.microsoft.com/office/drawing/2014/main" val="1615062852"/>
                    </a:ext>
                  </a:extLst>
                </a:gridCol>
                <a:gridCol w="1079025">
                  <a:extLst>
                    <a:ext uri="{9D8B030D-6E8A-4147-A177-3AD203B41FA5}">
                      <a16:colId xmlns:a16="http://schemas.microsoft.com/office/drawing/2014/main" val="2844530208"/>
                    </a:ext>
                  </a:extLst>
                </a:gridCol>
                <a:gridCol w="1125972">
                  <a:extLst>
                    <a:ext uri="{9D8B030D-6E8A-4147-A177-3AD203B41FA5}">
                      <a16:colId xmlns:a16="http://schemas.microsoft.com/office/drawing/2014/main" val="3809646168"/>
                    </a:ext>
                  </a:extLst>
                </a:gridCol>
              </a:tblGrid>
              <a:tr h="386244">
                <a:tc rowSpan="2">
                  <a:txBody>
                    <a:bodyPr/>
                    <a:lstStyle/>
                    <a:p>
                      <a:pPr>
                        <a:lnSpc>
                          <a:spcPct val="107000"/>
                        </a:lnSpc>
                        <a:spcBef>
                          <a:spcPts val="600"/>
                        </a:spcBef>
                        <a:spcAft>
                          <a:spcPts val="600"/>
                        </a:spcAft>
                      </a:pPr>
                      <a:r>
                        <a:rPr lang="cs-CZ" sz="1200" dirty="0">
                          <a:effectLst/>
                        </a:rPr>
                        <a:t>Závod</a:t>
                      </a:r>
                      <a:endParaRPr lang="cs-CZ"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a:lnSpc>
                          <a:spcPct val="107000"/>
                        </a:lnSpc>
                        <a:spcBef>
                          <a:spcPts val="600"/>
                        </a:spcBef>
                        <a:spcAft>
                          <a:spcPts val="600"/>
                        </a:spcAft>
                      </a:pPr>
                      <a:r>
                        <a:rPr lang="cs-CZ" sz="1200">
                          <a:effectLst/>
                        </a:rPr>
                        <a:t>Surovina</a:t>
                      </a:r>
                      <a:endParaRPr lang="cs-CZ"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gridSpan="2">
                  <a:txBody>
                    <a:bodyPr/>
                    <a:lstStyle/>
                    <a:p>
                      <a:pPr algn="ctr">
                        <a:lnSpc>
                          <a:spcPct val="107000"/>
                        </a:lnSpc>
                        <a:spcBef>
                          <a:spcPts val="600"/>
                        </a:spcBef>
                        <a:spcAft>
                          <a:spcPts val="600"/>
                        </a:spcAft>
                      </a:pPr>
                      <a:r>
                        <a:rPr lang="cs-CZ" sz="1200">
                          <a:effectLst/>
                        </a:rPr>
                        <a:t>Tlak v komorách (MPa)</a:t>
                      </a:r>
                      <a:endParaRPr lang="cs-CZ"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cs-CZ"/>
                    </a:p>
                  </a:txBody>
                  <a:tcPr/>
                </a:tc>
                <a:tc rowSpan="2">
                  <a:txBody>
                    <a:bodyPr/>
                    <a:lstStyle/>
                    <a:p>
                      <a:pPr algn="ctr">
                        <a:lnSpc>
                          <a:spcPct val="107000"/>
                        </a:lnSpc>
                        <a:spcBef>
                          <a:spcPts val="600"/>
                        </a:spcBef>
                        <a:spcAft>
                          <a:spcPts val="600"/>
                        </a:spcAft>
                      </a:pPr>
                      <a:r>
                        <a:rPr lang="cs-CZ" sz="1200">
                          <a:effectLst/>
                        </a:rPr>
                        <a:t>Kapacita</a:t>
                      </a:r>
                    </a:p>
                    <a:p>
                      <a:pPr algn="ctr">
                        <a:lnSpc>
                          <a:spcPct val="107000"/>
                        </a:lnSpc>
                        <a:spcBef>
                          <a:spcPts val="600"/>
                        </a:spcBef>
                        <a:spcAft>
                          <a:spcPts val="600"/>
                        </a:spcAft>
                      </a:pPr>
                      <a:r>
                        <a:rPr lang="cs-CZ" sz="1200">
                          <a:effectLst/>
                        </a:rPr>
                        <a:t>(tis. t·r</a:t>
                      </a:r>
                      <a:r>
                        <a:rPr lang="cs-CZ" sz="1200" baseline="30000">
                          <a:effectLst/>
                        </a:rPr>
                        <a:t>-1</a:t>
                      </a:r>
                      <a:r>
                        <a:rPr lang="cs-CZ" sz="1200">
                          <a:effectLst/>
                        </a:rPr>
                        <a:t>)</a:t>
                      </a:r>
                      <a:endParaRPr lang="cs-CZ"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73214553"/>
                  </a:ext>
                </a:extLst>
              </a:tr>
              <a:tr h="386244">
                <a:tc vMerge="1">
                  <a:txBody>
                    <a:bodyPr/>
                    <a:lstStyle/>
                    <a:p>
                      <a:endParaRPr lang="cs-CZ"/>
                    </a:p>
                  </a:txBody>
                  <a:tcPr/>
                </a:tc>
                <a:tc vMerge="1">
                  <a:txBody>
                    <a:bodyPr/>
                    <a:lstStyle/>
                    <a:p>
                      <a:endParaRPr lang="cs-CZ"/>
                    </a:p>
                  </a:txBody>
                  <a:tcPr/>
                </a:tc>
                <a:tc>
                  <a:txBody>
                    <a:bodyPr/>
                    <a:lstStyle/>
                    <a:p>
                      <a:pPr algn="ctr">
                        <a:lnSpc>
                          <a:spcPct val="107000"/>
                        </a:lnSpc>
                        <a:spcBef>
                          <a:spcPts val="600"/>
                        </a:spcBef>
                        <a:spcAft>
                          <a:spcPts val="600"/>
                        </a:spcAft>
                      </a:pPr>
                      <a:r>
                        <a:rPr lang="cs-CZ" sz="1200">
                          <a:effectLst/>
                        </a:rPr>
                        <a:t>Těžké fáze</a:t>
                      </a:r>
                      <a:endParaRPr lang="cs-CZ"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600"/>
                        </a:spcBef>
                        <a:spcAft>
                          <a:spcPts val="600"/>
                        </a:spcAft>
                      </a:pPr>
                      <a:r>
                        <a:rPr lang="cs-CZ" sz="1200">
                          <a:effectLst/>
                        </a:rPr>
                        <a:t>Plynné fáze</a:t>
                      </a:r>
                      <a:endParaRPr lang="cs-CZ"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cs-CZ"/>
                    </a:p>
                  </a:txBody>
                  <a:tcPr/>
                </a:tc>
                <a:extLst>
                  <a:ext uri="{0D108BD9-81ED-4DB2-BD59-A6C34878D82A}">
                    <a16:rowId xmlns:a16="http://schemas.microsoft.com/office/drawing/2014/main" val="3340352560"/>
                  </a:ext>
                </a:extLst>
              </a:tr>
              <a:tr h="386244">
                <a:tc>
                  <a:txBody>
                    <a:bodyPr/>
                    <a:lstStyle/>
                    <a:p>
                      <a:pPr>
                        <a:lnSpc>
                          <a:spcPct val="107000"/>
                        </a:lnSpc>
                        <a:spcBef>
                          <a:spcPts val="600"/>
                        </a:spcBef>
                        <a:spcAft>
                          <a:spcPts val="600"/>
                        </a:spcAft>
                      </a:pPr>
                      <a:r>
                        <a:rPr lang="cs-CZ" sz="1200">
                          <a:effectLst/>
                        </a:rPr>
                        <a:t>Leuna</a:t>
                      </a:r>
                      <a:endParaRPr lang="cs-CZ"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Bef>
                          <a:spcPts val="600"/>
                        </a:spcBef>
                        <a:spcAft>
                          <a:spcPts val="600"/>
                        </a:spcAft>
                      </a:pPr>
                      <a:r>
                        <a:rPr lang="cs-CZ" sz="1200">
                          <a:effectLst/>
                        </a:rPr>
                        <a:t>hnědé uhlí, hnědouhelný dehet</a:t>
                      </a:r>
                      <a:endParaRPr lang="cs-CZ"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600"/>
                        </a:spcBef>
                        <a:spcAft>
                          <a:spcPts val="600"/>
                        </a:spcAft>
                      </a:pPr>
                      <a:r>
                        <a:rPr lang="cs-CZ" sz="1200">
                          <a:effectLst/>
                        </a:rPr>
                        <a:t>20</a:t>
                      </a:r>
                      <a:endParaRPr lang="cs-CZ"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600"/>
                        </a:spcBef>
                        <a:spcAft>
                          <a:spcPts val="600"/>
                        </a:spcAft>
                      </a:pPr>
                      <a:r>
                        <a:rPr lang="cs-CZ" sz="1200">
                          <a:effectLst/>
                        </a:rPr>
                        <a:t>20</a:t>
                      </a:r>
                      <a:endParaRPr lang="cs-CZ"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600"/>
                        </a:spcBef>
                        <a:spcAft>
                          <a:spcPts val="600"/>
                        </a:spcAft>
                      </a:pPr>
                      <a:r>
                        <a:rPr lang="cs-CZ" sz="1200">
                          <a:effectLst/>
                        </a:rPr>
                        <a:t>600</a:t>
                      </a:r>
                      <a:endParaRPr lang="cs-CZ"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078918805"/>
                  </a:ext>
                </a:extLst>
              </a:tr>
              <a:tr h="294565">
                <a:tc>
                  <a:txBody>
                    <a:bodyPr/>
                    <a:lstStyle/>
                    <a:p>
                      <a:pPr>
                        <a:lnSpc>
                          <a:spcPct val="107000"/>
                        </a:lnSpc>
                        <a:spcBef>
                          <a:spcPts val="600"/>
                        </a:spcBef>
                        <a:spcAft>
                          <a:spcPts val="600"/>
                        </a:spcAft>
                      </a:pPr>
                      <a:r>
                        <a:rPr lang="cs-CZ" sz="1200">
                          <a:effectLst/>
                        </a:rPr>
                        <a:t>Bőhlen</a:t>
                      </a:r>
                      <a:endParaRPr lang="cs-CZ"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Bef>
                          <a:spcPts val="600"/>
                        </a:spcBef>
                        <a:spcAft>
                          <a:spcPts val="600"/>
                        </a:spcAft>
                      </a:pPr>
                      <a:r>
                        <a:rPr lang="cs-CZ" sz="1200">
                          <a:effectLst/>
                        </a:rPr>
                        <a:t>hnědouhelný dehet</a:t>
                      </a:r>
                      <a:endParaRPr lang="cs-CZ"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600"/>
                        </a:spcBef>
                        <a:spcAft>
                          <a:spcPts val="600"/>
                        </a:spcAft>
                      </a:pPr>
                      <a:r>
                        <a:rPr lang="cs-CZ" sz="1200">
                          <a:effectLst/>
                        </a:rPr>
                        <a:t>30</a:t>
                      </a:r>
                      <a:endParaRPr lang="cs-CZ"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600"/>
                        </a:spcBef>
                        <a:spcAft>
                          <a:spcPts val="600"/>
                        </a:spcAft>
                      </a:pPr>
                      <a:r>
                        <a:rPr lang="cs-CZ" sz="1200">
                          <a:effectLst/>
                        </a:rPr>
                        <a:t>30</a:t>
                      </a:r>
                      <a:endParaRPr lang="cs-CZ"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600"/>
                        </a:spcBef>
                        <a:spcAft>
                          <a:spcPts val="600"/>
                        </a:spcAft>
                      </a:pPr>
                      <a:r>
                        <a:rPr lang="cs-CZ" sz="1200">
                          <a:effectLst/>
                        </a:rPr>
                        <a:t>240</a:t>
                      </a:r>
                      <a:endParaRPr lang="cs-CZ"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14866938"/>
                  </a:ext>
                </a:extLst>
              </a:tr>
              <a:tr h="294565">
                <a:tc>
                  <a:txBody>
                    <a:bodyPr/>
                    <a:lstStyle/>
                    <a:p>
                      <a:pPr>
                        <a:lnSpc>
                          <a:spcPct val="107000"/>
                        </a:lnSpc>
                        <a:spcBef>
                          <a:spcPts val="600"/>
                        </a:spcBef>
                        <a:spcAft>
                          <a:spcPts val="600"/>
                        </a:spcAft>
                      </a:pPr>
                      <a:r>
                        <a:rPr lang="cs-CZ" sz="1200">
                          <a:effectLst/>
                        </a:rPr>
                        <a:t>Magdeburg</a:t>
                      </a:r>
                      <a:endParaRPr lang="cs-CZ"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Bef>
                          <a:spcPts val="600"/>
                        </a:spcBef>
                        <a:spcAft>
                          <a:spcPts val="600"/>
                        </a:spcAft>
                      </a:pPr>
                      <a:r>
                        <a:rPr lang="cs-CZ" sz="1200">
                          <a:effectLst/>
                        </a:rPr>
                        <a:t>hnědouhelný dehet</a:t>
                      </a:r>
                      <a:endParaRPr lang="cs-CZ"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600"/>
                        </a:spcBef>
                        <a:spcAft>
                          <a:spcPts val="600"/>
                        </a:spcAft>
                      </a:pPr>
                      <a:r>
                        <a:rPr lang="cs-CZ" sz="1200">
                          <a:effectLst/>
                        </a:rPr>
                        <a:t>30</a:t>
                      </a:r>
                      <a:endParaRPr lang="cs-CZ"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600"/>
                        </a:spcBef>
                        <a:spcAft>
                          <a:spcPts val="600"/>
                        </a:spcAft>
                      </a:pPr>
                      <a:r>
                        <a:rPr lang="cs-CZ" sz="1200">
                          <a:effectLst/>
                        </a:rPr>
                        <a:t>30</a:t>
                      </a:r>
                      <a:endParaRPr lang="cs-CZ"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600"/>
                        </a:spcBef>
                        <a:spcAft>
                          <a:spcPts val="600"/>
                        </a:spcAft>
                      </a:pPr>
                      <a:r>
                        <a:rPr lang="cs-CZ" sz="1200">
                          <a:effectLst/>
                        </a:rPr>
                        <a:t>230</a:t>
                      </a:r>
                      <a:endParaRPr lang="cs-CZ"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82767255"/>
                  </a:ext>
                </a:extLst>
              </a:tr>
              <a:tr h="294565">
                <a:tc>
                  <a:txBody>
                    <a:bodyPr/>
                    <a:lstStyle/>
                    <a:p>
                      <a:pPr>
                        <a:lnSpc>
                          <a:spcPct val="107000"/>
                        </a:lnSpc>
                        <a:spcBef>
                          <a:spcPts val="600"/>
                        </a:spcBef>
                        <a:spcAft>
                          <a:spcPts val="600"/>
                        </a:spcAft>
                      </a:pPr>
                      <a:r>
                        <a:rPr lang="cs-CZ" sz="1200">
                          <a:effectLst/>
                        </a:rPr>
                        <a:t>Zeitz</a:t>
                      </a:r>
                      <a:endParaRPr lang="cs-CZ"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Bef>
                          <a:spcPts val="600"/>
                        </a:spcBef>
                        <a:spcAft>
                          <a:spcPts val="600"/>
                        </a:spcAft>
                      </a:pPr>
                      <a:r>
                        <a:rPr lang="cs-CZ" sz="1200" dirty="0">
                          <a:effectLst/>
                        </a:rPr>
                        <a:t>hnědouhelný dehet</a:t>
                      </a:r>
                      <a:endParaRPr lang="cs-CZ"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600"/>
                        </a:spcBef>
                        <a:spcAft>
                          <a:spcPts val="600"/>
                        </a:spcAft>
                      </a:pPr>
                      <a:r>
                        <a:rPr lang="cs-CZ" sz="1200">
                          <a:effectLst/>
                        </a:rPr>
                        <a:t>30</a:t>
                      </a:r>
                      <a:endParaRPr lang="cs-CZ"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600"/>
                        </a:spcBef>
                        <a:spcAft>
                          <a:spcPts val="600"/>
                        </a:spcAft>
                      </a:pPr>
                      <a:r>
                        <a:rPr lang="cs-CZ" sz="1200">
                          <a:effectLst/>
                        </a:rPr>
                        <a:t>30</a:t>
                      </a:r>
                      <a:endParaRPr lang="cs-CZ"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600"/>
                        </a:spcBef>
                        <a:spcAft>
                          <a:spcPts val="600"/>
                        </a:spcAft>
                      </a:pPr>
                      <a:r>
                        <a:rPr lang="cs-CZ" sz="1200">
                          <a:effectLst/>
                        </a:rPr>
                        <a:t>300</a:t>
                      </a:r>
                      <a:endParaRPr lang="cs-CZ"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895675"/>
                  </a:ext>
                </a:extLst>
              </a:tr>
              <a:tr h="294565">
                <a:tc>
                  <a:txBody>
                    <a:bodyPr/>
                    <a:lstStyle/>
                    <a:p>
                      <a:pPr>
                        <a:lnSpc>
                          <a:spcPct val="107000"/>
                        </a:lnSpc>
                        <a:spcBef>
                          <a:spcPts val="600"/>
                        </a:spcBef>
                        <a:spcAft>
                          <a:spcPts val="600"/>
                        </a:spcAft>
                      </a:pPr>
                      <a:r>
                        <a:rPr lang="cs-CZ" sz="1200">
                          <a:effectLst/>
                        </a:rPr>
                        <a:t>Wesseling</a:t>
                      </a:r>
                      <a:endParaRPr lang="cs-CZ"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Bef>
                          <a:spcPts val="600"/>
                        </a:spcBef>
                        <a:spcAft>
                          <a:spcPts val="600"/>
                        </a:spcAft>
                      </a:pPr>
                      <a:r>
                        <a:rPr lang="cs-CZ" sz="1200">
                          <a:effectLst/>
                        </a:rPr>
                        <a:t>hnědé uhlí</a:t>
                      </a:r>
                      <a:endParaRPr lang="cs-CZ"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600"/>
                        </a:spcBef>
                        <a:spcAft>
                          <a:spcPts val="600"/>
                        </a:spcAft>
                      </a:pPr>
                      <a:r>
                        <a:rPr lang="cs-CZ" sz="1200">
                          <a:effectLst/>
                        </a:rPr>
                        <a:t>70</a:t>
                      </a:r>
                      <a:endParaRPr lang="cs-CZ"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600"/>
                        </a:spcBef>
                        <a:spcAft>
                          <a:spcPts val="600"/>
                        </a:spcAft>
                      </a:pPr>
                      <a:r>
                        <a:rPr lang="cs-CZ" sz="1200">
                          <a:effectLst/>
                        </a:rPr>
                        <a:t>30</a:t>
                      </a:r>
                      <a:endParaRPr lang="cs-CZ"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600"/>
                        </a:spcBef>
                        <a:spcAft>
                          <a:spcPts val="600"/>
                        </a:spcAft>
                      </a:pPr>
                      <a:r>
                        <a:rPr lang="cs-CZ" sz="1200">
                          <a:effectLst/>
                        </a:rPr>
                        <a:t>200</a:t>
                      </a:r>
                      <a:endParaRPr lang="cs-CZ"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36518783"/>
                  </a:ext>
                </a:extLst>
              </a:tr>
              <a:tr h="294565">
                <a:tc>
                  <a:txBody>
                    <a:bodyPr/>
                    <a:lstStyle/>
                    <a:p>
                      <a:pPr>
                        <a:lnSpc>
                          <a:spcPct val="107000"/>
                        </a:lnSpc>
                        <a:spcBef>
                          <a:spcPts val="600"/>
                        </a:spcBef>
                        <a:spcAft>
                          <a:spcPts val="600"/>
                        </a:spcAft>
                      </a:pPr>
                      <a:r>
                        <a:rPr lang="cs-CZ" sz="1200" dirty="0">
                          <a:effectLst/>
                        </a:rPr>
                        <a:t>Litvínov</a:t>
                      </a:r>
                      <a:endParaRPr lang="cs-CZ"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Bef>
                          <a:spcPts val="600"/>
                        </a:spcBef>
                        <a:spcAft>
                          <a:spcPts val="600"/>
                        </a:spcAft>
                      </a:pPr>
                      <a:r>
                        <a:rPr lang="cs-CZ" sz="1200">
                          <a:effectLst/>
                        </a:rPr>
                        <a:t>hnědouhelný dehet</a:t>
                      </a:r>
                      <a:endParaRPr lang="cs-CZ"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600"/>
                        </a:spcBef>
                        <a:spcAft>
                          <a:spcPts val="600"/>
                        </a:spcAft>
                      </a:pPr>
                      <a:r>
                        <a:rPr lang="cs-CZ" sz="1200">
                          <a:effectLst/>
                        </a:rPr>
                        <a:t>30</a:t>
                      </a:r>
                      <a:endParaRPr lang="cs-CZ"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600"/>
                        </a:spcBef>
                        <a:spcAft>
                          <a:spcPts val="600"/>
                        </a:spcAft>
                      </a:pPr>
                      <a:r>
                        <a:rPr lang="cs-CZ" sz="1200">
                          <a:effectLst/>
                        </a:rPr>
                        <a:t>30</a:t>
                      </a:r>
                      <a:endParaRPr lang="cs-CZ"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600"/>
                        </a:spcBef>
                        <a:spcAft>
                          <a:spcPts val="600"/>
                        </a:spcAft>
                      </a:pPr>
                      <a:r>
                        <a:rPr lang="cs-CZ" sz="1200">
                          <a:effectLst/>
                        </a:rPr>
                        <a:t>400</a:t>
                      </a:r>
                      <a:endParaRPr lang="cs-CZ"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82178686"/>
                  </a:ext>
                </a:extLst>
              </a:tr>
              <a:tr h="294565">
                <a:tc>
                  <a:txBody>
                    <a:bodyPr/>
                    <a:lstStyle/>
                    <a:p>
                      <a:pPr>
                        <a:lnSpc>
                          <a:spcPct val="107000"/>
                        </a:lnSpc>
                        <a:spcBef>
                          <a:spcPts val="600"/>
                        </a:spcBef>
                        <a:spcAft>
                          <a:spcPts val="600"/>
                        </a:spcAft>
                      </a:pPr>
                      <a:r>
                        <a:rPr lang="cs-CZ" sz="1200">
                          <a:effectLst/>
                        </a:rPr>
                        <a:t>Scholven</a:t>
                      </a:r>
                      <a:endParaRPr lang="cs-CZ"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Bef>
                          <a:spcPts val="600"/>
                        </a:spcBef>
                        <a:spcAft>
                          <a:spcPts val="600"/>
                        </a:spcAft>
                      </a:pPr>
                      <a:r>
                        <a:rPr lang="cs-CZ" sz="1200">
                          <a:effectLst/>
                        </a:rPr>
                        <a:t>černé uhlí</a:t>
                      </a:r>
                      <a:endParaRPr lang="cs-CZ"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600"/>
                        </a:spcBef>
                        <a:spcAft>
                          <a:spcPts val="600"/>
                        </a:spcAft>
                      </a:pPr>
                      <a:r>
                        <a:rPr lang="cs-CZ" sz="1200">
                          <a:effectLst/>
                        </a:rPr>
                        <a:t>30</a:t>
                      </a:r>
                      <a:endParaRPr lang="cs-CZ"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600"/>
                        </a:spcBef>
                        <a:spcAft>
                          <a:spcPts val="600"/>
                        </a:spcAft>
                      </a:pPr>
                      <a:r>
                        <a:rPr lang="cs-CZ" sz="1200">
                          <a:effectLst/>
                        </a:rPr>
                        <a:t>30</a:t>
                      </a:r>
                      <a:endParaRPr lang="cs-CZ"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600"/>
                        </a:spcBef>
                        <a:spcAft>
                          <a:spcPts val="600"/>
                        </a:spcAft>
                      </a:pPr>
                      <a:r>
                        <a:rPr lang="cs-CZ" sz="1200">
                          <a:effectLst/>
                        </a:rPr>
                        <a:t>200</a:t>
                      </a:r>
                      <a:endParaRPr lang="cs-CZ"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03058345"/>
                  </a:ext>
                </a:extLst>
              </a:tr>
              <a:tr h="294565">
                <a:tc>
                  <a:txBody>
                    <a:bodyPr/>
                    <a:lstStyle/>
                    <a:p>
                      <a:pPr>
                        <a:lnSpc>
                          <a:spcPct val="107000"/>
                        </a:lnSpc>
                        <a:spcBef>
                          <a:spcPts val="600"/>
                        </a:spcBef>
                        <a:spcAft>
                          <a:spcPts val="600"/>
                        </a:spcAft>
                      </a:pPr>
                      <a:r>
                        <a:rPr lang="cs-CZ" sz="1200">
                          <a:effectLst/>
                        </a:rPr>
                        <a:t>Gelsenberg</a:t>
                      </a:r>
                      <a:endParaRPr lang="cs-CZ"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Bef>
                          <a:spcPts val="600"/>
                        </a:spcBef>
                        <a:spcAft>
                          <a:spcPts val="600"/>
                        </a:spcAft>
                      </a:pPr>
                      <a:r>
                        <a:rPr lang="cs-CZ" sz="1200">
                          <a:effectLst/>
                        </a:rPr>
                        <a:t>černé uhlí</a:t>
                      </a:r>
                      <a:endParaRPr lang="cs-CZ"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600"/>
                        </a:spcBef>
                        <a:spcAft>
                          <a:spcPts val="600"/>
                        </a:spcAft>
                      </a:pPr>
                      <a:r>
                        <a:rPr lang="cs-CZ" sz="1200">
                          <a:effectLst/>
                        </a:rPr>
                        <a:t>70</a:t>
                      </a:r>
                      <a:endParaRPr lang="cs-CZ"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600"/>
                        </a:spcBef>
                        <a:spcAft>
                          <a:spcPts val="600"/>
                        </a:spcAft>
                      </a:pPr>
                      <a:r>
                        <a:rPr lang="cs-CZ" sz="1200">
                          <a:effectLst/>
                        </a:rPr>
                        <a:t>30</a:t>
                      </a:r>
                      <a:endParaRPr lang="cs-CZ"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600"/>
                        </a:spcBef>
                        <a:spcAft>
                          <a:spcPts val="600"/>
                        </a:spcAft>
                      </a:pPr>
                      <a:r>
                        <a:rPr lang="cs-CZ" sz="1200">
                          <a:effectLst/>
                        </a:rPr>
                        <a:t>350</a:t>
                      </a:r>
                      <a:endParaRPr lang="cs-CZ"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221919631"/>
                  </a:ext>
                </a:extLst>
              </a:tr>
              <a:tr h="386244">
                <a:tc>
                  <a:txBody>
                    <a:bodyPr/>
                    <a:lstStyle/>
                    <a:p>
                      <a:pPr>
                        <a:lnSpc>
                          <a:spcPct val="107000"/>
                        </a:lnSpc>
                        <a:spcBef>
                          <a:spcPts val="600"/>
                        </a:spcBef>
                        <a:spcAft>
                          <a:spcPts val="600"/>
                        </a:spcAft>
                      </a:pPr>
                      <a:r>
                        <a:rPr lang="cs-CZ" sz="1200">
                          <a:effectLst/>
                        </a:rPr>
                        <a:t>Blechhammer</a:t>
                      </a:r>
                      <a:endParaRPr lang="cs-CZ"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Bef>
                          <a:spcPts val="600"/>
                        </a:spcBef>
                        <a:spcAft>
                          <a:spcPts val="600"/>
                        </a:spcAft>
                      </a:pPr>
                      <a:r>
                        <a:rPr lang="cs-CZ" sz="1200">
                          <a:effectLst/>
                        </a:rPr>
                        <a:t>černé uhlí</a:t>
                      </a:r>
                      <a:endParaRPr lang="cs-CZ"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600"/>
                        </a:spcBef>
                        <a:spcAft>
                          <a:spcPts val="600"/>
                        </a:spcAft>
                      </a:pPr>
                      <a:r>
                        <a:rPr lang="cs-CZ" sz="1200">
                          <a:effectLst/>
                        </a:rPr>
                        <a:t>70</a:t>
                      </a:r>
                      <a:endParaRPr lang="cs-CZ"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600"/>
                        </a:spcBef>
                        <a:spcAft>
                          <a:spcPts val="600"/>
                        </a:spcAft>
                      </a:pPr>
                      <a:r>
                        <a:rPr lang="cs-CZ" sz="1200">
                          <a:effectLst/>
                        </a:rPr>
                        <a:t>30</a:t>
                      </a:r>
                      <a:endParaRPr lang="cs-CZ"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600"/>
                        </a:spcBef>
                        <a:spcAft>
                          <a:spcPts val="600"/>
                        </a:spcAft>
                      </a:pPr>
                      <a:r>
                        <a:rPr lang="cs-CZ" sz="1200">
                          <a:effectLst/>
                        </a:rPr>
                        <a:t>500</a:t>
                      </a:r>
                      <a:endParaRPr lang="cs-CZ"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65014163"/>
                  </a:ext>
                </a:extLst>
              </a:tr>
              <a:tr h="294565">
                <a:tc>
                  <a:txBody>
                    <a:bodyPr/>
                    <a:lstStyle/>
                    <a:p>
                      <a:pPr>
                        <a:lnSpc>
                          <a:spcPct val="107000"/>
                        </a:lnSpc>
                        <a:spcBef>
                          <a:spcPts val="600"/>
                        </a:spcBef>
                        <a:spcAft>
                          <a:spcPts val="600"/>
                        </a:spcAft>
                      </a:pPr>
                      <a:r>
                        <a:rPr lang="cs-CZ" sz="1200">
                          <a:effectLst/>
                        </a:rPr>
                        <a:t>Welheim</a:t>
                      </a:r>
                      <a:endParaRPr lang="cs-CZ"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Bef>
                          <a:spcPts val="600"/>
                        </a:spcBef>
                        <a:spcAft>
                          <a:spcPts val="600"/>
                        </a:spcAft>
                      </a:pPr>
                      <a:r>
                        <a:rPr lang="cs-CZ" sz="1200">
                          <a:effectLst/>
                        </a:rPr>
                        <a:t>vysokoteplotní dehet</a:t>
                      </a:r>
                      <a:endParaRPr lang="cs-CZ"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600"/>
                        </a:spcBef>
                        <a:spcAft>
                          <a:spcPts val="600"/>
                        </a:spcAft>
                      </a:pPr>
                      <a:r>
                        <a:rPr lang="cs-CZ" sz="1200">
                          <a:effectLst/>
                        </a:rPr>
                        <a:t>70</a:t>
                      </a:r>
                      <a:endParaRPr lang="cs-CZ"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600"/>
                        </a:spcBef>
                        <a:spcAft>
                          <a:spcPts val="600"/>
                        </a:spcAft>
                      </a:pPr>
                      <a:r>
                        <a:rPr lang="cs-CZ" sz="1200">
                          <a:effectLst/>
                        </a:rPr>
                        <a:t>70</a:t>
                      </a:r>
                      <a:endParaRPr lang="cs-CZ"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600"/>
                        </a:spcBef>
                        <a:spcAft>
                          <a:spcPts val="600"/>
                        </a:spcAft>
                      </a:pPr>
                      <a:r>
                        <a:rPr lang="cs-CZ" sz="1200">
                          <a:effectLst/>
                        </a:rPr>
                        <a:t>180</a:t>
                      </a:r>
                      <a:endParaRPr lang="cs-CZ"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97739565"/>
                  </a:ext>
                </a:extLst>
              </a:tr>
              <a:tr h="386244">
                <a:tc>
                  <a:txBody>
                    <a:bodyPr/>
                    <a:lstStyle/>
                    <a:p>
                      <a:pPr>
                        <a:lnSpc>
                          <a:spcPct val="107000"/>
                        </a:lnSpc>
                        <a:spcBef>
                          <a:spcPts val="600"/>
                        </a:spcBef>
                        <a:spcAft>
                          <a:spcPts val="600"/>
                        </a:spcAft>
                      </a:pPr>
                      <a:r>
                        <a:rPr lang="cs-CZ" sz="1200">
                          <a:effectLst/>
                        </a:rPr>
                        <a:t>Lűtzkendorf</a:t>
                      </a:r>
                      <a:endParaRPr lang="cs-CZ"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Bef>
                          <a:spcPts val="600"/>
                        </a:spcBef>
                        <a:spcAft>
                          <a:spcPts val="600"/>
                        </a:spcAft>
                      </a:pPr>
                      <a:r>
                        <a:rPr lang="cs-CZ" sz="1200">
                          <a:effectLst/>
                        </a:rPr>
                        <a:t>ropné zbytky + dehet</a:t>
                      </a:r>
                      <a:endParaRPr lang="cs-CZ"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600"/>
                        </a:spcBef>
                        <a:spcAft>
                          <a:spcPts val="600"/>
                        </a:spcAft>
                      </a:pPr>
                      <a:r>
                        <a:rPr lang="cs-CZ" sz="1200">
                          <a:effectLst/>
                        </a:rPr>
                        <a:t>70</a:t>
                      </a:r>
                      <a:endParaRPr lang="cs-CZ"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600"/>
                        </a:spcBef>
                        <a:spcAft>
                          <a:spcPts val="600"/>
                        </a:spcAft>
                      </a:pPr>
                      <a:r>
                        <a:rPr lang="cs-CZ" sz="1200">
                          <a:effectLst/>
                        </a:rPr>
                        <a:t>70</a:t>
                      </a:r>
                      <a:endParaRPr lang="cs-CZ"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600"/>
                        </a:spcBef>
                        <a:spcAft>
                          <a:spcPts val="600"/>
                        </a:spcAft>
                      </a:pPr>
                      <a:r>
                        <a:rPr lang="cs-CZ" sz="1200">
                          <a:effectLst/>
                        </a:rPr>
                        <a:t>50</a:t>
                      </a:r>
                      <a:endParaRPr lang="cs-CZ"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302767069"/>
                  </a:ext>
                </a:extLst>
              </a:tr>
              <a:tr h="386244">
                <a:tc>
                  <a:txBody>
                    <a:bodyPr/>
                    <a:lstStyle/>
                    <a:p>
                      <a:pPr>
                        <a:lnSpc>
                          <a:spcPct val="107000"/>
                        </a:lnSpc>
                        <a:spcBef>
                          <a:spcPts val="600"/>
                        </a:spcBef>
                        <a:spcAft>
                          <a:spcPts val="600"/>
                        </a:spcAft>
                      </a:pPr>
                      <a:r>
                        <a:rPr lang="cs-CZ" sz="1200">
                          <a:effectLst/>
                        </a:rPr>
                        <a:t>Pőlitz</a:t>
                      </a:r>
                      <a:endParaRPr lang="cs-CZ"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Bef>
                          <a:spcPts val="600"/>
                        </a:spcBef>
                        <a:spcAft>
                          <a:spcPts val="600"/>
                        </a:spcAft>
                      </a:pPr>
                      <a:r>
                        <a:rPr lang="cs-CZ" sz="1200">
                          <a:effectLst/>
                        </a:rPr>
                        <a:t>černé uhlí, dehet, ropné zbytky</a:t>
                      </a:r>
                      <a:endParaRPr lang="cs-CZ"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600"/>
                        </a:spcBef>
                        <a:spcAft>
                          <a:spcPts val="600"/>
                        </a:spcAft>
                      </a:pPr>
                      <a:r>
                        <a:rPr lang="cs-CZ" sz="1200">
                          <a:effectLst/>
                        </a:rPr>
                        <a:t>70</a:t>
                      </a:r>
                      <a:endParaRPr lang="cs-CZ"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600"/>
                        </a:spcBef>
                        <a:spcAft>
                          <a:spcPts val="600"/>
                        </a:spcAft>
                      </a:pPr>
                      <a:r>
                        <a:rPr lang="cs-CZ" sz="1200">
                          <a:effectLst/>
                        </a:rPr>
                        <a:t>30</a:t>
                      </a:r>
                      <a:endParaRPr lang="cs-CZ"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600"/>
                        </a:spcBef>
                        <a:spcAft>
                          <a:spcPts val="600"/>
                        </a:spcAft>
                      </a:pPr>
                      <a:r>
                        <a:rPr lang="cs-CZ" sz="1200">
                          <a:effectLst/>
                        </a:rPr>
                        <a:t>600</a:t>
                      </a:r>
                      <a:endParaRPr lang="cs-CZ"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06528242"/>
                  </a:ext>
                </a:extLst>
              </a:tr>
              <a:tr h="294565">
                <a:tc>
                  <a:txBody>
                    <a:bodyPr/>
                    <a:lstStyle/>
                    <a:p>
                      <a:pPr>
                        <a:lnSpc>
                          <a:spcPct val="107000"/>
                        </a:lnSpc>
                        <a:spcBef>
                          <a:spcPts val="600"/>
                        </a:spcBef>
                        <a:spcAft>
                          <a:spcPts val="600"/>
                        </a:spcAft>
                      </a:pPr>
                      <a:r>
                        <a:rPr lang="cs-CZ" sz="1200">
                          <a:effectLst/>
                        </a:rPr>
                        <a:t>Celkem</a:t>
                      </a:r>
                      <a:endParaRPr lang="cs-CZ"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Bef>
                          <a:spcPts val="600"/>
                        </a:spcBef>
                        <a:spcAft>
                          <a:spcPts val="600"/>
                        </a:spcAft>
                      </a:pPr>
                      <a:r>
                        <a:rPr lang="cs-CZ" sz="1200">
                          <a:effectLst/>
                        </a:rPr>
                        <a:t> </a:t>
                      </a:r>
                      <a:endParaRPr lang="cs-CZ"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600"/>
                        </a:spcBef>
                        <a:spcAft>
                          <a:spcPts val="600"/>
                        </a:spcAft>
                      </a:pPr>
                      <a:r>
                        <a:rPr lang="cs-CZ" sz="1200">
                          <a:effectLst/>
                        </a:rPr>
                        <a:t> </a:t>
                      </a:r>
                      <a:endParaRPr lang="cs-CZ"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600"/>
                        </a:spcBef>
                        <a:spcAft>
                          <a:spcPts val="600"/>
                        </a:spcAft>
                      </a:pPr>
                      <a:r>
                        <a:rPr lang="cs-CZ" sz="1200">
                          <a:effectLst/>
                        </a:rPr>
                        <a:t> </a:t>
                      </a:r>
                      <a:endParaRPr lang="cs-CZ"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600"/>
                        </a:spcBef>
                        <a:spcAft>
                          <a:spcPts val="600"/>
                        </a:spcAft>
                      </a:pPr>
                      <a:r>
                        <a:rPr lang="cs-CZ" sz="1200" dirty="0">
                          <a:effectLst/>
                        </a:rPr>
                        <a:t>3 850</a:t>
                      </a:r>
                      <a:endParaRPr lang="cs-CZ"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02758570"/>
                  </a:ext>
                </a:extLst>
              </a:tr>
            </a:tbl>
          </a:graphicData>
        </a:graphic>
      </p:graphicFrame>
      <p:sp>
        <p:nvSpPr>
          <p:cNvPr id="6" name="TextovéPole 5">
            <a:extLst>
              <a:ext uri="{FF2B5EF4-FFF2-40B4-BE49-F238E27FC236}">
                <a16:creationId xmlns:a16="http://schemas.microsoft.com/office/drawing/2014/main" id="{EEBEBA0F-327E-4CB6-9F4A-0B56F811E1C8}"/>
              </a:ext>
            </a:extLst>
          </p:cNvPr>
          <p:cNvSpPr txBox="1"/>
          <p:nvPr/>
        </p:nvSpPr>
        <p:spPr>
          <a:xfrm>
            <a:off x="7824193" y="2644858"/>
            <a:ext cx="4100396" cy="1477328"/>
          </a:xfrm>
          <a:prstGeom prst="rect">
            <a:avLst/>
          </a:prstGeom>
          <a:solidFill>
            <a:schemeClr val="accent4">
              <a:lumMod val="20000"/>
              <a:lumOff val="80000"/>
            </a:schemeClr>
          </a:solidFill>
        </p:spPr>
        <p:txBody>
          <a:bodyPr wrap="square">
            <a:spAutoFit/>
          </a:bodyPr>
          <a:lstStyle/>
          <a:p>
            <a:r>
              <a:rPr lang="cs-CZ" dirty="0"/>
              <a:t>Nejvíce uhlí se zpracovávalo v </a:t>
            </a:r>
          </a:p>
          <a:p>
            <a:r>
              <a:rPr lang="cs-CZ" dirty="0"/>
              <a:t>šedesátých letech. </a:t>
            </a:r>
          </a:p>
          <a:p>
            <a:endParaRPr lang="cs-CZ" dirty="0"/>
          </a:p>
          <a:p>
            <a:r>
              <a:rPr lang="cs-CZ" dirty="0"/>
              <a:t>Celkem se v období 1945 – 1972</a:t>
            </a:r>
          </a:p>
          <a:p>
            <a:r>
              <a:rPr lang="cs-CZ" dirty="0"/>
              <a:t>zpracovalo okolo 100 mil. t uhlí.</a:t>
            </a:r>
          </a:p>
        </p:txBody>
      </p:sp>
      <p:sp>
        <p:nvSpPr>
          <p:cNvPr id="12" name="TextovéPole 11">
            <a:extLst>
              <a:ext uri="{FF2B5EF4-FFF2-40B4-BE49-F238E27FC236}">
                <a16:creationId xmlns:a16="http://schemas.microsoft.com/office/drawing/2014/main" id="{91101CA9-1A57-4177-953E-25CAD6F169D7}"/>
              </a:ext>
            </a:extLst>
          </p:cNvPr>
          <p:cNvSpPr txBox="1"/>
          <p:nvPr/>
        </p:nvSpPr>
        <p:spPr>
          <a:xfrm>
            <a:off x="7850792" y="4509120"/>
            <a:ext cx="4073796" cy="923330"/>
          </a:xfrm>
          <a:prstGeom prst="rect">
            <a:avLst/>
          </a:prstGeom>
          <a:solidFill>
            <a:schemeClr val="accent5">
              <a:lumMod val="40000"/>
              <a:lumOff val="60000"/>
            </a:schemeClr>
          </a:solidFill>
        </p:spPr>
        <p:txBody>
          <a:bodyPr wrap="square">
            <a:spAutoFit/>
          </a:bodyPr>
          <a:lstStyle/>
          <a:p>
            <a:r>
              <a:rPr lang="cs-CZ" dirty="0"/>
              <a:t>V minulosti existovaly v ČR celkem </a:t>
            </a:r>
          </a:p>
          <a:p>
            <a:r>
              <a:rPr lang="cs-CZ" dirty="0"/>
              <a:t>3 tlakové plynárny vyrábějící svítiplyn, </a:t>
            </a:r>
          </a:p>
          <a:p>
            <a:r>
              <a:rPr lang="cs-CZ" dirty="0"/>
              <a:t>v Litvínově, Ústí n. Labem a Vřesové.</a:t>
            </a:r>
          </a:p>
        </p:txBody>
      </p:sp>
    </p:spTree>
    <p:extLst>
      <p:ext uri="{BB962C8B-B14F-4D97-AF65-F5344CB8AC3E}">
        <p14:creationId xmlns:p14="http://schemas.microsoft.com/office/powerpoint/2010/main" val="24959205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D4B4A864-52F3-4399-B502-B6ECAD9C79EE}"/>
              </a:ext>
            </a:extLst>
          </p:cNvPr>
          <p:cNvSpPr>
            <a:spLocks noGrp="1"/>
          </p:cNvSpPr>
          <p:nvPr>
            <p:ph type="sldNum" sz="quarter" idx="4"/>
          </p:nvPr>
        </p:nvSpPr>
        <p:spPr/>
        <p:txBody>
          <a:bodyPr/>
          <a:lstStyle/>
          <a:p>
            <a:fld id="{F633C6B9-C75B-4149-93B0-5E1BF0C180BC}" type="slidenum">
              <a:rPr lang="cs-CZ" smtClean="0"/>
              <a:pPr/>
              <a:t>7</a:t>
            </a:fld>
            <a:endParaRPr lang="cs-CZ" dirty="0"/>
          </a:p>
        </p:txBody>
      </p:sp>
      <p:sp>
        <p:nvSpPr>
          <p:cNvPr id="3" name="Zástupný text 2">
            <a:extLst>
              <a:ext uri="{FF2B5EF4-FFF2-40B4-BE49-F238E27FC236}">
                <a16:creationId xmlns:a16="http://schemas.microsoft.com/office/drawing/2014/main" id="{FDFEAE8F-112A-4B60-AA3A-2F0AAA5E2E00}"/>
              </a:ext>
            </a:extLst>
          </p:cNvPr>
          <p:cNvSpPr>
            <a:spLocks noGrp="1"/>
          </p:cNvSpPr>
          <p:nvPr>
            <p:ph type="body" sz="quarter" idx="12"/>
          </p:nvPr>
        </p:nvSpPr>
        <p:spPr/>
        <p:txBody>
          <a:bodyPr/>
          <a:lstStyle/>
          <a:p>
            <a:r>
              <a:rPr lang="cs-CZ" dirty="0"/>
              <a:t>„TROCHA“ HISTORIE CHEMICKÉHO ZPRACOVÁNÍ UHLÍ</a:t>
            </a:r>
          </a:p>
          <a:p>
            <a:endParaRPr lang="cs-CZ" dirty="0"/>
          </a:p>
        </p:txBody>
      </p:sp>
      <p:sp>
        <p:nvSpPr>
          <p:cNvPr id="4" name="Zástupný obsah 3">
            <a:extLst>
              <a:ext uri="{FF2B5EF4-FFF2-40B4-BE49-F238E27FC236}">
                <a16:creationId xmlns:a16="http://schemas.microsoft.com/office/drawing/2014/main" id="{108063BD-951C-4A5B-872F-7989D15DC579}"/>
              </a:ext>
            </a:extLst>
          </p:cNvPr>
          <p:cNvSpPr>
            <a:spLocks noGrp="1"/>
          </p:cNvSpPr>
          <p:nvPr>
            <p:ph sz="quarter" idx="13"/>
          </p:nvPr>
        </p:nvSpPr>
        <p:spPr/>
        <p:txBody>
          <a:bodyPr/>
          <a:lstStyle/>
          <a:p>
            <a:pPr marL="342900" lvl="0" indent="-342900" algn="just">
              <a:lnSpc>
                <a:spcPct val="150000"/>
              </a:lnSpc>
              <a:spcBef>
                <a:spcPts val="600"/>
              </a:spcBef>
              <a:spcAft>
                <a:spcPts val="600"/>
              </a:spcAft>
              <a:buFont typeface="Symbol" panose="05050102010706020507" pitchFamily="18" charset="2"/>
              <a:buChar char=""/>
            </a:pPr>
            <a:r>
              <a:rPr lang="cs-CZ" sz="1600" b="1" dirty="0">
                <a:effectLst/>
                <a:latin typeface="Times New Roman" panose="02020603050405020304" pitchFamily="18" charset="0"/>
                <a:ea typeface="Calibri" panose="020F0502020204030204" pitchFamily="34" charset="0"/>
                <a:cs typeface="Times New Roman" panose="02020603050405020304" pitchFamily="18" charset="0"/>
              </a:rPr>
              <a:t>Říjen 1938 – po obsazení pohraničí byla zahájena příprava výstavby.</a:t>
            </a:r>
          </a:p>
          <a:p>
            <a:pPr marL="342900" lvl="0" indent="-342900" algn="just">
              <a:lnSpc>
                <a:spcPct val="150000"/>
              </a:lnSpc>
              <a:spcAft>
                <a:spcPts val="600"/>
              </a:spcAft>
              <a:buFont typeface="Symbol" panose="05050102010706020507" pitchFamily="18" charset="2"/>
              <a:buChar char=""/>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Léto 1941 – spuštěny první karbonizační pece.</a:t>
            </a:r>
          </a:p>
          <a:p>
            <a:pPr marL="342900" lvl="0" indent="-342900" algn="just">
              <a:lnSpc>
                <a:spcPct val="150000"/>
              </a:lnSpc>
              <a:spcAft>
                <a:spcPts val="600"/>
              </a:spcAft>
              <a:buFont typeface="Symbol" panose="05050102010706020507" pitchFamily="18" charset="2"/>
              <a:buChar char=""/>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Leden 1942 – plánované dokončení 1. etapy, nebylo splněno!</a:t>
            </a:r>
          </a:p>
          <a:p>
            <a:pPr marL="342900" lvl="0" indent="-342900" algn="just">
              <a:lnSpc>
                <a:spcPct val="150000"/>
              </a:lnSpc>
              <a:spcAft>
                <a:spcPts val="600"/>
              </a:spcAft>
              <a:buFont typeface="Symbol" panose="05050102010706020507" pitchFamily="18" charset="2"/>
              <a:buChar char=""/>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Listopad 1942 – uvedena do provozu první komora těžké fáze.</a:t>
            </a:r>
          </a:p>
          <a:p>
            <a:pPr marL="342900" lvl="0" indent="-342900" algn="just">
              <a:lnSpc>
                <a:spcPct val="150000"/>
              </a:lnSpc>
              <a:spcAft>
                <a:spcPts val="600"/>
              </a:spcAft>
              <a:buFont typeface="Symbol" panose="05050102010706020507" pitchFamily="18" charset="2"/>
              <a:buChar char=""/>
            </a:pPr>
            <a:r>
              <a:rPr lang="cs-CZ" sz="1600" b="1" dirty="0">
                <a:effectLst/>
                <a:latin typeface="Times New Roman" panose="02020603050405020304" pitchFamily="18" charset="0"/>
                <a:ea typeface="Calibri" panose="020F0502020204030204" pitchFamily="34" charset="0"/>
                <a:cs typeface="Times New Roman" panose="02020603050405020304" pitchFamily="18" charset="0"/>
              </a:rPr>
              <a:t>Prosinec 1942 – expedován první benzín.</a:t>
            </a:r>
          </a:p>
          <a:p>
            <a:pPr marL="342900" lvl="0" indent="-342900" algn="just">
              <a:lnSpc>
                <a:spcPct val="150000"/>
              </a:lnSpc>
              <a:spcAft>
                <a:spcPts val="600"/>
              </a:spcAft>
              <a:buFont typeface="Symbol" panose="05050102010706020507" pitchFamily="18" charset="2"/>
              <a:buChar char=""/>
            </a:pPr>
            <a:r>
              <a:rPr lang="cs-CZ" sz="1600" b="1" dirty="0">
                <a:effectLst/>
                <a:latin typeface="Times New Roman" panose="02020603050405020304" pitchFamily="18" charset="0"/>
                <a:ea typeface="Calibri" panose="020F0502020204030204" pitchFamily="34" charset="0"/>
                <a:cs typeface="Times New Roman" panose="02020603050405020304" pitchFamily="18" charset="0"/>
              </a:rPr>
              <a:t>16. leden 1945 – největší nálet, který výrobu zcela ochromil. Zařízení bylo z cca 70 % zničeno nebo vážně poškozeno.</a:t>
            </a:r>
          </a:p>
          <a:p>
            <a:pPr marL="342900" lvl="0" indent="-342900" algn="just">
              <a:lnSpc>
                <a:spcPct val="150000"/>
              </a:lnSpc>
              <a:spcAft>
                <a:spcPts val="600"/>
              </a:spcAft>
              <a:buFont typeface="Symbol" panose="05050102010706020507" pitchFamily="18" charset="2"/>
              <a:buChar char=""/>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1946 – zahájeno paralelní zpracování ropných destilátů a v dalších letech i surové ropy.</a:t>
            </a:r>
          </a:p>
          <a:p>
            <a:pPr marL="342900" lvl="0" indent="-342900" algn="just">
              <a:lnSpc>
                <a:spcPct val="150000"/>
              </a:lnSpc>
              <a:spcAft>
                <a:spcPts val="600"/>
              </a:spcAft>
              <a:buFont typeface="Symbol" panose="05050102010706020507" pitchFamily="18" charset="2"/>
              <a:buChar char=""/>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1953 – vyrobeno nejvíce paliv, a to 328 tis. t a při tom bylo zpracováno 416 tis. t dehtů (včetně dovezených). Na karbonizaci bylo zpracováno 3,2 mil. t uhlí.</a:t>
            </a:r>
          </a:p>
          <a:p>
            <a:pPr marL="342900" lvl="0" indent="-342900" algn="just">
              <a:lnSpc>
                <a:spcPct val="150000"/>
              </a:lnSpc>
              <a:spcAft>
                <a:spcPts val="600"/>
              </a:spcAft>
              <a:buFont typeface="Symbol" panose="05050102010706020507" pitchFamily="18" charset="2"/>
              <a:buChar char=""/>
            </a:pPr>
            <a:r>
              <a:rPr lang="cs-CZ" sz="1600" dirty="0">
                <a:effectLst/>
                <a:latin typeface="Times New Roman" panose="02020603050405020304" pitchFamily="18" charset="0"/>
                <a:ea typeface="Calibri" panose="020F0502020204030204" pitchFamily="34" charset="0"/>
                <a:cs typeface="Times New Roman" panose="02020603050405020304" pitchFamily="18" charset="0"/>
              </a:rPr>
              <a:t>1963 –dodáno celkem 6,8 mil. t uhlí, z toho v rámci karbonizace zpracováno 4,1 mil. t, a bylo vyrobeno 279 tis. t dehtů.</a:t>
            </a:r>
          </a:p>
          <a:p>
            <a:pPr marL="342900" lvl="0" indent="-342900" algn="just">
              <a:lnSpc>
                <a:spcPct val="150000"/>
              </a:lnSpc>
              <a:spcAft>
                <a:spcPts val="600"/>
              </a:spcAft>
              <a:buFont typeface="Symbol" panose="05050102010706020507" pitchFamily="18" charset="2"/>
              <a:buChar char=""/>
            </a:pPr>
            <a:r>
              <a:rPr lang="cs-CZ" sz="1600" b="1" dirty="0">
                <a:effectLst/>
                <a:latin typeface="Times New Roman" panose="02020603050405020304" pitchFamily="18" charset="0"/>
                <a:ea typeface="Calibri" panose="020F0502020204030204" pitchFamily="34" charset="0"/>
                <a:cs typeface="Times New Roman" panose="02020603050405020304" pitchFamily="18" charset="0"/>
              </a:rPr>
              <a:t>1972 – chemické zpracování uhlí v Litvínově ukončeno.</a:t>
            </a:r>
          </a:p>
          <a:p>
            <a:endParaRPr lang="cs-CZ" dirty="0"/>
          </a:p>
        </p:txBody>
      </p:sp>
    </p:spTree>
    <p:extLst>
      <p:ext uri="{BB962C8B-B14F-4D97-AF65-F5344CB8AC3E}">
        <p14:creationId xmlns:p14="http://schemas.microsoft.com/office/powerpoint/2010/main" val="33816600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88FC6CD0-5234-4279-A435-B69082BC9B81}"/>
              </a:ext>
            </a:extLst>
          </p:cNvPr>
          <p:cNvSpPr>
            <a:spLocks noGrp="1"/>
          </p:cNvSpPr>
          <p:nvPr>
            <p:ph type="sldNum" sz="quarter" idx="4"/>
          </p:nvPr>
        </p:nvSpPr>
        <p:spPr/>
        <p:txBody>
          <a:bodyPr/>
          <a:lstStyle/>
          <a:p>
            <a:fld id="{F633C6B9-C75B-4149-93B0-5E1BF0C180BC}" type="slidenum">
              <a:rPr lang="cs-CZ" smtClean="0"/>
              <a:pPr/>
              <a:t>8</a:t>
            </a:fld>
            <a:endParaRPr lang="cs-CZ" dirty="0"/>
          </a:p>
        </p:txBody>
      </p:sp>
      <p:pic>
        <p:nvPicPr>
          <p:cNvPr id="5" name="Obrázek 4">
            <a:extLst>
              <a:ext uri="{FF2B5EF4-FFF2-40B4-BE49-F238E27FC236}">
                <a16:creationId xmlns:a16="http://schemas.microsoft.com/office/drawing/2014/main" id="{58BF0F78-FC00-4A09-9A8A-A216B1B325C6}"/>
              </a:ext>
            </a:extLst>
          </p:cNvPr>
          <p:cNvPicPr>
            <a:picLocks noChangeAspect="1"/>
          </p:cNvPicPr>
          <p:nvPr/>
        </p:nvPicPr>
        <p:blipFill>
          <a:blip r:embed="rId2"/>
          <a:stretch>
            <a:fillRect/>
          </a:stretch>
        </p:blipFill>
        <p:spPr>
          <a:xfrm>
            <a:off x="767408" y="1020513"/>
            <a:ext cx="7093786" cy="4822653"/>
          </a:xfrm>
          <a:prstGeom prst="rect">
            <a:avLst/>
          </a:prstGeom>
        </p:spPr>
      </p:pic>
      <p:sp>
        <p:nvSpPr>
          <p:cNvPr id="4" name="Zástupný text 3">
            <a:extLst>
              <a:ext uri="{FF2B5EF4-FFF2-40B4-BE49-F238E27FC236}">
                <a16:creationId xmlns:a16="http://schemas.microsoft.com/office/drawing/2014/main" id="{671C397A-479D-45AA-AA9B-A69C4EC1CEB0}"/>
              </a:ext>
            </a:extLst>
          </p:cNvPr>
          <p:cNvSpPr>
            <a:spLocks noGrp="1"/>
          </p:cNvSpPr>
          <p:nvPr>
            <p:ph type="body" sz="quarter" idx="12"/>
          </p:nvPr>
        </p:nvSpPr>
        <p:spPr/>
        <p:txBody>
          <a:bodyPr/>
          <a:lstStyle/>
          <a:p>
            <a:r>
              <a:rPr lang="cs-CZ" dirty="0"/>
              <a:t>Zplyňování uhlí ve Vřesové</a:t>
            </a:r>
          </a:p>
        </p:txBody>
      </p:sp>
      <p:sp>
        <p:nvSpPr>
          <p:cNvPr id="7" name="TextovéPole 6">
            <a:extLst>
              <a:ext uri="{FF2B5EF4-FFF2-40B4-BE49-F238E27FC236}">
                <a16:creationId xmlns:a16="http://schemas.microsoft.com/office/drawing/2014/main" id="{48CF602E-7394-42FD-A6B0-3C21BB688A1F}"/>
              </a:ext>
            </a:extLst>
          </p:cNvPr>
          <p:cNvSpPr txBox="1"/>
          <p:nvPr/>
        </p:nvSpPr>
        <p:spPr>
          <a:xfrm>
            <a:off x="8261952" y="1056010"/>
            <a:ext cx="3930048" cy="4247317"/>
          </a:xfrm>
          <a:prstGeom prst="rect">
            <a:avLst/>
          </a:prstGeom>
          <a:noFill/>
        </p:spPr>
        <p:txBody>
          <a:bodyPr wrap="square">
            <a:spAutoFit/>
          </a:bodyPr>
          <a:lstStyle/>
          <a:p>
            <a:pPr fontAlgn="base">
              <a:spcBef>
                <a:spcPct val="0"/>
              </a:spcBef>
              <a:spcAft>
                <a:spcPct val="0"/>
              </a:spcAft>
            </a:pPr>
            <a:r>
              <a:rPr lang="cs-CZ" altLang="de-DE" b="1" dirty="0">
                <a:solidFill>
                  <a:srgbClr val="0070C0"/>
                </a:solidFill>
                <a:latin typeface="Arial" charset="0"/>
                <a:cs typeface="Times New Roman" charset="0"/>
              </a:rPr>
              <a:t>Technologická jednotka IGCC o celkovém výkonu 400 MW se zplyňovacími reaktory se sesuvným ložem byla provozována ve Vřesové </a:t>
            </a:r>
          </a:p>
          <a:p>
            <a:pPr fontAlgn="base">
              <a:spcBef>
                <a:spcPct val="0"/>
              </a:spcBef>
              <a:spcAft>
                <a:spcPct val="0"/>
              </a:spcAft>
            </a:pPr>
            <a:endParaRPr lang="cs-CZ" altLang="de-DE" b="1" dirty="0">
              <a:solidFill>
                <a:srgbClr val="0070C0"/>
              </a:solidFill>
              <a:latin typeface="Arial" charset="0"/>
              <a:cs typeface="Times New Roman" charset="0"/>
            </a:endParaRPr>
          </a:p>
          <a:p>
            <a:pPr marL="285750" indent="-285750" fontAlgn="base">
              <a:spcBef>
                <a:spcPct val="0"/>
              </a:spcBef>
              <a:spcAft>
                <a:spcPct val="0"/>
              </a:spcAft>
              <a:buFont typeface="Arial" panose="020B0604020202020204" pitchFamily="34" charset="0"/>
              <a:buChar char="•"/>
            </a:pPr>
            <a:r>
              <a:rPr lang="cs-CZ" altLang="de-DE" b="1" dirty="0">
                <a:solidFill>
                  <a:srgbClr val="0070C0"/>
                </a:solidFill>
                <a:latin typeface="Arial" charset="0"/>
                <a:cs typeface="Times New Roman" charset="0"/>
              </a:rPr>
              <a:t>26 reaktorů </a:t>
            </a:r>
            <a:r>
              <a:rPr lang="cs-CZ" altLang="de-DE" b="1" dirty="0" err="1">
                <a:solidFill>
                  <a:srgbClr val="0070C0"/>
                </a:solidFill>
                <a:latin typeface="Arial" charset="0"/>
                <a:cs typeface="Times New Roman" charset="0"/>
              </a:rPr>
              <a:t>Lurgi</a:t>
            </a:r>
            <a:r>
              <a:rPr lang="cs-CZ" altLang="de-DE" b="1" dirty="0">
                <a:solidFill>
                  <a:srgbClr val="0070C0"/>
                </a:solidFill>
                <a:latin typeface="Arial" charset="0"/>
                <a:cs typeface="Times New Roman" charset="0"/>
              </a:rPr>
              <a:t> – sesuvné  lože</a:t>
            </a:r>
          </a:p>
          <a:p>
            <a:pPr marL="285750" indent="-285750" fontAlgn="base">
              <a:spcBef>
                <a:spcPct val="0"/>
              </a:spcBef>
              <a:spcAft>
                <a:spcPct val="0"/>
              </a:spcAft>
              <a:buFont typeface="Arial" panose="020B0604020202020204" pitchFamily="34" charset="0"/>
              <a:buChar char="•"/>
            </a:pPr>
            <a:endParaRPr lang="cs-CZ" altLang="de-DE" b="1" dirty="0">
              <a:solidFill>
                <a:srgbClr val="0070C0"/>
              </a:solidFill>
              <a:latin typeface="Arial" charset="0"/>
              <a:cs typeface="Times New Roman" charset="0"/>
            </a:endParaRPr>
          </a:p>
          <a:p>
            <a:pPr marL="285750" indent="-285750" fontAlgn="base">
              <a:spcBef>
                <a:spcPct val="0"/>
              </a:spcBef>
              <a:spcAft>
                <a:spcPct val="0"/>
              </a:spcAft>
              <a:buFont typeface="Arial" panose="020B0604020202020204" pitchFamily="34" charset="0"/>
              <a:buChar char="•"/>
            </a:pPr>
            <a:r>
              <a:rPr lang="cs-CZ" altLang="de-DE" b="1" dirty="0">
                <a:solidFill>
                  <a:srgbClr val="0070C0"/>
                </a:solidFill>
                <a:latin typeface="Arial" charset="0"/>
                <a:cs typeface="Times New Roman" charset="0"/>
              </a:rPr>
              <a:t>zplyňovací médium – kyslík, vodní pára</a:t>
            </a:r>
          </a:p>
          <a:p>
            <a:pPr marL="285750" indent="-285750" fontAlgn="base">
              <a:spcBef>
                <a:spcPct val="0"/>
              </a:spcBef>
              <a:spcAft>
                <a:spcPct val="0"/>
              </a:spcAft>
              <a:buFont typeface="Arial" panose="020B0604020202020204" pitchFamily="34" charset="0"/>
              <a:buChar char="•"/>
            </a:pPr>
            <a:endParaRPr lang="cs-CZ" altLang="de-DE" b="1" dirty="0">
              <a:solidFill>
                <a:srgbClr val="0070C0"/>
              </a:solidFill>
              <a:latin typeface="Arial" charset="0"/>
              <a:cs typeface="Times New Roman" charset="0"/>
            </a:endParaRPr>
          </a:p>
          <a:p>
            <a:pPr marL="285750" indent="-285750" fontAlgn="base">
              <a:spcBef>
                <a:spcPct val="0"/>
              </a:spcBef>
              <a:spcAft>
                <a:spcPct val="0"/>
              </a:spcAft>
              <a:buFont typeface="Arial" panose="020B0604020202020204" pitchFamily="34" charset="0"/>
              <a:buChar char="•"/>
            </a:pPr>
            <a:r>
              <a:rPr lang="cs-CZ" altLang="de-DE" b="1" dirty="0">
                <a:solidFill>
                  <a:srgbClr val="0070C0"/>
                </a:solidFill>
                <a:latin typeface="Arial" charset="0"/>
                <a:cs typeface="Times New Roman" charset="0"/>
              </a:rPr>
              <a:t>tlaková varianta – 2,7 </a:t>
            </a:r>
            <a:r>
              <a:rPr lang="cs-CZ" altLang="de-DE" b="1" dirty="0" err="1">
                <a:solidFill>
                  <a:srgbClr val="0070C0"/>
                </a:solidFill>
                <a:latin typeface="Arial" charset="0"/>
                <a:cs typeface="Times New Roman" charset="0"/>
              </a:rPr>
              <a:t>MPa</a:t>
            </a:r>
            <a:r>
              <a:rPr lang="cs-CZ" altLang="de-DE" b="1" dirty="0">
                <a:solidFill>
                  <a:srgbClr val="0070C0"/>
                </a:solidFill>
                <a:latin typeface="Arial" charset="0"/>
                <a:cs typeface="Times New Roman" charset="0"/>
              </a:rPr>
              <a:t>, 1000°C </a:t>
            </a:r>
          </a:p>
          <a:p>
            <a:pPr fontAlgn="base">
              <a:spcBef>
                <a:spcPct val="0"/>
              </a:spcBef>
              <a:spcAft>
                <a:spcPct val="0"/>
              </a:spcAft>
            </a:pPr>
            <a:r>
              <a:rPr lang="cs-CZ" altLang="de-DE" b="1" dirty="0">
                <a:solidFill>
                  <a:srgbClr val="0070C0"/>
                </a:solidFill>
                <a:latin typeface="Arial" charset="0"/>
                <a:cs typeface="Times New Roman" charset="0"/>
              </a:rPr>
              <a:t>  </a:t>
            </a:r>
            <a:endParaRPr lang="cs-CZ" altLang="de-DE" sz="3600" b="1" dirty="0">
              <a:solidFill>
                <a:srgbClr val="0070C0"/>
              </a:solidFill>
              <a:latin typeface="Arial" charset="0"/>
              <a:cs typeface="Times New Roman" charset="0"/>
            </a:endParaRPr>
          </a:p>
        </p:txBody>
      </p:sp>
    </p:spTree>
    <p:extLst>
      <p:ext uri="{BB962C8B-B14F-4D97-AF65-F5344CB8AC3E}">
        <p14:creationId xmlns:p14="http://schemas.microsoft.com/office/powerpoint/2010/main" val="37338401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FA421774-4F84-4359-B6CE-5BC772D9E8E3}"/>
              </a:ext>
            </a:extLst>
          </p:cNvPr>
          <p:cNvSpPr>
            <a:spLocks noGrp="1"/>
          </p:cNvSpPr>
          <p:nvPr>
            <p:ph type="sldNum" sz="quarter" idx="4"/>
          </p:nvPr>
        </p:nvSpPr>
        <p:spPr/>
        <p:txBody>
          <a:bodyPr/>
          <a:lstStyle/>
          <a:p>
            <a:fld id="{F633C6B9-C75B-4149-93B0-5E1BF0C180BC}" type="slidenum">
              <a:rPr lang="cs-CZ" smtClean="0"/>
              <a:pPr/>
              <a:t>9</a:t>
            </a:fld>
            <a:endParaRPr lang="cs-CZ" dirty="0"/>
          </a:p>
        </p:txBody>
      </p:sp>
      <p:sp>
        <p:nvSpPr>
          <p:cNvPr id="4" name="Zástupný text 3">
            <a:extLst>
              <a:ext uri="{FF2B5EF4-FFF2-40B4-BE49-F238E27FC236}">
                <a16:creationId xmlns:a16="http://schemas.microsoft.com/office/drawing/2014/main" id="{93C8CF6E-1AFF-4E18-A0C7-723EE5EBBCB9}"/>
              </a:ext>
            </a:extLst>
          </p:cNvPr>
          <p:cNvSpPr>
            <a:spLocks noGrp="1"/>
          </p:cNvSpPr>
          <p:nvPr>
            <p:ph type="body" sz="quarter" idx="12"/>
          </p:nvPr>
        </p:nvSpPr>
        <p:spPr>
          <a:xfrm>
            <a:off x="767408" y="453376"/>
            <a:ext cx="11012090" cy="599358"/>
          </a:xfrm>
        </p:spPr>
        <p:txBody>
          <a:bodyPr/>
          <a:lstStyle/>
          <a:p>
            <a:r>
              <a:rPr lang="cs-CZ" dirty="0"/>
              <a:t>Těžitelné zásoby uhlí v ČR a jeho disponibilita pro neenergetické využití</a:t>
            </a:r>
          </a:p>
        </p:txBody>
      </p:sp>
      <p:graphicFrame>
        <p:nvGraphicFramePr>
          <p:cNvPr id="6" name="Tabulka 5">
            <a:extLst>
              <a:ext uri="{FF2B5EF4-FFF2-40B4-BE49-F238E27FC236}">
                <a16:creationId xmlns:a16="http://schemas.microsoft.com/office/drawing/2014/main" id="{EBDADD3C-AE71-46DF-BE16-CDE59077387C}"/>
              </a:ext>
            </a:extLst>
          </p:cNvPr>
          <p:cNvGraphicFramePr>
            <a:graphicFrameLocks noGrp="1"/>
          </p:cNvGraphicFramePr>
          <p:nvPr>
            <p:extLst>
              <p:ext uri="{D42A27DB-BD31-4B8C-83A1-F6EECF244321}">
                <p14:modId xmlns:p14="http://schemas.microsoft.com/office/powerpoint/2010/main" val="1673736739"/>
              </p:ext>
            </p:extLst>
          </p:nvPr>
        </p:nvGraphicFramePr>
        <p:xfrm>
          <a:off x="1127448" y="1340768"/>
          <a:ext cx="9505057" cy="4392486"/>
        </p:xfrm>
        <a:graphic>
          <a:graphicData uri="http://schemas.openxmlformats.org/drawingml/2006/table">
            <a:tbl>
              <a:tblPr firstRow="1" firstCol="1" bandRow="1">
                <a:tableStyleId>{5C22544A-7EE6-4342-B048-85BDC9FD1C3A}</a:tableStyleId>
              </a:tblPr>
              <a:tblGrid>
                <a:gridCol w="3600400">
                  <a:extLst>
                    <a:ext uri="{9D8B030D-6E8A-4147-A177-3AD203B41FA5}">
                      <a16:colId xmlns:a16="http://schemas.microsoft.com/office/drawing/2014/main" val="1385479922"/>
                    </a:ext>
                  </a:extLst>
                </a:gridCol>
                <a:gridCol w="1107713">
                  <a:extLst>
                    <a:ext uri="{9D8B030D-6E8A-4147-A177-3AD203B41FA5}">
                      <a16:colId xmlns:a16="http://schemas.microsoft.com/office/drawing/2014/main" val="2061678990"/>
                    </a:ext>
                  </a:extLst>
                </a:gridCol>
                <a:gridCol w="1243653">
                  <a:extLst>
                    <a:ext uri="{9D8B030D-6E8A-4147-A177-3AD203B41FA5}">
                      <a16:colId xmlns:a16="http://schemas.microsoft.com/office/drawing/2014/main" val="2086196176"/>
                    </a:ext>
                  </a:extLst>
                </a:gridCol>
                <a:gridCol w="1421317">
                  <a:extLst>
                    <a:ext uri="{9D8B030D-6E8A-4147-A177-3AD203B41FA5}">
                      <a16:colId xmlns:a16="http://schemas.microsoft.com/office/drawing/2014/main" val="1365517039"/>
                    </a:ext>
                  </a:extLst>
                </a:gridCol>
                <a:gridCol w="1065987">
                  <a:extLst>
                    <a:ext uri="{9D8B030D-6E8A-4147-A177-3AD203B41FA5}">
                      <a16:colId xmlns:a16="http://schemas.microsoft.com/office/drawing/2014/main" val="390514854"/>
                    </a:ext>
                  </a:extLst>
                </a:gridCol>
                <a:gridCol w="1065987">
                  <a:extLst>
                    <a:ext uri="{9D8B030D-6E8A-4147-A177-3AD203B41FA5}">
                      <a16:colId xmlns:a16="http://schemas.microsoft.com/office/drawing/2014/main" val="604340249"/>
                    </a:ext>
                  </a:extLst>
                </a:gridCol>
              </a:tblGrid>
              <a:tr h="488054">
                <a:tc>
                  <a:txBody>
                    <a:bodyPr/>
                    <a:lstStyle/>
                    <a:p>
                      <a:pPr>
                        <a:lnSpc>
                          <a:spcPct val="107000"/>
                        </a:lnSpc>
                        <a:spcBef>
                          <a:spcPts val="600"/>
                        </a:spcBef>
                      </a:pPr>
                      <a:r>
                        <a:rPr lang="cs-CZ" sz="1400" dirty="0">
                          <a:effectLst/>
                        </a:rPr>
                        <a:t>Rok </a:t>
                      </a:r>
                      <a:endParaRPr lang="cs-CZ"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Bef>
                          <a:spcPts val="600"/>
                        </a:spcBef>
                      </a:pPr>
                      <a:r>
                        <a:rPr lang="cs-CZ" sz="1400" dirty="0">
                          <a:effectLst/>
                        </a:rPr>
                        <a:t>2015 </a:t>
                      </a:r>
                      <a:endParaRPr lang="cs-CZ"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Bef>
                          <a:spcPts val="600"/>
                        </a:spcBef>
                      </a:pPr>
                      <a:r>
                        <a:rPr lang="cs-CZ" sz="1400" dirty="0">
                          <a:effectLst/>
                        </a:rPr>
                        <a:t>2016 </a:t>
                      </a:r>
                      <a:endParaRPr lang="cs-CZ"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Bef>
                          <a:spcPts val="600"/>
                        </a:spcBef>
                      </a:pPr>
                      <a:r>
                        <a:rPr lang="cs-CZ" sz="1400" dirty="0">
                          <a:effectLst/>
                        </a:rPr>
                        <a:t>2017 </a:t>
                      </a:r>
                      <a:endParaRPr lang="cs-CZ"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Bef>
                          <a:spcPts val="600"/>
                        </a:spcBef>
                      </a:pPr>
                      <a:r>
                        <a:rPr lang="cs-CZ" sz="1400" dirty="0">
                          <a:effectLst/>
                        </a:rPr>
                        <a:t>2018 </a:t>
                      </a:r>
                      <a:endParaRPr lang="cs-CZ"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Bef>
                          <a:spcPts val="600"/>
                        </a:spcBef>
                      </a:pPr>
                      <a:r>
                        <a:rPr lang="cs-CZ" sz="1400" dirty="0">
                          <a:effectLst/>
                        </a:rPr>
                        <a:t>2019</a:t>
                      </a:r>
                      <a:endParaRPr lang="cs-CZ"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27963699"/>
                  </a:ext>
                </a:extLst>
              </a:tr>
              <a:tr h="488054">
                <a:tc>
                  <a:txBody>
                    <a:bodyPr/>
                    <a:lstStyle/>
                    <a:p>
                      <a:pPr>
                        <a:lnSpc>
                          <a:spcPct val="107000"/>
                        </a:lnSpc>
                        <a:spcBef>
                          <a:spcPts val="600"/>
                        </a:spcBef>
                      </a:pPr>
                      <a:r>
                        <a:rPr lang="cs-CZ" sz="1400" dirty="0">
                          <a:effectLst/>
                        </a:rPr>
                        <a:t>Počet ložisek celkem </a:t>
                      </a:r>
                      <a:endParaRPr lang="cs-CZ"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Bef>
                          <a:spcPts val="600"/>
                        </a:spcBef>
                      </a:pPr>
                      <a:r>
                        <a:rPr lang="cs-CZ" sz="1400">
                          <a:effectLst/>
                        </a:rPr>
                        <a:t>52 </a:t>
                      </a:r>
                      <a:endParaRPr lang="cs-CZ"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Bef>
                          <a:spcPts val="600"/>
                        </a:spcBef>
                      </a:pPr>
                      <a:r>
                        <a:rPr lang="cs-CZ" sz="1400">
                          <a:effectLst/>
                        </a:rPr>
                        <a:t>51 </a:t>
                      </a:r>
                      <a:endParaRPr lang="cs-CZ"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Bef>
                          <a:spcPts val="600"/>
                        </a:spcBef>
                      </a:pPr>
                      <a:r>
                        <a:rPr lang="cs-CZ" sz="1400" dirty="0">
                          <a:effectLst/>
                        </a:rPr>
                        <a:t>52 </a:t>
                      </a:r>
                      <a:endParaRPr lang="cs-CZ"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Bef>
                          <a:spcPts val="600"/>
                        </a:spcBef>
                      </a:pPr>
                      <a:r>
                        <a:rPr lang="cs-CZ" sz="1400">
                          <a:effectLst/>
                        </a:rPr>
                        <a:t>52 </a:t>
                      </a:r>
                      <a:endParaRPr lang="cs-CZ"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Bef>
                          <a:spcPts val="600"/>
                        </a:spcBef>
                      </a:pPr>
                      <a:r>
                        <a:rPr lang="cs-CZ" sz="1400" dirty="0">
                          <a:effectLst/>
                        </a:rPr>
                        <a:t>52</a:t>
                      </a:r>
                      <a:endParaRPr lang="cs-CZ"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216140124"/>
                  </a:ext>
                </a:extLst>
              </a:tr>
              <a:tr h="488054">
                <a:tc>
                  <a:txBody>
                    <a:bodyPr/>
                    <a:lstStyle/>
                    <a:p>
                      <a:pPr>
                        <a:lnSpc>
                          <a:spcPct val="107000"/>
                        </a:lnSpc>
                        <a:spcBef>
                          <a:spcPts val="600"/>
                        </a:spcBef>
                      </a:pPr>
                      <a:r>
                        <a:rPr lang="cs-CZ" sz="1400" dirty="0">
                          <a:effectLst/>
                        </a:rPr>
                        <a:t>  z toho těžených </a:t>
                      </a:r>
                      <a:endParaRPr lang="cs-CZ"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Bef>
                          <a:spcPts val="600"/>
                        </a:spcBef>
                      </a:pPr>
                      <a:r>
                        <a:rPr lang="cs-CZ" sz="1400">
                          <a:effectLst/>
                        </a:rPr>
                        <a:t>9 </a:t>
                      </a:r>
                      <a:endParaRPr lang="cs-CZ"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Bef>
                          <a:spcPts val="600"/>
                        </a:spcBef>
                      </a:pPr>
                      <a:r>
                        <a:rPr lang="cs-CZ" sz="1400">
                          <a:effectLst/>
                        </a:rPr>
                        <a:t>10 </a:t>
                      </a:r>
                      <a:endParaRPr lang="cs-CZ"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Bef>
                          <a:spcPts val="600"/>
                        </a:spcBef>
                      </a:pPr>
                      <a:r>
                        <a:rPr lang="cs-CZ" sz="1400">
                          <a:effectLst/>
                        </a:rPr>
                        <a:t>10 </a:t>
                      </a:r>
                      <a:endParaRPr lang="cs-CZ"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Bef>
                          <a:spcPts val="600"/>
                        </a:spcBef>
                      </a:pPr>
                      <a:r>
                        <a:rPr lang="cs-CZ" sz="1400">
                          <a:effectLst/>
                        </a:rPr>
                        <a:t>10 </a:t>
                      </a:r>
                      <a:endParaRPr lang="cs-CZ"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Bef>
                          <a:spcPts val="600"/>
                        </a:spcBef>
                      </a:pPr>
                      <a:r>
                        <a:rPr lang="cs-CZ" sz="1400" dirty="0">
                          <a:effectLst/>
                        </a:rPr>
                        <a:t>10</a:t>
                      </a:r>
                      <a:endParaRPr lang="cs-CZ"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67852818"/>
                  </a:ext>
                </a:extLst>
              </a:tr>
              <a:tr h="488054">
                <a:tc>
                  <a:txBody>
                    <a:bodyPr/>
                    <a:lstStyle/>
                    <a:p>
                      <a:pPr>
                        <a:lnSpc>
                          <a:spcPct val="107000"/>
                        </a:lnSpc>
                        <a:spcBef>
                          <a:spcPts val="600"/>
                        </a:spcBef>
                      </a:pPr>
                      <a:r>
                        <a:rPr lang="cs-CZ" sz="1600" b="1" dirty="0">
                          <a:solidFill>
                            <a:schemeClr val="tx2"/>
                          </a:solidFill>
                          <a:effectLst/>
                          <a:highlight>
                            <a:srgbClr val="FFFF00"/>
                          </a:highlight>
                        </a:rPr>
                        <a:t>Zásoby celkem (m</a:t>
                      </a:r>
                      <a:r>
                        <a:rPr lang="en-US" sz="1600" b="1" dirty="0">
                          <a:solidFill>
                            <a:schemeClr val="tx2"/>
                          </a:solidFill>
                          <a:effectLst/>
                          <a:highlight>
                            <a:srgbClr val="FFFF00"/>
                          </a:highlight>
                        </a:rPr>
                        <a:t>il. </a:t>
                      </a:r>
                      <a:r>
                        <a:rPr lang="cs-CZ" sz="1600" b="1" dirty="0">
                          <a:solidFill>
                            <a:schemeClr val="tx2"/>
                          </a:solidFill>
                          <a:effectLst/>
                          <a:highlight>
                            <a:srgbClr val="FFFF00"/>
                          </a:highlight>
                        </a:rPr>
                        <a:t>t)</a:t>
                      </a:r>
                      <a:r>
                        <a:rPr lang="cs-CZ" sz="1600" b="1" dirty="0">
                          <a:effectLst/>
                          <a:highlight>
                            <a:srgbClr val="FFFF00"/>
                          </a:highlight>
                        </a:rPr>
                        <a:t> </a:t>
                      </a:r>
                      <a:endParaRPr lang="cs-CZ" sz="1600" b="1"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Bef>
                          <a:spcPts val="600"/>
                        </a:spcBef>
                      </a:pPr>
                      <a:r>
                        <a:rPr lang="cs-CZ" sz="1600" b="1" dirty="0">
                          <a:effectLst/>
                          <a:highlight>
                            <a:srgbClr val="FFFF00"/>
                          </a:highlight>
                        </a:rPr>
                        <a:t>8 775 </a:t>
                      </a:r>
                      <a:endParaRPr lang="cs-CZ" sz="1600" b="1"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Bef>
                          <a:spcPts val="600"/>
                        </a:spcBef>
                      </a:pPr>
                      <a:r>
                        <a:rPr lang="cs-CZ" sz="1600" b="1" dirty="0">
                          <a:effectLst/>
                          <a:highlight>
                            <a:srgbClr val="FFFF00"/>
                          </a:highlight>
                        </a:rPr>
                        <a:t>8 729 </a:t>
                      </a:r>
                      <a:endParaRPr lang="cs-CZ" sz="1600" b="1"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Bef>
                          <a:spcPts val="600"/>
                        </a:spcBef>
                      </a:pPr>
                      <a:r>
                        <a:rPr lang="cs-CZ" sz="1600" b="1" dirty="0">
                          <a:effectLst/>
                          <a:highlight>
                            <a:srgbClr val="FFFF00"/>
                          </a:highlight>
                        </a:rPr>
                        <a:t>8 673 </a:t>
                      </a:r>
                      <a:endParaRPr lang="cs-CZ" sz="1600" b="1"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Bef>
                          <a:spcPts val="600"/>
                        </a:spcBef>
                      </a:pPr>
                      <a:r>
                        <a:rPr lang="cs-CZ" sz="1600" b="1" dirty="0">
                          <a:effectLst/>
                          <a:highlight>
                            <a:srgbClr val="FFFF00"/>
                          </a:highlight>
                        </a:rPr>
                        <a:t>8 633 </a:t>
                      </a:r>
                      <a:endParaRPr lang="cs-CZ" sz="1600" b="1"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Bef>
                          <a:spcPts val="600"/>
                        </a:spcBef>
                      </a:pPr>
                      <a:r>
                        <a:rPr lang="cs-CZ" sz="1600" b="1" dirty="0">
                          <a:effectLst/>
                          <a:highlight>
                            <a:srgbClr val="FFFF00"/>
                          </a:highlight>
                        </a:rPr>
                        <a:t>8 595</a:t>
                      </a:r>
                      <a:endParaRPr lang="cs-CZ" sz="1600" b="1"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1569202"/>
                  </a:ext>
                </a:extLst>
              </a:tr>
              <a:tr h="488054">
                <a:tc>
                  <a:txBody>
                    <a:bodyPr/>
                    <a:lstStyle/>
                    <a:p>
                      <a:pPr>
                        <a:lnSpc>
                          <a:spcPct val="107000"/>
                        </a:lnSpc>
                        <a:spcBef>
                          <a:spcPts val="600"/>
                        </a:spcBef>
                      </a:pPr>
                      <a:r>
                        <a:rPr lang="cs-CZ" sz="1400" dirty="0">
                          <a:effectLst/>
                        </a:rPr>
                        <a:t>   bilanční prozkoumané </a:t>
                      </a:r>
                      <a:endParaRPr lang="cs-CZ"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Bef>
                          <a:spcPts val="600"/>
                        </a:spcBef>
                      </a:pPr>
                      <a:r>
                        <a:rPr lang="cs-CZ" sz="1400">
                          <a:effectLst/>
                        </a:rPr>
                        <a:t>2 239 </a:t>
                      </a:r>
                      <a:endParaRPr lang="cs-CZ"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Bef>
                          <a:spcPts val="600"/>
                        </a:spcBef>
                      </a:pPr>
                      <a:r>
                        <a:rPr lang="cs-CZ" sz="1400">
                          <a:effectLst/>
                        </a:rPr>
                        <a:t>2 203 </a:t>
                      </a:r>
                      <a:endParaRPr lang="cs-CZ"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Bef>
                          <a:spcPts val="600"/>
                        </a:spcBef>
                      </a:pPr>
                      <a:r>
                        <a:rPr lang="cs-CZ" sz="1400">
                          <a:effectLst/>
                        </a:rPr>
                        <a:t>2 210 </a:t>
                      </a:r>
                      <a:endParaRPr lang="cs-CZ"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Bef>
                          <a:spcPts val="600"/>
                        </a:spcBef>
                      </a:pPr>
                      <a:r>
                        <a:rPr lang="cs-CZ" sz="1400" dirty="0">
                          <a:effectLst/>
                        </a:rPr>
                        <a:t>2 174 </a:t>
                      </a:r>
                      <a:endParaRPr lang="cs-CZ"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Bef>
                          <a:spcPts val="600"/>
                        </a:spcBef>
                      </a:pPr>
                      <a:r>
                        <a:rPr lang="cs-CZ" sz="1400" dirty="0">
                          <a:effectLst/>
                        </a:rPr>
                        <a:t>2 139</a:t>
                      </a:r>
                      <a:endParaRPr lang="cs-CZ"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2642153"/>
                  </a:ext>
                </a:extLst>
              </a:tr>
              <a:tr h="488054">
                <a:tc>
                  <a:txBody>
                    <a:bodyPr/>
                    <a:lstStyle/>
                    <a:p>
                      <a:pPr>
                        <a:lnSpc>
                          <a:spcPct val="107000"/>
                        </a:lnSpc>
                        <a:spcBef>
                          <a:spcPts val="600"/>
                        </a:spcBef>
                      </a:pPr>
                      <a:r>
                        <a:rPr lang="cs-CZ" sz="1400">
                          <a:effectLst/>
                        </a:rPr>
                        <a:t>   bilanční vyhledané </a:t>
                      </a:r>
                      <a:endParaRPr lang="cs-CZ"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Bef>
                          <a:spcPts val="600"/>
                        </a:spcBef>
                      </a:pPr>
                      <a:r>
                        <a:rPr lang="cs-CZ" sz="1400">
                          <a:effectLst/>
                        </a:rPr>
                        <a:t>2 062 </a:t>
                      </a:r>
                      <a:endParaRPr lang="cs-CZ"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Bef>
                          <a:spcPts val="600"/>
                        </a:spcBef>
                      </a:pPr>
                      <a:r>
                        <a:rPr lang="cs-CZ" sz="1400">
                          <a:effectLst/>
                        </a:rPr>
                        <a:t>2 06</a:t>
                      </a:r>
                      <a:r>
                        <a:rPr lang="en-US" sz="1400">
                          <a:effectLst/>
                        </a:rPr>
                        <a:t>0 </a:t>
                      </a:r>
                      <a:endParaRPr lang="cs-CZ"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Bef>
                          <a:spcPts val="600"/>
                        </a:spcBef>
                      </a:pPr>
                      <a:r>
                        <a:rPr lang="cs-CZ" sz="1400">
                          <a:effectLst/>
                        </a:rPr>
                        <a:t>2 06</a:t>
                      </a:r>
                      <a:r>
                        <a:rPr lang="en-US" sz="1400">
                          <a:effectLst/>
                        </a:rPr>
                        <a:t>0 </a:t>
                      </a:r>
                      <a:endParaRPr lang="cs-CZ"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Bef>
                          <a:spcPts val="600"/>
                        </a:spcBef>
                      </a:pPr>
                      <a:r>
                        <a:rPr lang="cs-CZ" sz="1400" dirty="0">
                          <a:effectLst/>
                        </a:rPr>
                        <a:t>2 06</a:t>
                      </a:r>
                      <a:r>
                        <a:rPr lang="en-US" sz="1400" dirty="0">
                          <a:effectLst/>
                        </a:rPr>
                        <a:t>0 </a:t>
                      </a:r>
                      <a:endParaRPr lang="cs-CZ"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Bef>
                          <a:spcPts val="600"/>
                        </a:spcBef>
                      </a:pPr>
                      <a:r>
                        <a:rPr lang="cs-CZ" sz="1400" dirty="0">
                          <a:effectLst/>
                        </a:rPr>
                        <a:t>2 06</a:t>
                      </a:r>
                      <a:r>
                        <a:rPr lang="en-US" sz="1400" dirty="0">
                          <a:effectLst/>
                        </a:rPr>
                        <a:t>0</a:t>
                      </a:r>
                      <a:endParaRPr lang="cs-CZ"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15953631"/>
                  </a:ext>
                </a:extLst>
              </a:tr>
              <a:tr h="488054">
                <a:tc>
                  <a:txBody>
                    <a:bodyPr/>
                    <a:lstStyle/>
                    <a:p>
                      <a:pPr>
                        <a:lnSpc>
                          <a:spcPct val="107000"/>
                        </a:lnSpc>
                        <a:spcBef>
                          <a:spcPts val="600"/>
                        </a:spcBef>
                      </a:pPr>
                      <a:r>
                        <a:rPr lang="cs-CZ" sz="1400">
                          <a:effectLst/>
                        </a:rPr>
                        <a:t>   nebilanční </a:t>
                      </a:r>
                      <a:endParaRPr lang="cs-CZ"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Bef>
                          <a:spcPts val="600"/>
                        </a:spcBef>
                      </a:pPr>
                      <a:r>
                        <a:rPr lang="cs-CZ" sz="1400">
                          <a:effectLst/>
                        </a:rPr>
                        <a:t>4 473 </a:t>
                      </a:r>
                      <a:endParaRPr lang="cs-CZ"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Bef>
                          <a:spcPts val="600"/>
                        </a:spcBef>
                      </a:pPr>
                      <a:r>
                        <a:rPr lang="cs-CZ" sz="1400">
                          <a:effectLst/>
                        </a:rPr>
                        <a:t>4 465 </a:t>
                      </a:r>
                      <a:endParaRPr lang="cs-CZ"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Bef>
                          <a:spcPts val="600"/>
                        </a:spcBef>
                      </a:pPr>
                      <a:r>
                        <a:rPr lang="cs-CZ" sz="1400">
                          <a:effectLst/>
                        </a:rPr>
                        <a:t>4 403 </a:t>
                      </a:r>
                      <a:endParaRPr lang="cs-CZ"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Bef>
                          <a:spcPts val="600"/>
                        </a:spcBef>
                      </a:pPr>
                      <a:r>
                        <a:rPr lang="cs-CZ" sz="1400" dirty="0">
                          <a:effectLst/>
                        </a:rPr>
                        <a:t>4 399 </a:t>
                      </a:r>
                      <a:endParaRPr lang="cs-CZ"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Bef>
                          <a:spcPts val="600"/>
                        </a:spcBef>
                      </a:pPr>
                      <a:r>
                        <a:rPr lang="cs-CZ" sz="1400" dirty="0">
                          <a:effectLst/>
                        </a:rPr>
                        <a:t>4 397</a:t>
                      </a:r>
                      <a:endParaRPr lang="cs-CZ"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53998057"/>
                  </a:ext>
                </a:extLst>
              </a:tr>
              <a:tr h="488054">
                <a:tc>
                  <a:txBody>
                    <a:bodyPr/>
                    <a:lstStyle/>
                    <a:p>
                      <a:pPr>
                        <a:lnSpc>
                          <a:spcPct val="107000"/>
                        </a:lnSpc>
                        <a:spcBef>
                          <a:spcPts val="600"/>
                        </a:spcBef>
                      </a:pPr>
                      <a:r>
                        <a:rPr lang="cs-CZ" sz="1400">
                          <a:effectLst/>
                        </a:rPr>
                        <a:t>   vytěžitelné </a:t>
                      </a:r>
                      <a:endParaRPr lang="cs-CZ"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Bef>
                          <a:spcPts val="600"/>
                        </a:spcBef>
                      </a:pPr>
                      <a:r>
                        <a:rPr lang="cs-CZ" sz="1400">
                          <a:effectLst/>
                        </a:rPr>
                        <a:t>749 </a:t>
                      </a:r>
                      <a:endParaRPr lang="cs-CZ"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Bef>
                          <a:spcPts val="600"/>
                        </a:spcBef>
                      </a:pPr>
                      <a:r>
                        <a:rPr lang="cs-CZ" sz="1400">
                          <a:effectLst/>
                        </a:rPr>
                        <a:t>714 </a:t>
                      </a:r>
                      <a:endParaRPr lang="cs-CZ"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Bef>
                          <a:spcPts val="600"/>
                        </a:spcBef>
                      </a:pPr>
                      <a:r>
                        <a:rPr lang="cs-CZ" sz="1400">
                          <a:effectLst/>
                        </a:rPr>
                        <a:t>682 </a:t>
                      </a:r>
                      <a:endParaRPr lang="cs-CZ"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Bef>
                          <a:spcPts val="600"/>
                        </a:spcBef>
                      </a:pPr>
                      <a:r>
                        <a:rPr lang="cs-CZ" sz="1400" dirty="0">
                          <a:effectLst/>
                        </a:rPr>
                        <a:t>647 </a:t>
                      </a:r>
                      <a:endParaRPr lang="cs-CZ"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Bef>
                          <a:spcPts val="600"/>
                        </a:spcBef>
                      </a:pPr>
                      <a:r>
                        <a:rPr lang="cs-CZ" sz="1400" dirty="0">
                          <a:effectLst/>
                        </a:rPr>
                        <a:t>613</a:t>
                      </a:r>
                      <a:endParaRPr lang="cs-CZ"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83335985"/>
                  </a:ext>
                </a:extLst>
              </a:tr>
              <a:tr h="488054">
                <a:tc>
                  <a:txBody>
                    <a:bodyPr/>
                    <a:lstStyle/>
                    <a:p>
                      <a:pPr>
                        <a:lnSpc>
                          <a:spcPct val="107000"/>
                        </a:lnSpc>
                        <a:spcBef>
                          <a:spcPts val="600"/>
                        </a:spcBef>
                      </a:pPr>
                      <a:r>
                        <a:rPr lang="cs-CZ" sz="1400" dirty="0">
                          <a:solidFill>
                            <a:schemeClr val="tx2"/>
                          </a:solidFill>
                          <a:effectLst/>
                          <a:highlight>
                            <a:srgbClr val="FFFF00"/>
                          </a:highlight>
                        </a:rPr>
                        <a:t>Těžba (m</a:t>
                      </a:r>
                      <a:r>
                        <a:rPr lang="en-US" sz="1400" dirty="0">
                          <a:solidFill>
                            <a:schemeClr val="tx2"/>
                          </a:solidFill>
                          <a:effectLst/>
                          <a:highlight>
                            <a:srgbClr val="FFFF00"/>
                          </a:highlight>
                        </a:rPr>
                        <a:t>il. t</a:t>
                      </a:r>
                      <a:r>
                        <a:rPr lang="cs-CZ" sz="1400" dirty="0">
                          <a:solidFill>
                            <a:schemeClr val="tx2"/>
                          </a:solidFill>
                          <a:effectLst/>
                          <a:highlight>
                            <a:srgbClr val="FFFF00"/>
                          </a:highlight>
                        </a:rPr>
                        <a:t>·r</a:t>
                      </a:r>
                      <a:r>
                        <a:rPr lang="cs-CZ" sz="1400" baseline="30000" dirty="0">
                          <a:solidFill>
                            <a:schemeClr val="tx2"/>
                          </a:solidFill>
                          <a:effectLst/>
                          <a:highlight>
                            <a:srgbClr val="FFFF00"/>
                          </a:highlight>
                        </a:rPr>
                        <a:t>-1</a:t>
                      </a:r>
                      <a:r>
                        <a:rPr lang="cs-CZ" sz="1400" dirty="0">
                          <a:solidFill>
                            <a:schemeClr val="tx2"/>
                          </a:solidFill>
                          <a:effectLst/>
                          <a:highlight>
                            <a:srgbClr val="FFFF00"/>
                          </a:highlight>
                        </a:rPr>
                        <a:t>)</a:t>
                      </a:r>
                      <a:r>
                        <a:rPr lang="cs-CZ" sz="1400" dirty="0">
                          <a:effectLst/>
                          <a:highlight>
                            <a:srgbClr val="FFFF00"/>
                          </a:highlight>
                        </a:rPr>
                        <a:t> </a:t>
                      </a:r>
                      <a:endParaRPr lang="cs-CZ" sz="14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Bef>
                          <a:spcPts val="600"/>
                        </a:spcBef>
                      </a:pPr>
                      <a:r>
                        <a:rPr lang="cs-CZ" sz="1400" dirty="0">
                          <a:effectLst/>
                          <a:highlight>
                            <a:srgbClr val="FFFF00"/>
                          </a:highlight>
                        </a:rPr>
                        <a:t>38,4 </a:t>
                      </a:r>
                      <a:endParaRPr lang="cs-CZ" sz="14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Bef>
                          <a:spcPts val="600"/>
                        </a:spcBef>
                      </a:pPr>
                      <a:r>
                        <a:rPr lang="cs-CZ" sz="1400" dirty="0">
                          <a:effectLst/>
                          <a:highlight>
                            <a:srgbClr val="FFFF00"/>
                          </a:highlight>
                        </a:rPr>
                        <a:t>38,6 </a:t>
                      </a:r>
                      <a:endParaRPr lang="cs-CZ" sz="14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Bef>
                          <a:spcPts val="600"/>
                        </a:spcBef>
                      </a:pPr>
                      <a:r>
                        <a:rPr lang="cs-CZ" sz="1400" dirty="0">
                          <a:effectLst/>
                          <a:highlight>
                            <a:srgbClr val="FFFF00"/>
                          </a:highlight>
                        </a:rPr>
                        <a:t>39,3 </a:t>
                      </a:r>
                      <a:endParaRPr lang="cs-CZ" sz="14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Bef>
                          <a:spcPts val="600"/>
                        </a:spcBef>
                      </a:pPr>
                      <a:r>
                        <a:rPr lang="cs-CZ" sz="1400" dirty="0">
                          <a:effectLst/>
                          <a:highlight>
                            <a:srgbClr val="FFFF00"/>
                          </a:highlight>
                        </a:rPr>
                        <a:t>39,</a:t>
                      </a:r>
                      <a:r>
                        <a:rPr lang="en-US" sz="1400" dirty="0">
                          <a:effectLst/>
                          <a:highlight>
                            <a:srgbClr val="FFFF00"/>
                          </a:highlight>
                        </a:rPr>
                        <a:t>2 </a:t>
                      </a:r>
                      <a:endParaRPr lang="cs-CZ" sz="14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Bef>
                          <a:spcPts val="600"/>
                        </a:spcBef>
                      </a:pPr>
                      <a:r>
                        <a:rPr lang="cs-CZ" sz="1400" dirty="0">
                          <a:effectLst/>
                          <a:highlight>
                            <a:srgbClr val="FFFF00"/>
                          </a:highlight>
                        </a:rPr>
                        <a:t>37,</a:t>
                      </a:r>
                      <a:r>
                        <a:rPr lang="en-US" sz="1400" dirty="0">
                          <a:effectLst/>
                          <a:highlight>
                            <a:srgbClr val="FFFF00"/>
                          </a:highlight>
                        </a:rPr>
                        <a:t>5</a:t>
                      </a:r>
                      <a:endParaRPr lang="cs-CZ" sz="14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42313344"/>
                  </a:ext>
                </a:extLst>
              </a:tr>
            </a:tbl>
          </a:graphicData>
        </a:graphic>
      </p:graphicFrame>
    </p:spTree>
    <p:extLst>
      <p:ext uri="{BB962C8B-B14F-4D97-AF65-F5344CB8AC3E}">
        <p14:creationId xmlns:p14="http://schemas.microsoft.com/office/powerpoint/2010/main" val="652966304"/>
      </p:ext>
    </p:extLst>
  </p:cSld>
  <p:clrMapOvr>
    <a:masterClrMapping/>
  </p:clrMapOvr>
</p:sld>
</file>

<file path=ppt/theme/theme1.xml><?xml version="1.0" encoding="utf-8"?>
<a:theme xmlns:a="http://schemas.openxmlformats.org/drawingml/2006/main" name="Motiv Office">
  <a:themeElements>
    <a:clrScheme name="UNI_2021">
      <a:dk1>
        <a:srgbClr val="5C6670"/>
      </a:dk1>
      <a:lt1>
        <a:sysClr val="window" lastClr="FFFFFF"/>
      </a:lt1>
      <a:dk2>
        <a:srgbClr val="44546A"/>
      </a:dk2>
      <a:lt2>
        <a:srgbClr val="E7E6E6"/>
      </a:lt2>
      <a:accent1>
        <a:srgbClr val="E2231A"/>
      </a:accent1>
      <a:accent2>
        <a:srgbClr val="ED7D31"/>
      </a:accent2>
      <a:accent3>
        <a:srgbClr val="A5A5A5"/>
      </a:accent3>
      <a:accent4>
        <a:srgbClr val="FFC000"/>
      </a:accent4>
      <a:accent5>
        <a:srgbClr val="FFD965"/>
      </a:accent5>
      <a:accent6>
        <a:srgbClr val="70AD47"/>
      </a:accent6>
      <a:hlink>
        <a:srgbClr val="0563C1"/>
      </a:hlink>
      <a:folHlink>
        <a:srgbClr val="954F72"/>
      </a:folHlink>
    </a:clrScheme>
    <a:fontScheme name="Vlastní 8">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iCRE_16-9_CZ_arial_v02.pptx" id="{7A20EDC9-B5E3-48A0-8F54-79A554D7706F}" vid="{4773269E-AF9E-4443-A15E-E6232110AA4E}"/>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0140FC0D70BB6F4AB44D9F3B2F548E4C" ma:contentTypeVersion="1" ma:contentTypeDescription="Vytvoří nový dokument" ma:contentTypeScope="" ma:versionID="20628b97ba892359a0e3ae3c7d729d08">
  <xsd:schema xmlns:xsd="http://www.w3.org/2001/XMLSchema" xmlns:xs="http://www.w3.org/2001/XMLSchema" xmlns:p="http://schemas.microsoft.com/office/2006/metadata/properties" xmlns:ns2="4221c2fe-8140-457e-99f5-0ad2616a20e1" targetNamespace="http://schemas.microsoft.com/office/2006/metadata/properties" ma:root="true" ma:fieldsID="cd1d3292185a902ffbb6fc2d2921965c" ns2:_="">
    <xsd:import namespace="4221c2fe-8140-457e-99f5-0ad2616a20e1"/>
    <xsd:element name="properties">
      <xsd:complexType>
        <xsd:sequence>
          <xsd:element name="documentManagement">
            <xsd:complexType>
              <xsd:all>
                <xsd:element ref="ns2:Oblas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21c2fe-8140-457e-99f5-0ad2616a20e1" elementFormDefault="qualified">
    <xsd:import namespace="http://schemas.microsoft.com/office/2006/documentManagement/types"/>
    <xsd:import namespace="http://schemas.microsoft.com/office/infopath/2007/PartnerControls"/>
    <xsd:element name="Oblast" ma:index="8" nillable="true" ma:displayName="Oblast" ma:internalName="Oblast" ma:requiredMultiChoice="true">
      <xsd:complexType>
        <xsd:complexContent>
          <xsd:extension base="dms:MultiChoice">
            <xsd:sequence>
              <xsd:element name="Value" maxOccurs="unbounded" minOccurs="0" nillable="true">
                <xsd:simpleType>
                  <xsd:restriction base="dms:Choice">
                    <xsd:enumeration value="BOZP/PO"/>
                    <xsd:enumeration value="HR"/>
                    <xsd:enumeration value="ISO"/>
                    <xsd:enumeration value="Korespondence"/>
                    <xsd:enumeration value="Projekty"/>
                    <xsd:enumeration value="Smlouvy"/>
                    <xsd:enumeration value="Ostatní"/>
                  </xsd:restriction>
                </xsd:simple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Oblast xmlns="4221c2fe-8140-457e-99f5-0ad2616a20e1">
      <Value>Projekty</Value>
    </Oblast>
  </documentManagement>
</p:properties>
</file>

<file path=customXml/itemProps1.xml><?xml version="1.0" encoding="utf-8"?>
<ds:datastoreItem xmlns:ds="http://schemas.openxmlformats.org/officeDocument/2006/customXml" ds:itemID="{1851D8B1-1E75-47BA-86F5-A6C0E6EE9CE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221c2fe-8140-457e-99f5-0ad2616a20e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8ADC666-2237-4212-B029-5C51EE7167A7}">
  <ds:schemaRefs>
    <ds:schemaRef ds:uri="http://schemas.microsoft.com/sharepoint/v3/contenttype/forms"/>
  </ds:schemaRefs>
</ds:datastoreItem>
</file>

<file path=customXml/itemProps3.xml><?xml version="1.0" encoding="utf-8"?>
<ds:datastoreItem xmlns:ds="http://schemas.openxmlformats.org/officeDocument/2006/customXml" ds:itemID="{50F99C20-6ED9-46DE-86E1-334B655FFAB8}">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4221c2fe-8140-457e-99f5-0ad2616a20e1"/>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UniCRE_16-9_CZ_arial_v02</Template>
  <TotalTime>3051</TotalTime>
  <Words>1125</Words>
  <Application>Microsoft Office PowerPoint</Application>
  <PresentationFormat>Širokoúhlá obrazovka</PresentationFormat>
  <Paragraphs>307</Paragraphs>
  <Slides>20</Slides>
  <Notes>0</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20</vt:i4>
      </vt:variant>
    </vt:vector>
  </HeadingPairs>
  <TitlesOfParts>
    <vt:vector size="26" baseType="lpstr">
      <vt:lpstr>Arial</vt:lpstr>
      <vt:lpstr>Calibri</vt:lpstr>
      <vt:lpstr>Symbol</vt:lpstr>
      <vt:lpstr>Times New Roman</vt:lpstr>
      <vt:lpstr>Wingdings</vt:lpstr>
      <vt:lpstr>Motiv Office</vt:lpstr>
      <vt:lpstr>Možnosti využití uhlí jako potenciální suroviny pro chemický průmysl</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Prezentace_ORLEN UniCRE_formát_16-9_CZ_bílá_01-2021</dc:title>
  <dc:creator>Asus</dc:creator>
  <cp:lastModifiedBy>Jaromír Lederer</cp:lastModifiedBy>
  <cp:revision>17</cp:revision>
  <dcterms:created xsi:type="dcterms:W3CDTF">2021-02-03T10:47:55Z</dcterms:created>
  <dcterms:modified xsi:type="dcterms:W3CDTF">2021-11-24T13:39:47Z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0x0101000140FC0D70BB6F4AB44D9F3B2F548E4C</vt:lpwstr>
  </property>
</Properties>
</file>