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256" r:id="rId5"/>
    <p:sldId id="380" r:id="rId6"/>
    <p:sldId id="383" r:id="rId7"/>
    <p:sldId id="381" r:id="rId8"/>
    <p:sldId id="384" r:id="rId9"/>
    <p:sldId id="382" r:id="rId10"/>
    <p:sldId id="386" r:id="rId11"/>
    <p:sldId id="385" r:id="rId12"/>
    <p:sldId id="387" r:id="rId13"/>
    <p:sldId id="389" r:id="rId14"/>
    <p:sldId id="388" r:id="rId15"/>
    <p:sldId id="390" r:id="rId16"/>
    <p:sldId id="391" r:id="rId17"/>
    <p:sldId id="395" r:id="rId18"/>
    <p:sldId id="392" r:id="rId19"/>
    <p:sldId id="393" r:id="rId20"/>
    <p:sldId id="399" r:id="rId21"/>
    <p:sldId id="397" r:id="rId22"/>
    <p:sldId id="398" r:id="rId23"/>
    <p:sldId id="394" r:id="rId24"/>
    <p:sldId id="396" r:id="rId25"/>
    <p:sldId id="400" r:id="rId26"/>
    <p:sldId id="427" r:id="rId27"/>
    <p:sldId id="42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 Aubrecht" initials="JA" lastIdx="1" clrIdx="0">
    <p:extLst>
      <p:ext uri="{19B8F6BF-5375-455C-9EA6-DF929625EA0E}">
        <p15:presenceInfo xmlns:p15="http://schemas.microsoft.com/office/powerpoint/2012/main" userId="Jaroslav Aubrec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0841C8"/>
    <a:srgbClr val="F04E23"/>
    <a:srgbClr val="005E35"/>
    <a:srgbClr val="A6ABFF"/>
    <a:srgbClr val="1FBFA4"/>
    <a:srgbClr val="42BFA1"/>
    <a:srgbClr val="009051"/>
    <a:srgbClr val="99CB38"/>
    <a:srgbClr val="FF5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87851" autoAdjust="0"/>
  </p:normalViewPr>
  <p:slideViewPr>
    <p:cSldViewPr snapToGrid="0">
      <p:cViewPr varScale="1">
        <p:scale>
          <a:sx n="145" d="100"/>
          <a:sy n="145" d="100"/>
        </p:scale>
        <p:origin x="108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icka David" userId="550f0984-047e-4a96-b892-634f353274ee" providerId="ADAL" clId="{50591818-888A-427E-9C2F-DFF1CF8833DA}"/>
    <pc:docChg chg="modSld">
      <pc:chgData name="Kubicka David" userId="550f0984-047e-4a96-b892-634f353274ee" providerId="ADAL" clId="{50591818-888A-427E-9C2F-DFF1CF8833DA}" dt="2021-11-23T15:10:09.287" v="4" actId="20577"/>
      <pc:docMkLst>
        <pc:docMk/>
      </pc:docMkLst>
      <pc:sldChg chg="modSp">
        <pc:chgData name="Kubicka David" userId="550f0984-047e-4a96-b892-634f353274ee" providerId="ADAL" clId="{50591818-888A-427E-9C2F-DFF1CF8833DA}" dt="2021-11-23T15:10:09.287" v="4" actId="20577"/>
        <pc:sldMkLst>
          <pc:docMk/>
          <pc:sldMk cId="1352699654" sldId="427"/>
        </pc:sldMkLst>
        <pc:spChg chg="mod">
          <ac:chgData name="Kubicka David" userId="550f0984-047e-4a96-b892-634f353274ee" providerId="ADAL" clId="{50591818-888A-427E-9C2F-DFF1CF8833DA}" dt="2021-11-23T15:10:09.287" v="4" actId="20577"/>
          <ac:spMkLst>
            <pc:docMk/>
            <pc:sldMk cId="1352699654" sldId="427"/>
            <ac:spMk id="2" creationId="{3C11C4DD-BCA3-4193-A4E0-83A20C45EE7C}"/>
          </ac:spMkLst>
        </pc:spChg>
      </pc:sldChg>
    </pc:docChg>
  </pc:docChgLst>
  <pc:docChgLst>
    <pc:chgData name="Kubicka David" userId="550f0984-047e-4a96-b892-634f353274ee" providerId="ADAL" clId="{16531DEF-FECB-4CAA-9079-E9BACAB442C2}"/>
    <pc:docChg chg="delSld">
      <pc:chgData name="Kubicka David" userId="550f0984-047e-4a96-b892-634f353274ee" providerId="ADAL" clId="{16531DEF-FECB-4CAA-9079-E9BACAB442C2}" dt="2021-11-23T15:13:49.592" v="0" actId="2696"/>
      <pc:docMkLst>
        <pc:docMk/>
      </pc:docMkLst>
      <pc:sldChg chg="del">
        <pc:chgData name="Kubicka David" userId="550f0984-047e-4a96-b892-634f353274ee" providerId="ADAL" clId="{16531DEF-FECB-4CAA-9079-E9BACAB442C2}" dt="2021-11-23T15:13:49.592" v="0" actId="2696"/>
        <pc:sldMkLst>
          <pc:docMk/>
          <pc:sldMk cId="2369355922" sldId="4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5026-3C0F-4FDC-BCDB-F59A0EE195F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EFF9-3644-47E8-82B0-4DBACF9E4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2463E-5954-4D4D-8C8C-BF680DC9EB34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4BCF-4BC2-43C4-B877-ADD63837B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6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4BCF-4BC2-43C4-B877-ADD63837BE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4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B4BCF-4BC2-43C4-B877-ADD63837BE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5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B4BCF-4BC2-43C4-B877-ADD63837BE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63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0" y="6475239"/>
            <a:ext cx="12192000" cy="382773"/>
          </a:xfrm>
          <a:prstGeom prst="rect">
            <a:avLst/>
          </a:prstGeom>
          <a:solidFill>
            <a:srgbClr val="E84013"/>
          </a:solidFill>
        </p:spPr>
        <p:txBody>
          <a:bodyPr vert="horz" lIns="68580" tIns="34291" rIns="68580" bIns="34291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b="0">
              <a:latin typeface="Segoe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40512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noProof="0" dirty="0" err="1"/>
              <a:t>Název</a:t>
            </a:r>
            <a:r>
              <a:rPr lang="en-GB" noProof="0" dirty="0"/>
              <a:t> </a:t>
            </a:r>
            <a:r>
              <a:rPr lang="en-GB" noProof="0" dirty="0" err="1"/>
              <a:t>práce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93381"/>
            <a:ext cx="9144000" cy="128256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Jméno</a:t>
            </a:r>
            <a:r>
              <a:rPr lang="en-GB" noProof="0" dirty="0"/>
              <a:t> </a:t>
            </a:r>
            <a:r>
              <a:rPr lang="en-GB" noProof="0" dirty="0" err="1"/>
              <a:t>autora</a:t>
            </a:r>
            <a:endParaRPr lang="en-GB" noProof="0" dirty="0"/>
          </a:p>
          <a:p>
            <a:r>
              <a:rPr lang="en-GB" noProof="0" dirty="0" err="1"/>
              <a:t>Konference</a:t>
            </a:r>
            <a:endParaRPr lang="en-GB" noProof="0" dirty="0"/>
          </a:p>
          <a:p>
            <a:r>
              <a:rPr lang="en-GB" noProof="0" dirty="0" err="1"/>
              <a:t>Termín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4EC5-2293-42A2-8677-836A0C82D8AF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5239"/>
            <a:ext cx="121920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Petroleum Technology and Alternative Fuels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4" y="206374"/>
            <a:ext cx="4094592" cy="1025659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 userDrawn="1"/>
        </p:nvSpPr>
        <p:spPr>
          <a:xfrm>
            <a:off x="0" y="6475239"/>
            <a:ext cx="12192000" cy="382773"/>
          </a:xfrm>
          <a:prstGeom prst="rect">
            <a:avLst/>
          </a:prstGeom>
          <a:solidFill>
            <a:srgbClr val="E84013"/>
          </a:solidFill>
        </p:spPr>
        <p:txBody>
          <a:bodyPr vert="horz" lIns="68580" tIns="34291" rIns="68580" bIns="34291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b="0">
              <a:latin typeface="Segoe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4" y="206374"/>
            <a:ext cx="4094592" cy="10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bdélník 8"/>
          <p:cNvSpPr/>
          <p:nvPr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3404" y="871875"/>
            <a:ext cx="11513673" cy="545272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noProof="0" dirty="0"/>
              <a:t>Text: Segoe UI, </a:t>
            </a:r>
            <a:r>
              <a:rPr lang="en-GB" noProof="0" dirty="0" err="1"/>
              <a:t>velikost</a:t>
            </a:r>
            <a:r>
              <a:rPr lang="en-GB" noProof="0" dirty="0"/>
              <a:t> </a:t>
            </a:r>
            <a:r>
              <a:rPr lang="cs-CZ" noProof="0" dirty="0"/>
              <a:t>20</a:t>
            </a:r>
          </a:p>
          <a:p>
            <a:pPr lvl="1"/>
            <a:r>
              <a:rPr lang="en-GB" noProof="0" dirty="0"/>
              <a:t>Segoe UI, </a:t>
            </a:r>
            <a:r>
              <a:rPr lang="en-GB" noProof="0" dirty="0" err="1"/>
              <a:t>velikost</a:t>
            </a:r>
            <a:r>
              <a:rPr lang="en-GB" noProof="0" dirty="0"/>
              <a:t> 1</a:t>
            </a:r>
            <a:r>
              <a:rPr lang="cs-CZ" noProof="0" dirty="0"/>
              <a:t>8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VÃ½sledek obrÃ¡zku pro VSCHT PRAHA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-1147" y="59826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4" y="6535389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588081" y="0"/>
            <a:ext cx="11318995" cy="6466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BĚŽNÝ SLIDE: NADPIS – SEGOE UI, VELIKOST 24</a:t>
            </a:r>
            <a:endParaRPr lang="en-GB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50121-2AC5-4063-868B-B3A238BA9CFB}" type="datetime1">
              <a:rPr lang="en-GB" smtClean="0"/>
              <a:t>23/11/2021</a:t>
            </a:fld>
            <a:endParaRPr lang="en-GB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5"/>
          </p:nvPr>
        </p:nvSpPr>
        <p:spPr>
          <a:xfrm>
            <a:off x="314963" y="6513042"/>
            <a:ext cx="9165714" cy="294011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Petroleum Technology and Alternative Fuels</a:t>
            </a:r>
            <a:endParaRPr lang="en-GB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Obdélník 17"/>
          <p:cNvSpPr/>
          <p:nvPr userDrawn="1"/>
        </p:nvSpPr>
        <p:spPr>
          <a:xfrm>
            <a:off x="-3510" y="598267"/>
            <a:ext cx="12195230" cy="6163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délník 18"/>
          <p:cNvSpPr/>
          <p:nvPr userDrawn="1"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Obdélník 20"/>
          <p:cNvSpPr/>
          <p:nvPr userDrawn="1"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 descr="VÃ½sledek obrÃ¡zku pro VSCHT PRAHA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124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/>
          <p:cNvCxnSpPr/>
          <p:nvPr userDrawn="1"/>
        </p:nvCxnSpPr>
        <p:spPr>
          <a:xfrm>
            <a:off x="-1147" y="598267"/>
            <a:ext cx="12193147" cy="0"/>
          </a:xfrm>
          <a:prstGeom prst="line">
            <a:avLst/>
          </a:prstGeom>
          <a:ln w="31750">
            <a:solidFill>
              <a:srgbClr val="F04E2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6" descr="SouvisejÃ­cÃ­ obrÃ¡ze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0" y="6555053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Přímá spojnice 28"/>
          <p:cNvCxnSpPr/>
          <p:nvPr userDrawn="1"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0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3230" y="-3990"/>
            <a:ext cx="12195230" cy="6163056"/>
          </a:xfrm>
          <a:prstGeom prst="rect">
            <a:avLst/>
          </a:prstGeom>
          <a:solidFill>
            <a:srgbClr val="E7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bdélník 8"/>
          <p:cNvSpPr/>
          <p:nvPr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3404" y="871875"/>
            <a:ext cx="11513673" cy="5452729"/>
          </a:xfr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000" cap="all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/>
              <a:t>Text: Segoe UI, velikost 20</a:t>
            </a:r>
          </a:p>
          <a:p>
            <a:pPr lvl="1"/>
            <a:r>
              <a:rPr lang="cs-CZ" dirty="0"/>
              <a:t>Segoe UI, velikost 16. 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-1147" y="59826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588082" y="0"/>
            <a:ext cx="10468878" cy="6466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 err="1"/>
              <a:t>Slide</a:t>
            </a:r>
            <a:r>
              <a:rPr lang="cs-CZ" dirty="0"/>
              <a:t> pro osnovu: NADPIS – SEGOE UI, VELIKOST 24</a:t>
            </a:r>
            <a:endParaRPr lang="en-GB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9610D-01D0-45F4-A208-9AF45EDB3A9C}" type="datetime1">
              <a:rPr lang="en-GB" smtClean="0"/>
              <a:t>23/11/2021</a:t>
            </a:fld>
            <a:endParaRPr lang="en-GB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5"/>
          </p:nvPr>
        </p:nvSpPr>
        <p:spPr>
          <a:xfrm>
            <a:off x="322004" y="6469408"/>
            <a:ext cx="6607360" cy="37219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Petroleum Technology and Alternative Fuels</a:t>
            </a:r>
            <a:endParaRPr lang="en-GB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VÃ½sledek obrÃ¡zku pro VSCHT PRAHA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4" y="6535389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 userDrawn="1"/>
        </p:nvSpPr>
        <p:spPr>
          <a:xfrm>
            <a:off x="-3230" y="-3990"/>
            <a:ext cx="12195230" cy="6163056"/>
          </a:xfrm>
          <a:prstGeom prst="rect">
            <a:avLst/>
          </a:prstGeom>
          <a:solidFill>
            <a:srgbClr val="E7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délník 20"/>
          <p:cNvSpPr/>
          <p:nvPr userDrawn="1"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" descr="VÃ½sledek obrÃ¡zku pro VSCHT PRAHA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124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/>
          <p:cNvCxnSpPr/>
          <p:nvPr userDrawn="1"/>
        </p:nvCxnSpPr>
        <p:spPr>
          <a:xfrm>
            <a:off x="-1147" y="59826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6" descr="SouvisejÃ­cÃ­ obrÃ¡ze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0" y="6555053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Přímá spojnice 29"/>
          <p:cNvCxnSpPr/>
          <p:nvPr userDrawn="1"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3230" y="-3990"/>
            <a:ext cx="12195230" cy="6163056"/>
          </a:xfrm>
          <a:prstGeom prst="rect">
            <a:avLst/>
          </a:prstGeom>
          <a:solidFill>
            <a:srgbClr val="E7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3404" y="871875"/>
            <a:ext cx="11513673" cy="545272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/>
              <a:t>Text: Segoe UI, velikost 18</a:t>
            </a:r>
          </a:p>
          <a:p>
            <a:pPr lvl="1"/>
            <a:r>
              <a:rPr lang="cs-CZ" dirty="0"/>
              <a:t>Segoe UI, velikost 16. 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VÃ½sledek obrÃ¡zku pro VSCHT PRAHA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124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14"/>
          <p:cNvCxnSpPr/>
          <p:nvPr userDrawn="1"/>
        </p:nvCxnSpPr>
        <p:spPr>
          <a:xfrm>
            <a:off x="-1147" y="59826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SouvisejÃ­cÃ­ obrÃ¡ze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0" y="6555053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 userDrawn="1"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588081" y="0"/>
            <a:ext cx="11318995" cy="6466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NADPIS – SEGOE UI, VELIKOST 24</a:t>
            </a:r>
            <a:endParaRPr lang="en-GB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50121-2AC5-4063-868B-B3A238BA9CFB}" type="datetime1">
              <a:rPr lang="en-GB" smtClean="0"/>
              <a:t>23/11/2021</a:t>
            </a:fld>
            <a:endParaRPr lang="en-GB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5"/>
          </p:nvPr>
        </p:nvSpPr>
        <p:spPr>
          <a:xfrm>
            <a:off x="361331" y="6493378"/>
            <a:ext cx="9129177" cy="35805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Petroleum Technology and Alternative Fuels</a:t>
            </a:r>
            <a:endParaRPr lang="en-GB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3230" y="-3990"/>
            <a:ext cx="12195230" cy="6163056"/>
          </a:xfrm>
          <a:prstGeom prst="rect">
            <a:avLst/>
          </a:prstGeom>
          <a:solidFill>
            <a:srgbClr val="E7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-3510" y="590821"/>
            <a:ext cx="12195510" cy="584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3404" y="871875"/>
            <a:ext cx="11513673" cy="5452729"/>
          </a:xfrm>
        </p:spPr>
        <p:txBody>
          <a:bodyPr>
            <a:normAutofit/>
          </a:bodyPr>
          <a:lstStyle>
            <a:lvl1pPr marL="228594" indent="-228594">
              <a:lnSpc>
                <a:spcPct val="200000"/>
              </a:lnSpc>
              <a:buFont typeface="Wingdings" panose="05000000000000000000" pitchFamily="2" charset="2"/>
              <a:buChar char="§"/>
              <a:defRPr sz="1800" cap="all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/>
              <a:t>Text: Segoe UI, velikost 18</a:t>
            </a:r>
          </a:p>
          <a:p>
            <a:pPr lvl="1"/>
            <a:r>
              <a:rPr lang="cs-CZ" dirty="0"/>
              <a:t>Segoe UI, velikost 16. 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28260" y="6507579"/>
            <a:ext cx="2057400" cy="33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VÃ½sledek obrÃ¡zku pro VSCHT PRAHA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36212" y="49873"/>
            <a:ext cx="51242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14"/>
          <p:cNvCxnSpPr/>
          <p:nvPr userDrawn="1"/>
        </p:nvCxnSpPr>
        <p:spPr>
          <a:xfrm>
            <a:off x="-1147" y="59826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SouvisejÃ­cÃ­ obrÃ¡ze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0" y="6555053"/>
            <a:ext cx="1827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 userDrawn="1"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588082" y="0"/>
            <a:ext cx="10468878" cy="6466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NADPIS – SEGOE UI, VELIKOST 24</a:t>
            </a:r>
            <a:endParaRPr lang="en-GB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9610D-01D0-45F4-A208-9AF45EDB3A9C}" type="datetime1">
              <a:rPr lang="en-GB" smtClean="0"/>
              <a:t>23/11/2021</a:t>
            </a:fld>
            <a:endParaRPr lang="en-GB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5"/>
          </p:nvPr>
        </p:nvSpPr>
        <p:spPr>
          <a:xfrm>
            <a:off x="361332" y="6479240"/>
            <a:ext cx="6607360" cy="37219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Petroleum Technology and Alternative Fuels</a:t>
            </a:r>
            <a:endParaRPr lang="en-GB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7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1BD5-62D9-4D6E-8245-E01293D32AAB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8" r:id="rId4"/>
    <p:sldLayoutId id="2147483669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reencats.vscht.cz/" TargetMode="External"/><Relationship Id="rId4" Type="http://schemas.openxmlformats.org/officeDocument/2006/relationships/hyperlink" Target="mailto:david.kubicka@vscht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63A537"/>
                </a:solidFill>
              </a:rPr>
              <a:t>Green Chemistry:</a:t>
            </a:r>
            <a:br>
              <a:rPr lang="cs-CZ" dirty="0">
                <a:solidFill>
                  <a:srgbClr val="63A537"/>
                </a:solidFill>
              </a:rPr>
            </a:br>
            <a:r>
              <a:rPr lang="cs-CZ" sz="3600" dirty="0"/>
              <a:t>Obnovitelné suroviny pro chemický průmysl</a:t>
            </a:r>
            <a:endParaRPr lang="en-GB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6805"/>
            <a:ext cx="9144000" cy="1282568"/>
          </a:xfrm>
        </p:spPr>
        <p:txBody>
          <a:bodyPr>
            <a:normAutofit/>
          </a:bodyPr>
          <a:lstStyle/>
          <a:p>
            <a:r>
              <a:rPr lang="cs-CZ" b="0" dirty="0"/>
              <a:t>David Kubička</a:t>
            </a:r>
          </a:p>
          <a:p>
            <a:r>
              <a:rPr lang="cs-CZ" b="1" dirty="0"/>
              <a:t>Chemické fórum Ústeckého kraje 2021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</a:p>
        </p:txBody>
      </p:sp>
      <p:pic>
        <p:nvPicPr>
          <p:cNvPr id="12290" name="Picture 2" descr="home">
            <a:extLst>
              <a:ext uri="{FF2B5EF4-FFF2-40B4-BE49-F238E27FC236}">
                <a16:creationId xmlns:a16="http://schemas.microsoft.com/office/drawing/2014/main" id="{6DAB0D6F-282D-0947-9F2C-D6503B2C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90" y="263331"/>
            <a:ext cx="2961502" cy="6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4598658-F52E-4E01-9AB1-06B56F74050B}"/>
              </a:ext>
            </a:extLst>
          </p:cNvPr>
          <p:cNvSpPr/>
          <p:nvPr/>
        </p:nvSpPr>
        <p:spPr>
          <a:xfrm>
            <a:off x="42547" y="6105907"/>
            <a:ext cx="1210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3A53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david.kubicka@vscht.cz</a:t>
            </a:r>
            <a:r>
              <a:rPr lang="en-US" b="1">
                <a:solidFill>
                  <a:srgbClr val="63A537"/>
                </a:solidFill>
              </a:rPr>
              <a:t>								</a:t>
            </a:r>
            <a:r>
              <a:rPr lang="en-US" b="1">
                <a:solidFill>
                  <a:srgbClr val="63A53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http://greencats.vscht.cz</a:t>
            </a:r>
            <a:endParaRPr lang="cs-CZ" b="1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9AC413F-81DF-4EB8-8953-39AB547F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9" y="0"/>
            <a:ext cx="11340148" cy="6583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Conceptual biomass valorization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75A9FA-5C5D-44A4-B0D1-AE017CBE51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731345-1559-42D6-8DCE-78C5EF30E1E3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0" y="550890"/>
            <a:ext cx="96297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8AED97D9-5A09-4C25-AB7C-637DEC82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0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0E790C-73BE-4A56-880F-25DD7697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0"/>
            <a:ext cx="11358436" cy="6466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Biomass upgrading alternatives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96EF29-C50C-4DE7-88AE-24C5561FFC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5E292-40E1-4F9B-B489-CF2104BD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35" y="646637"/>
            <a:ext cx="8698606" cy="578549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8BF02D8-8F5C-4106-A8A1-49B1D2315C5C}"/>
              </a:ext>
            </a:extLst>
          </p:cNvPr>
          <p:cNvSpPr/>
          <p:nvPr/>
        </p:nvSpPr>
        <p:spPr>
          <a:xfrm>
            <a:off x="10257368" y="6124350"/>
            <a:ext cx="1847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Nexant</a:t>
            </a:r>
            <a:r>
              <a:rPr lang="en-US" sz="1400" i="1" dirty="0"/>
              <a:t> </a:t>
            </a:r>
            <a:r>
              <a:rPr lang="en-US" sz="1400" i="1" dirty="0" err="1"/>
              <a:t>Chemsystems</a:t>
            </a:r>
            <a:endParaRPr lang="cs-CZ" sz="1400" i="1" dirty="0"/>
          </a:p>
        </p:txBody>
      </p:sp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3BC723B5-8B69-4340-8EF9-798D041F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7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27E9FEF-58E3-4066-BDF9-F5C500BBC2C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RENEWABLES TO FUELS AND CHEMICALS:</a:t>
            </a:r>
          </a:p>
          <a:p>
            <a:pPr marL="0" indent="0">
              <a:buNone/>
            </a:pPr>
            <a:r>
              <a:rPr lang="en-US" sz="3600" b="1" dirty="0"/>
              <a:t>SOME EXAMPLES</a:t>
            </a:r>
            <a:endParaRPr lang="cs-CZ" sz="36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6D27F4D-3F55-4F2C-8C54-11A9ED7C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40F4C7-DE85-4D93-B425-B750F33F73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2A1DD315-DC0A-4209-8252-693D783A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0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A75DDC-803F-409F-B55F-430863F4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-45720"/>
            <a:ext cx="11331004" cy="6923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TRIGLYCERIDES TO HYDROCARBONS: HVO &amp; SAF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C497C3-107D-4CC9-8703-0A2739B96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0C16F1C4-1720-4C5F-8509-9B161E63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746EA1F-EACD-41AF-9CFD-4EC3DDF9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72" y="1421912"/>
            <a:ext cx="8314019" cy="41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5082D73-4877-4C26-BB72-F7AA29D657FB}"/>
              </a:ext>
            </a:extLst>
          </p:cNvPr>
          <p:cNvSpPr/>
          <p:nvPr/>
        </p:nvSpPr>
        <p:spPr>
          <a:xfrm>
            <a:off x="7819256" y="6144047"/>
            <a:ext cx="4248472" cy="261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i="1" dirty="0"/>
              <a:t>Kubičková, I.; Kubička, D. Waste Biomass. Valor. 2010, 1, 293-308.</a:t>
            </a:r>
          </a:p>
        </p:txBody>
      </p:sp>
    </p:spTree>
    <p:extLst>
      <p:ext uri="{BB962C8B-B14F-4D97-AF65-F5344CB8AC3E}">
        <p14:creationId xmlns:p14="http://schemas.microsoft.com/office/powerpoint/2010/main" val="24608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A75DDC-803F-409F-B55F-430863F4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-45720"/>
            <a:ext cx="11331004" cy="6923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TRIGLYCERIDES TO HYDROCARBONS: HVO &amp; SAF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C497C3-107D-4CC9-8703-0A2739B96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0C16F1C4-1720-4C5F-8509-9B161E63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2C89DC0-71EA-4EA6-8B01-370CE438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8" y="1913513"/>
            <a:ext cx="7065133" cy="303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140D4A9-51D0-4DE1-AB08-835664F8A72A}"/>
              </a:ext>
            </a:extLst>
          </p:cNvPr>
          <p:cNvSpPr/>
          <p:nvPr/>
        </p:nvSpPr>
        <p:spPr>
          <a:xfrm>
            <a:off x="9852449" y="6141296"/>
            <a:ext cx="2339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NexBTL</a:t>
            </a:r>
            <a:r>
              <a:rPr lang="en-US" sz="1200" i="1" dirty="0"/>
              <a:t> process (Hodge, 2006</a:t>
            </a:r>
            <a:r>
              <a:rPr lang="cs-CZ" sz="1200" i="1" dirty="0"/>
              <a:t>)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9B5028C2-DC38-4904-9FB4-A8857239D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240061"/>
              </p:ext>
            </p:extLst>
          </p:nvPr>
        </p:nvGraphicFramePr>
        <p:xfrm>
          <a:off x="6806110" y="1131060"/>
          <a:ext cx="5100967" cy="4523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Technology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Place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Capacity, kt/a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Start-up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NexBTL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NesteOil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Finland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Finland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Singapore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Netherlands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Ecofining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(UOP/ENI)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Italy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Venice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Italy,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Gela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 (560)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750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(in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progress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operated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(2021)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Times New Roman"/>
                        </a:rPr>
                        <a:t>Vegan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Axens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/IFP)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Mede, Franc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0687"/>
                  </a:ext>
                </a:extLst>
              </a:tr>
              <a:tr h="371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/>
                          <a:ea typeface="Times New Roman"/>
                        </a:rPr>
                        <a:t>BioVerno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(UPM)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Lapeenranta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Fin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9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CACCD9-2BD4-40F5-B848-35CAEB5E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BIOMASS TO BIOOIL TO BIOFUELS: BIOMATES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1A79E-8ACF-47EC-BEE5-1F0168A26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\\Chaos\ob300\312\EU-Projekte\BioMates\39_PicturesAndFigures\Flowsheet\BioMates-Flowsheet_RailRoad.jpg">
            <a:extLst>
              <a:ext uri="{FF2B5EF4-FFF2-40B4-BE49-F238E27FC236}">
                <a16:creationId xmlns:a16="http://schemas.microsoft.com/office/drawing/2014/main" id="{E1330016-2EEF-4EAB-8524-D262A05B7905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81" y="1577245"/>
            <a:ext cx="9637776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894603A6-7147-4C3B-9C2D-B4AFCE99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omates">
            <a:extLst>
              <a:ext uri="{FF2B5EF4-FFF2-40B4-BE49-F238E27FC236}">
                <a16:creationId xmlns:a16="http://schemas.microsoft.com/office/drawing/2014/main" id="{349EC3A9-2B56-4D2E-AF31-56A913FE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57" y="5831967"/>
            <a:ext cx="102374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CACCD9-2BD4-40F5-B848-35CAEB5E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BIOMASS TO BIOOIL TO BIOFUELS: BIOMATES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1A79E-8ACF-47EC-BEE5-1F0168A26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894603A6-7147-4C3B-9C2D-B4AFCE99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11">
            <a:extLst>
              <a:ext uri="{FF2B5EF4-FFF2-40B4-BE49-F238E27FC236}">
                <a16:creationId xmlns:a16="http://schemas.microsoft.com/office/drawing/2014/main" id="{7D312C6C-5409-40F8-BC02-38D2C39C80E4}"/>
              </a:ext>
            </a:extLst>
          </p:cNvPr>
          <p:cNvSpPr txBox="1"/>
          <p:nvPr/>
        </p:nvSpPr>
        <p:spPr>
          <a:xfrm>
            <a:off x="9013387" y="5207891"/>
            <a:ext cx="1200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b="1" dirty="0"/>
              <a:t>(”bio-oil”)</a:t>
            </a:r>
          </a:p>
        </p:txBody>
      </p:sp>
      <p:sp>
        <p:nvSpPr>
          <p:cNvPr id="8" name="Rechteck 212">
            <a:extLst>
              <a:ext uri="{FF2B5EF4-FFF2-40B4-BE49-F238E27FC236}">
                <a16:creationId xmlns:a16="http://schemas.microsoft.com/office/drawing/2014/main" id="{8AFB15B5-B381-4A63-8571-3E6FD3FDAAA5}"/>
              </a:ext>
            </a:extLst>
          </p:cNvPr>
          <p:cNvSpPr/>
          <p:nvPr/>
        </p:nvSpPr>
        <p:spPr bwMode="auto">
          <a:xfrm>
            <a:off x="4465720" y="2106909"/>
            <a:ext cx="2880320" cy="2485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C9C90C0-D006-45AF-A43E-E5C7F4BC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35" y="978103"/>
            <a:ext cx="7423993" cy="490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\\Chaos\ob300\312\Akquisition\2016\BioMates_2016\Meetings\160915_Brüssel\InLineCatalysis_Zeichnungen_transparent_a.gif">
            <a:extLst>
              <a:ext uri="{FF2B5EF4-FFF2-40B4-BE49-F238E27FC236}">
                <a16:creationId xmlns:a16="http://schemas.microsoft.com/office/drawing/2014/main" id="{0E729E47-AC18-4FAD-B02B-4A522EBE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57" y="1172797"/>
            <a:ext cx="924100" cy="22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haos\ob300\312\Akquisition\2016\BioMates_2016\Meetings\160915_Brüssel\InLineCatalysis_Zeichnungen_transparent_b.gif">
            <a:extLst>
              <a:ext uri="{FF2B5EF4-FFF2-40B4-BE49-F238E27FC236}">
                <a16:creationId xmlns:a16="http://schemas.microsoft.com/office/drawing/2014/main" id="{79DD5088-F0FC-4511-9E5C-D862D2E1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7813238" y="1930026"/>
            <a:ext cx="623975" cy="3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217">
            <a:extLst>
              <a:ext uri="{FF2B5EF4-FFF2-40B4-BE49-F238E27FC236}">
                <a16:creationId xmlns:a16="http://schemas.microsoft.com/office/drawing/2014/main" id="{5C2C65D4-4236-45B6-9B46-97C1B836A1B9}"/>
              </a:ext>
            </a:extLst>
          </p:cNvPr>
          <p:cNvSpPr/>
          <p:nvPr/>
        </p:nvSpPr>
        <p:spPr>
          <a:xfrm>
            <a:off x="9144833" y="3496886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In-line</a:t>
            </a:r>
            <a:br>
              <a:rPr lang="en-US"/>
            </a:br>
            <a:r>
              <a:rPr lang="en-US"/>
              <a:t>catalysis</a:t>
            </a:r>
            <a:endParaRPr lang="de-DE"/>
          </a:p>
        </p:txBody>
      </p:sp>
      <p:sp>
        <p:nvSpPr>
          <p:cNvPr id="13" name="Bogen 218">
            <a:extLst>
              <a:ext uri="{FF2B5EF4-FFF2-40B4-BE49-F238E27FC236}">
                <a16:creationId xmlns:a16="http://schemas.microsoft.com/office/drawing/2014/main" id="{5A4DE82A-9BDB-4843-A74E-4F8503F9C3CE}"/>
              </a:ext>
            </a:extLst>
          </p:cNvPr>
          <p:cNvSpPr/>
          <p:nvPr/>
        </p:nvSpPr>
        <p:spPr bwMode="auto">
          <a:xfrm>
            <a:off x="2737528" y="1336646"/>
            <a:ext cx="72008" cy="72008"/>
          </a:xfrm>
          <a:prstGeom prst="arc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 descr="Biomates">
            <a:extLst>
              <a:ext uri="{FF2B5EF4-FFF2-40B4-BE49-F238E27FC236}">
                <a16:creationId xmlns:a16="http://schemas.microsoft.com/office/drawing/2014/main" id="{9738D3F1-D756-46EC-8345-63BAF978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21" y="5879897"/>
            <a:ext cx="102374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4136EFB-9ADE-44ED-BE4F-D15B0E64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-20320"/>
            <a:ext cx="11287316" cy="6669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Ih2 technology – </a:t>
            </a:r>
            <a:r>
              <a:rPr lang="en-US" dirty="0" err="1">
                <a:solidFill>
                  <a:schemeClr val="tx1"/>
                </a:solidFill>
              </a:rPr>
              <a:t>gti</a:t>
            </a:r>
            <a:r>
              <a:rPr lang="en-US" dirty="0">
                <a:solidFill>
                  <a:schemeClr val="tx1"/>
                </a:solidFill>
              </a:rPr>
              <a:t> &amp; shell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B94110-C09A-4156-9EA4-8628C2D375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4962" y="6664960"/>
            <a:ext cx="9174477" cy="142093"/>
          </a:xfrm>
        </p:spPr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43D100-E75C-4D60-A276-6568C8AA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172210"/>
            <a:ext cx="10427970" cy="5067300"/>
          </a:xfrm>
          <a:prstGeom prst="rect">
            <a:avLst/>
          </a:prstGeom>
        </p:spPr>
      </p:pic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33C5A4EF-7108-4DBF-A404-01E83598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7347A6F-B09D-4C8E-A32F-3A9573A71322}"/>
              </a:ext>
            </a:extLst>
          </p:cNvPr>
          <p:cNvSpPr/>
          <p:nvPr/>
        </p:nvSpPr>
        <p:spPr>
          <a:xfrm>
            <a:off x="7585263" y="6134297"/>
            <a:ext cx="4492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https://catalysts.shell.com/en/ih2-technology-fact-sheet</a:t>
            </a:r>
          </a:p>
        </p:txBody>
      </p:sp>
    </p:spTree>
    <p:extLst>
      <p:ext uri="{BB962C8B-B14F-4D97-AF65-F5344CB8AC3E}">
        <p14:creationId xmlns:p14="http://schemas.microsoft.com/office/powerpoint/2010/main" val="399626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AA4FE4B-C31C-4905-AD56-0DA19026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Platform Molecules Increasing the Chain Length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25CB1A-1C0C-4A13-8325-51F23092CA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DE059EFC-7CDB-48F3-96AF-BB8F676C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B0E9974-8B21-425C-8711-2DDFF25EA77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14963" y="1310925"/>
            <a:ext cx="8403220" cy="32061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1EF92C-80A9-48B1-9F33-110967BCDED1}"/>
              </a:ext>
            </a:extLst>
          </p:cNvPr>
          <p:cNvSpPr txBox="1"/>
          <p:nvPr/>
        </p:nvSpPr>
        <p:spPr>
          <a:xfrm>
            <a:off x="6247578" y="4141192"/>
            <a:ext cx="41200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Reaction 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Aldol condensation / Condensation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Guerbet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Ketonization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Oligomerization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Alkylation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B58C521-5798-4094-9BC7-D71D2EB64554}"/>
              </a:ext>
            </a:extLst>
          </p:cNvPr>
          <p:cNvSpPr/>
          <p:nvPr/>
        </p:nvSpPr>
        <p:spPr>
          <a:xfrm>
            <a:off x="8982044" y="6206045"/>
            <a:ext cx="2925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/>
              <a:t>Ind. Eng. Chem. Res. 2017, 56, 13356-13366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75952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447C482-2E5F-4145-987E-C07407C3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1" y="-40640"/>
            <a:ext cx="11368596" cy="6872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Aldol condensation: designing fuels?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8053F9-45A3-45DD-8F7E-63F7517097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01D88D-84B8-4101-B0C2-151CC465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1952918"/>
            <a:ext cx="8223809" cy="10580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002826-D6F4-4254-A3E3-BB90BABC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8" y="4402976"/>
            <a:ext cx="5400000" cy="119047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B2C506E-E66C-4769-B3D7-BB653A4F5EA8}"/>
              </a:ext>
            </a:extLst>
          </p:cNvPr>
          <p:cNvGrpSpPr/>
          <p:nvPr/>
        </p:nvGrpSpPr>
        <p:grpSpPr>
          <a:xfrm>
            <a:off x="7221950" y="2285747"/>
            <a:ext cx="1628383" cy="401639"/>
            <a:chOff x="7171150" y="2665382"/>
            <a:chExt cx="1628383" cy="401639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71090D2-1FA9-4DCD-BB35-D1DBBBCFC8B0}"/>
                </a:ext>
              </a:extLst>
            </p:cNvPr>
            <p:cNvSpPr/>
            <p:nvPr/>
          </p:nvSpPr>
          <p:spPr>
            <a:xfrm>
              <a:off x="7171150" y="2665382"/>
              <a:ext cx="1628383" cy="401639"/>
            </a:xfrm>
            <a:custGeom>
              <a:avLst/>
              <a:gdLst>
                <a:gd name="connsiteX0" fmla="*/ 0 w 1628383"/>
                <a:gd name="connsiteY0" fmla="*/ 113489 h 401639"/>
                <a:gd name="connsiteX1" fmla="*/ 75156 w 1628383"/>
                <a:gd name="connsiteY1" fmla="*/ 301379 h 401639"/>
                <a:gd name="connsiteX2" fmla="*/ 100208 w 1628383"/>
                <a:gd name="connsiteY2" fmla="*/ 263801 h 401639"/>
                <a:gd name="connsiteX3" fmla="*/ 275572 w 1628383"/>
                <a:gd name="connsiteY3" fmla="*/ 288853 h 401639"/>
                <a:gd name="connsiteX4" fmla="*/ 325676 w 1628383"/>
                <a:gd name="connsiteY4" fmla="*/ 100963 h 401639"/>
                <a:gd name="connsiteX5" fmla="*/ 501041 w 1628383"/>
                <a:gd name="connsiteY5" fmla="*/ 38332 h 401639"/>
                <a:gd name="connsiteX6" fmla="*/ 663879 w 1628383"/>
                <a:gd name="connsiteY6" fmla="*/ 88437 h 401639"/>
                <a:gd name="connsiteX7" fmla="*/ 663879 w 1628383"/>
                <a:gd name="connsiteY7" fmla="*/ 276327 h 401639"/>
                <a:gd name="connsiteX8" fmla="*/ 801665 w 1628383"/>
                <a:gd name="connsiteY8" fmla="*/ 401587 h 401639"/>
                <a:gd name="connsiteX9" fmla="*/ 1014608 w 1628383"/>
                <a:gd name="connsiteY9" fmla="*/ 288853 h 401639"/>
                <a:gd name="connsiteX10" fmla="*/ 1002082 w 1628383"/>
                <a:gd name="connsiteY10" fmla="*/ 75911 h 401639"/>
                <a:gd name="connsiteX11" fmla="*/ 1152394 w 1628383"/>
                <a:gd name="connsiteY11" fmla="*/ 754 h 401639"/>
                <a:gd name="connsiteX12" fmla="*/ 1327759 w 1628383"/>
                <a:gd name="connsiteY12" fmla="*/ 113489 h 401639"/>
                <a:gd name="connsiteX13" fmla="*/ 1377863 w 1628383"/>
                <a:gd name="connsiteY13" fmla="*/ 326431 h 401639"/>
                <a:gd name="connsiteX14" fmla="*/ 1553227 w 1628383"/>
                <a:gd name="connsiteY14" fmla="*/ 313905 h 401639"/>
                <a:gd name="connsiteX15" fmla="*/ 1628383 w 1628383"/>
                <a:gd name="connsiteY15" fmla="*/ 113489 h 40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8383" h="401639">
                  <a:moveTo>
                    <a:pt x="0" y="113489"/>
                  </a:moveTo>
                  <a:cubicBezTo>
                    <a:pt x="29227" y="194908"/>
                    <a:pt x="58455" y="276327"/>
                    <a:pt x="75156" y="301379"/>
                  </a:cubicBezTo>
                  <a:cubicBezTo>
                    <a:pt x="91857" y="326431"/>
                    <a:pt x="66805" y="265889"/>
                    <a:pt x="100208" y="263801"/>
                  </a:cubicBezTo>
                  <a:cubicBezTo>
                    <a:pt x="133611" y="261713"/>
                    <a:pt x="237994" y="315993"/>
                    <a:pt x="275572" y="288853"/>
                  </a:cubicBezTo>
                  <a:cubicBezTo>
                    <a:pt x="313150" y="261713"/>
                    <a:pt x="288098" y="142716"/>
                    <a:pt x="325676" y="100963"/>
                  </a:cubicBezTo>
                  <a:cubicBezTo>
                    <a:pt x="363254" y="59210"/>
                    <a:pt x="444674" y="40420"/>
                    <a:pt x="501041" y="38332"/>
                  </a:cubicBezTo>
                  <a:cubicBezTo>
                    <a:pt x="557408" y="36244"/>
                    <a:pt x="636739" y="48771"/>
                    <a:pt x="663879" y="88437"/>
                  </a:cubicBezTo>
                  <a:cubicBezTo>
                    <a:pt x="691019" y="128103"/>
                    <a:pt x="640915" y="224135"/>
                    <a:pt x="663879" y="276327"/>
                  </a:cubicBezTo>
                  <a:cubicBezTo>
                    <a:pt x="686843" y="328519"/>
                    <a:pt x="743210" y="399499"/>
                    <a:pt x="801665" y="401587"/>
                  </a:cubicBezTo>
                  <a:cubicBezTo>
                    <a:pt x="860120" y="403675"/>
                    <a:pt x="981205" y="343132"/>
                    <a:pt x="1014608" y="288853"/>
                  </a:cubicBezTo>
                  <a:cubicBezTo>
                    <a:pt x="1048011" y="234574"/>
                    <a:pt x="979118" y="123927"/>
                    <a:pt x="1002082" y="75911"/>
                  </a:cubicBezTo>
                  <a:cubicBezTo>
                    <a:pt x="1025046" y="27895"/>
                    <a:pt x="1098115" y="-5509"/>
                    <a:pt x="1152394" y="754"/>
                  </a:cubicBezTo>
                  <a:cubicBezTo>
                    <a:pt x="1206673" y="7017"/>
                    <a:pt x="1290181" y="59210"/>
                    <a:pt x="1327759" y="113489"/>
                  </a:cubicBezTo>
                  <a:cubicBezTo>
                    <a:pt x="1365337" y="167768"/>
                    <a:pt x="1340285" y="293028"/>
                    <a:pt x="1377863" y="326431"/>
                  </a:cubicBezTo>
                  <a:cubicBezTo>
                    <a:pt x="1415441" y="359834"/>
                    <a:pt x="1511474" y="349395"/>
                    <a:pt x="1553227" y="313905"/>
                  </a:cubicBezTo>
                  <a:cubicBezTo>
                    <a:pt x="1594980" y="278415"/>
                    <a:pt x="1611681" y="195952"/>
                    <a:pt x="1628383" y="11348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5BCEB176-FF67-42A8-A79F-E1B29E015A0F}"/>
                </a:ext>
              </a:extLst>
            </p:cNvPr>
            <p:cNvSpPr/>
            <p:nvPr/>
          </p:nvSpPr>
          <p:spPr>
            <a:xfrm>
              <a:off x="7828767" y="2688930"/>
              <a:ext cx="313151" cy="75252"/>
            </a:xfrm>
            <a:custGeom>
              <a:avLst/>
              <a:gdLst>
                <a:gd name="connsiteX0" fmla="*/ 0 w 313151"/>
                <a:gd name="connsiteY0" fmla="*/ 75252 h 75252"/>
                <a:gd name="connsiteX1" fmla="*/ 137786 w 313151"/>
                <a:gd name="connsiteY1" fmla="*/ 95 h 75252"/>
                <a:gd name="connsiteX2" fmla="*/ 313151 w 313151"/>
                <a:gd name="connsiteY2" fmla="*/ 62726 h 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151" h="75252">
                  <a:moveTo>
                    <a:pt x="0" y="75252"/>
                  </a:moveTo>
                  <a:cubicBezTo>
                    <a:pt x="42797" y="38717"/>
                    <a:pt x="85594" y="2183"/>
                    <a:pt x="137786" y="95"/>
                  </a:cubicBezTo>
                  <a:cubicBezTo>
                    <a:pt x="189978" y="-1993"/>
                    <a:pt x="251564" y="30366"/>
                    <a:pt x="313151" y="6272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CA007F-BB80-478E-AF4C-F83CEBDCF22C}"/>
              </a:ext>
            </a:extLst>
          </p:cNvPr>
          <p:cNvSpPr txBox="1"/>
          <p:nvPr/>
        </p:nvSpPr>
        <p:spPr>
          <a:xfrm>
            <a:off x="7479611" y="3112081"/>
            <a:ext cx="111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cyclic-C16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146F5CFA-D15B-4E74-BCCA-2CCD6EBF8361}"/>
              </a:ext>
            </a:extLst>
          </p:cNvPr>
          <p:cNvSpPr/>
          <p:nvPr/>
        </p:nvSpPr>
        <p:spPr>
          <a:xfrm>
            <a:off x="5198997" y="2228488"/>
            <a:ext cx="975681" cy="388829"/>
          </a:xfrm>
          <a:custGeom>
            <a:avLst/>
            <a:gdLst>
              <a:gd name="connsiteX0" fmla="*/ 0 w 975681"/>
              <a:gd name="connsiteY0" fmla="*/ 75679 h 388829"/>
              <a:gd name="connsiteX1" fmla="*/ 62630 w 975681"/>
              <a:gd name="connsiteY1" fmla="*/ 276095 h 388829"/>
              <a:gd name="connsiteX2" fmla="*/ 225469 w 975681"/>
              <a:gd name="connsiteY2" fmla="*/ 276095 h 388829"/>
              <a:gd name="connsiteX3" fmla="*/ 300625 w 975681"/>
              <a:gd name="connsiteY3" fmla="*/ 63152 h 388829"/>
              <a:gd name="connsiteX4" fmla="*/ 438411 w 975681"/>
              <a:gd name="connsiteY4" fmla="*/ 522 h 388829"/>
              <a:gd name="connsiteX5" fmla="*/ 626302 w 975681"/>
              <a:gd name="connsiteY5" fmla="*/ 88205 h 388829"/>
              <a:gd name="connsiteX6" fmla="*/ 789140 w 975681"/>
              <a:gd name="connsiteY6" fmla="*/ 25574 h 388829"/>
              <a:gd name="connsiteX7" fmla="*/ 939452 w 975681"/>
              <a:gd name="connsiteY7" fmla="*/ 113257 h 388829"/>
              <a:gd name="connsiteX8" fmla="*/ 964504 w 975681"/>
              <a:gd name="connsiteY8" fmla="*/ 288621 h 388829"/>
              <a:gd name="connsiteX9" fmla="*/ 789140 w 975681"/>
              <a:gd name="connsiteY9" fmla="*/ 388829 h 388829"/>
              <a:gd name="connsiteX10" fmla="*/ 638828 w 975681"/>
              <a:gd name="connsiteY10" fmla="*/ 288621 h 388829"/>
              <a:gd name="connsiteX11" fmla="*/ 638828 w 975681"/>
              <a:gd name="connsiteY11" fmla="*/ 88205 h 388829"/>
              <a:gd name="connsiteX12" fmla="*/ 638828 w 975681"/>
              <a:gd name="connsiteY12" fmla="*/ 88205 h 388829"/>
              <a:gd name="connsiteX13" fmla="*/ 638828 w 975681"/>
              <a:gd name="connsiteY13" fmla="*/ 88205 h 38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5681" h="388829">
                <a:moveTo>
                  <a:pt x="0" y="75679"/>
                </a:moveTo>
                <a:cubicBezTo>
                  <a:pt x="12526" y="159185"/>
                  <a:pt x="25052" y="242692"/>
                  <a:pt x="62630" y="276095"/>
                </a:cubicBezTo>
                <a:cubicBezTo>
                  <a:pt x="100208" y="309498"/>
                  <a:pt x="185803" y="311585"/>
                  <a:pt x="225469" y="276095"/>
                </a:cubicBezTo>
                <a:cubicBezTo>
                  <a:pt x="265135" y="240605"/>
                  <a:pt x="265135" y="109081"/>
                  <a:pt x="300625" y="63152"/>
                </a:cubicBezTo>
                <a:cubicBezTo>
                  <a:pt x="336115" y="17223"/>
                  <a:pt x="384131" y="-3654"/>
                  <a:pt x="438411" y="522"/>
                </a:cubicBezTo>
                <a:cubicBezTo>
                  <a:pt x="492691" y="4698"/>
                  <a:pt x="567847" y="84030"/>
                  <a:pt x="626302" y="88205"/>
                </a:cubicBezTo>
                <a:cubicBezTo>
                  <a:pt x="684757" y="92380"/>
                  <a:pt x="736948" y="21399"/>
                  <a:pt x="789140" y="25574"/>
                </a:cubicBezTo>
                <a:cubicBezTo>
                  <a:pt x="841332" y="29749"/>
                  <a:pt x="910225" y="69416"/>
                  <a:pt x="939452" y="113257"/>
                </a:cubicBezTo>
                <a:cubicBezTo>
                  <a:pt x="968679" y="157098"/>
                  <a:pt x="989556" y="242692"/>
                  <a:pt x="964504" y="288621"/>
                </a:cubicBezTo>
                <a:cubicBezTo>
                  <a:pt x="939452" y="334550"/>
                  <a:pt x="843419" y="388829"/>
                  <a:pt x="789140" y="388829"/>
                </a:cubicBezTo>
                <a:cubicBezTo>
                  <a:pt x="734861" y="388829"/>
                  <a:pt x="663880" y="338725"/>
                  <a:pt x="638828" y="288621"/>
                </a:cubicBezTo>
                <a:cubicBezTo>
                  <a:pt x="613776" y="238517"/>
                  <a:pt x="638828" y="88205"/>
                  <a:pt x="638828" y="88205"/>
                </a:cubicBezTo>
                <a:lnTo>
                  <a:pt x="638828" y="88205"/>
                </a:lnTo>
                <a:lnTo>
                  <a:pt x="638828" y="8820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DD99C4-5107-4482-9991-6684666BFCD4}"/>
              </a:ext>
            </a:extLst>
          </p:cNvPr>
          <p:cNvSpPr txBox="1"/>
          <p:nvPr/>
        </p:nvSpPr>
        <p:spPr>
          <a:xfrm>
            <a:off x="5027742" y="3112081"/>
            <a:ext cx="111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cyclic-C11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4592E2-81EA-492E-979E-3833CB554311}"/>
              </a:ext>
            </a:extLst>
          </p:cNvPr>
          <p:cNvSpPr txBox="1"/>
          <p:nvPr/>
        </p:nvSpPr>
        <p:spPr>
          <a:xfrm>
            <a:off x="446337" y="1374009"/>
            <a:ext cx="22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Aldol condensation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6BDEA7-750C-4A02-BF9E-941E8495847E}"/>
              </a:ext>
            </a:extLst>
          </p:cNvPr>
          <p:cNvSpPr txBox="1"/>
          <p:nvPr/>
        </p:nvSpPr>
        <p:spPr>
          <a:xfrm>
            <a:off x="440573" y="3628694"/>
            <a:ext cx="2240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Self condensation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5ACB597-3023-4D53-BAD2-2DCED4839219}"/>
              </a:ext>
            </a:extLst>
          </p:cNvPr>
          <p:cNvSpPr/>
          <p:nvPr/>
        </p:nvSpPr>
        <p:spPr>
          <a:xfrm>
            <a:off x="4575039" y="4605110"/>
            <a:ext cx="850149" cy="664704"/>
          </a:xfrm>
          <a:custGeom>
            <a:avLst/>
            <a:gdLst>
              <a:gd name="connsiteX0" fmla="*/ 824375 w 850149"/>
              <a:gd name="connsiteY0" fmla="*/ 301239 h 664704"/>
              <a:gd name="connsiteX1" fmla="*/ 836901 w 850149"/>
              <a:gd name="connsiteY1" fmla="*/ 63244 h 664704"/>
              <a:gd name="connsiteX2" fmla="*/ 661536 w 850149"/>
              <a:gd name="connsiteY2" fmla="*/ 614 h 664704"/>
              <a:gd name="connsiteX3" fmla="*/ 523750 w 850149"/>
              <a:gd name="connsiteY3" fmla="*/ 88296 h 664704"/>
              <a:gd name="connsiteX4" fmla="*/ 511224 w 850149"/>
              <a:gd name="connsiteY4" fmla="*/ 251134 h 664704"/>
              <a:gd name="connsiteX5" fmla="*/ 360912 w 850149"/>
              <a:gd name="connsiteY5" fmla="*/ 363869 h 664704"/>
              <a:gd name="connsiteX6" fmla="*/ 210599 w 850149"/>
              <a:gd name="connsiteY6" fmla="*/ 263660 h 664704"/>
              <a:gd name="connsiteX7" fmla="*/ 22709 w 850149"/>
              <a:gd name="connsiteY7" fmla="*/ 388921 h 664704"/>
              <a:gd name="connsiteX8" fmla="*/ 22709 w 850149"/>
              <a:gd name="connsiteY8" fmla="*/ 564285 h 664704"/>
              <a:gd name="connsiteX9" fmla="*/ 198073 w 850149"/>
              <a:gd name="connsiteY9" fmla="*/ 664493 h 664704"/>
              <a:gd name="connsiteX10" fmla="*/ 373438 w 850149"/>
              <a:gd name="connsiteY10" fmla="*/ 539233 h 664704"/>
              <a:gd name="connsiteX11" fmla="*/ 373438 w 850149"/>
              <a:gd name="connsiteY11" fmla="*/ 363869 h 664704"/>
              <a:gd name="connsiteX12" fmla="*/ 498698 w 850149"/>
              <a:gd name="connsiteY12" fmla="*/ 301239 h 664704"/>
              <a:gd name="connsiteX13" fmla="*/ 649010 w 850149"/>
              <a:gd name="connsiteY13" fmla="*/ 363869 h 664704"/>
              <a:gd name="connsiteX14" fmla="*/ 774271 w 850149"/>
              <a:gd name="connsiteY14" fmla="*/ 313765 h 6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0149" h="664704">
                <a:moveTo>
                  <a:pt x="824375" y="301239"/>
                </a:moveTo>
                <a:cubicBezTo>
                  <a:pt x="844208" y="207293"/>
                  <a:pt x="864041" y="113348"/>
                  <a:pt x="836901" y="63244"/>
                </a:cubicBezTo>
                <a:cubicBezTo>
                  <a:pt x="809761" y="13140"/>
                  <a:pt x="713728" y="-3561"/>
                  <a:pt x="661536" y="614"/>
                </a:cubicBezTo>
                <a:cubicBezTo>
                  <a:pt x="609344" y="4789"/>
                  <a:pt x="548802" y="46543"/>
                  <a:pt x="523750" y="88296"/>
                </a:cubicBezTo>
                <a:cubicBezTo>
                  <a:pt x="498698" y="130049"/>
                  <a:pt x="538364" y="205205"/>
                  <a:pt x="511224" y="251134"/>
                </a:cubicBezTo>
                <a:cubicBezTo>
                  <a:pt x="484084" y="297063"/>
                  <a:pt x="411016" y="361781"/>
                  <a:pt x="360912" y="363869"/>
                </a:cubicBezTo>
                <a:cubicBezTo>
                  <a:pt x="310808" y="365957"/>
                  <a:pt x="266966" y="259485"/>
                  <a:pt x="210599" y="263660"/>
                </a:cubicBezTo>
                <a:cubicBezTo>
                  <a:pt x="154232" y="267835"/>
                  <a:pt x="54024" y="338817"/>
                  <a:pt x="22709" y="388921"/>
                </a:cubicBezTo>
                <a:cubicBezTo>
                  <a:pt x="-8606" y="439025"/>
                  <a:pt x="-6518" y="518356"/>
                  <a:pt x="22709" y="564285"/>
                </a:cubicBezTo>
                <a:cubicBezTo>
                  <a:pt x="51936" y="610214"/>
                  <a:pt x="139618" y="668668"/>
                  <a:pt x="198073" y="664493"/>
                </a:cubicBezTo>
                <a:cubicBezTo>
                  <a:pt x="256528" y="660318"/>
                  <a:pt x="344210" y="589337"/>
                  <a:pt x="373438" y="539233"/>
                </a:cubicBezTo>
                <a:cubicBezTo>
                  <a:pt x="402665" y="489129"/>
                  <a:pt x="352561" y="403535"/>
                  <a:pt x="373438" y="363869"/>
                </a:cubicBezTo>
                <a:cubicBezTo>
                  <a:pt x="394315" y="324203"/>
                  <a:pt x="452769" y="301239"/>
                  <a:pt x="498698" y="301239"/>
                </a:cubicBezTo>
                <a:cubicBezTo>
                  <a:pt x="544627" y="301239"/>
                  <a:pt x="603081" y="361781"/>
                  <a:pt x="649010" y="363869"/>
                </a:cubicBezTo>
                <a:cubicBezTo>
                  <a:pt x="694939" y="365957"/>
                  <a:pt x="734605" y="339861"/>
                  <a:pt x="774271" y="313765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DD58B8D-7EB4-4ABF-8554-4A9DF5F671A8}"/>
              </a:ext>
            </a:extLst>
          </p:cNvPr>
          <p:cNvSpPr/>
          <p:nvPr/>
        </p:nvSpPr>
        <p:spPr>
          <a:xfrm>
            <a:off x="1560919" y="5341822"/>
            <a:ext cx="4358025" cy="44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BF73BAA-28A8-490B-A84E-EA9DC6EC2E2C}"/>
              </a:ext>
            </a:extLst>
          </p:cNvPr>
          <p:cNvSpPr txBox="1"/>
          <p:nvPr/>
        </p:nvSpPr>
        <p:spPr>
          <a:xfrm>
            <a:off x="4307318" y="5353621"/>
            <a:ext cx="111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cyclic-C1</a:t>
            </a:r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18" name="Picture 2" descr="home">
            <a:extLst>
              <a:ext uri="{FF2B5EF4-FFF2-40B4-BE49-F238E27FC236}">
                <a16:creationId xmlns:a16="http://schemas.microsoft.com/office/drawing/2014/main" id="{E0A0F936-6CFE-43C2-BEA4-D088062D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200BF33-7FA9-4949-B90B-6B9E60E1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1" y="-20320"/>
            <a:ext cx="11327956" cy="66695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Green chemistry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F6C049-3161-9645-B124-5745B7FDBD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12" name="Picture 2" descr="home">
            <a:extLst>
              <a:ext uri="{FF2B5EF4-FFF2-40B4-BE49-F238E27FC236}">
                <a16:creationId xmlns:a16="http://schemas.microsoft.com/office/drawing/2014/main" id="{9E3169B6-FA0F-4AA5-A313-3550737D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206A0E3-C8BF-43A8-AC77-A23D1AEC2D0B}"/>
              </a:ext>
            </a:extLst>
          </p:cNvPr>
          <p:cNvSpPr/>
          <p:nvPr/>
        </p:nvSpPr>
        <p:spPr>
          <a:xfrm>
            <a:off x="1610867" y="1248263"/>
            <a:ext cx="8970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‘‘…design of chemical products and processes to reduce or eliminate the use and generation of hazardous substances.’’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3ECC3B-222E-46D4-8695-F59B29D2FF69}"/>
              </a:ext>
            </a:extLst>
          </p:cNvPr>
          <p:cNvSpPr/>
          <p:nvPr/>
        </p:nvSpPr>
        <p:spPr>
          <a:xfrm>
            <a:off x="9149179" y="5989822"/>
            <a:ext cx="3042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/>
              <a:t>Chem</a:t>
            </a:r>
            <a:r>
              <a:rPr lang="cs-CZ" sz="1400" i="1" dirty="0"/>
              <a:t>. Soc. </a:t>
            </a:r>
            <a:r>
              <a:rPr lang="cs-CZ" sz="1400" i="1" dirty="0" err="1"/>
              <a:t>Rev</a:t>
            </a:r>
            <a:r>
              <a:rPr lang="cs-CZ" sz="1400" i="1" dirty="0"/>
              <a:t>., </a:t>
            </a:r>
            <a:r>
              <a:rPr lang="cs-CZ" sz="1400" b="1" i="1" dirty="0"/>
              <a:t>2010</a:t>
            </a:r>
            <a:r>
              <a:rPr lang="cs-CZ" sz="1400" i="1" dirty="0"/>
              <a:t>, 39, 301–312</a:t>
            </a:r>
            <a:r>
              <a:rPr lang="en-US" sz="1400" i="1" dirty="0"/>
              <a:t>,</a:t>
            </a:r>
          </a:p>
          <a:p>
            <a:r>
              <a:rPr lang="en-US" sz="1400" i="1" dirty="0"/>
              <a:t>Env. Sci. Tech. </a:t>
            </a:r>
            <a:r>
              <a:rPr lang="en-US" sz="1400" b="1" i="1" dirty="0"/>
              <a:t>2003</a:t>
            </a:r>
            <a:r>
              <a:rPr lang="en-US" sz="1400" i="1" dirty="0"/>
              <a:t>, 37(5), 94A-101A</a:t>
            </a:r>
            <a:endParaRPr lang="cs-CZ" sz="1400" i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6BD50A-92C6-42CA-9088-975D239E47F1}"/>
              </a:ext>
            </a:extLst>
          </p:cNvPr>
          <p:cNvSpPr/>
          <p:nvPr/>
        </p:nvSpPr>
        <p:spPr>
          <a:xfrm>
            <a:off x="3048000" y="3105835"/>
            <a:ext cx="733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“Sustainability requires objectives at the molecular, product, process, and system levels.”</a:t>
            </a:r>
          </a:p>
        </p:txBody>
      </p:sp>
    </p:spTree>
    <p:extLst>
      <p:ext uri="{BB962C8B-B14F-4D97-AF65-F5344CB8AC3E}">
        <p14:creationId xmlns:p14="http://schemas.microsoft.com/office/powerpoint/2010/main" val="274255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016A21-648B-4D0F-8B36-C2E4EE99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BIOMASS TO SYNGAS TO ANYTHING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90621-F722-429F-831A-47509FBEC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5599" y="6492240"/>
            <a:ext cx="9125077" cy="355600"/>
          </a:xfrm>
        </p:spPr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2198AA2-A9F3-4A42-9565-BF2AE146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31" y="520964"/>
            <a:ext cx="10987088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EBA41708-E1E5-4ACE-BF7A-25E08D23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370F55C-9681-468B-A282-F2D9088301EC}"/>
              </a:ext>
            </a:extLst>
          </p:cNvPr>
          <p:cNvSpPr txBox="1"/>
          <p:nvPr/>
        </p:nvSpPr>
        <p:spPr>
          <a:xfrm>
            <a:off x="5500953" y="4467773"/>
            <a:ext cx="9853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41C8"/>
                </a:solidFill>
                <a:highlight>
                  <a:srgbClr val="FFFF00"/>
                </a:highlight>
              </a:rPr>
              <a:t>CO</a:t>
            </a:r>
            <a:r>
              <a:rPr lang="en-US" sz="3200" b="1" baseline="-25000" dirty="0">
                <a:solidFill>
                  <a:srgbClr val="0841C8"/>
                </a:solidFill>
                <a:highlight>
                  <a:srgbClr val="FFFF00"/>
                </a:highlight>
              </a:rPr>
              <a:t>2</a:t>
            </a:r>
            <a:endParaRPr lang="cs-CZ" sz="3200" b="1" baseline="-25000" dirty="0">
              <a:solidFill>
                <a:srgbClr val="0841C8"/>
              </a:solidFill>
              <a:highlight>
                <a:srgbClr val="FFFF00"/>
              </a:highlight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372374-1ECF-4D83-9329-705106E18466}"/>
              </a:ext>
            </a:extLst>
          </p:cNvPr>
          <p:cNvCxnSpPr>
            <a:cxnSpLocks/>
          </p:cNvCxnSpPr>
          <p:nvPr/>
        </p:nvCxnSpPr>
        <p:spPr>
          <a:xfrm flipH="1" flipV="1">
            <a:off x="5065776" y="4233672"/>
            <a:ext cx="507924" cy="389128"/>
          </a:xfrm>
          <a:prstGeom prst="straightConnector1">
            <a:avLst/>
          </a:prstGeom>
          <a:ln w="38100">
            <a:solidFill>
              <a:srgbClr val="0841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E391B66-270A-4262-BD92-020938DB0603}"/>
              </a:ext>
            </a:extLst>
          </p:cNvPr>
          <p:cNvCxnSpPr>
            <a:cxnSpLocks/>
          </p:cNvCxnSpPr>
          <p:nvPr/>
        </p:nvCxnSpPr>
        <p:spPr>
          <a:xfrm flipV="1">
            <a:off x="6247578" y="4286818"/>
            <a:ext cx="477488" cy="335982"/>
          </a:xfrm>
          <a:prstGeom prst="straightConnector1">
            <a:avLst/>
          </a:prstGeom>
          <a:ln w="38100">
            <a:solidFill>
              <a:srgbClr val="0841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74D695-9E42-4A40-BACA-9316FCB2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Biomass to adipic acid: towards nylon 6,6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A4D85F-58EC-4FC4-ACAC-AA40457A72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920BFF-4E20-4D26-A1B8-8F5C6AE6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2" y="1299965"/>
            <a:ext cx="7847635" cy="10475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E43927-A76D-401E-BD66-4FDBDB98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93" y="3482475"/>
            <a:ext cx="7639291" cy="185773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FAEB83F-B62A-42F4-9936-CDC9222C2A32}"/>
              </a:ext>
            </a:extLst>
          </p:cNvPr>
          <p:cNvSpPr/>
          <p:nvPr/>
        </p:nvSpPr>
        <p:spPr>
          <a:xfrm>
            <a:off x="9192131" y="6068814"/>
            <a:ext cx="280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Source: </a:t>
            </a:r>
            <a:r>
              <a:rPr lang="cs-CZ" i="1" dirty="0" err="1"/>
              <a:t>Tecnon</a:t>
            </a:r>
            <a:r>
              <a:rPr lang="cs-CZ" i="1" dirty="0"/>
              <a:t> </a:t>
            </a:r>
            <a:r>
              <a:rPr lang="cs-CZ" i="1" dirty="0" err="1"/>
              <a:t>OrbiChem</a:t>
            </a:r>
            <a:endParaRPr lang="cs-CZ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C344EA-FE71-48BB-90E1-46A50D0219EE}"/>
              </a:ext>
            </a:extLst>
          </p:cNvPr>
          <p:cNvSpPr txBox="1"/>
          <p:nvPr/>
        </p:nvSpPr>
        <p:spPr>
          <a:xfrm>
            <a:off x="1095222" y="930633"/>
            <a:ext cx="43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Classical petrochemical route</a:t>
            </a:r>
            <a:endParaRPr lang="cs-CZ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9BDDF2-0401-44E9-810E-6C3FAAA9D92D}"/>
              </a:ext>
            </a:extLst>
          </p:cNvPr>
          <p:cNvSpPr txBox="1"/>
          <p:nvPr/>
        </p:nvSpPr>
        <p:spPr>
          <a:xfrm>
            <a:off x="1105382" y="3104873"/>
            <a:ext cx="43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Rennovia</a:t>
            </a:r>
            <a:r>
              <a:rPr lang="en-US" b="1" dirty="0"/>
              <a:t> bio-based route</a:t>
            </a:r>
            <a:endParaRPr lang="cs-CZ" b="1" dirty="0"/>
          </a:p>
        </p:txBody>
      </p:sp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03FFD565-A610-4C2F-B44C-6C112C95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0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11C4DD-BCA3-4193-A4E0-83A20C45EE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404" y="871875"/>
            <a:ext cx="11513673" cy="16376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“Bright future” for advanced biofuels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US" dirty="0"/>
              <a:t>However, not everything that „looks green is green”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687B9A-07AE-40C5-8FAB-6823DCF0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and outlook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31A84C-8710-44B7-98D9-4511539A56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EA128FFB-88FF-4A00-A298-48BFE981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469702E-7DAF-464F-8CC8-F5CC02239EF3}"/>
              </a:ext>
            </a:extLst>
          </p:cNvPr>
          <p:cNvSpPr/>
          <p:nvPr/>
        </p:nvSpPr>
        <p:spPr>
          <a:xfrm>
            <a:off x="1788160" y="2582823"/>
            <a:ext cx="7863840" cy="108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No “silver bullet” solutions</a:t>
            </a:r>
          </a:p>
          <a:p>
            <a:pPr marL="228594" indent="-228594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Catalysis to play a pivotal role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56A0DA8-7D5C-44ED-95E5-9F3DA634A7A0}"/>
              </a:ext>
            </a:extLst>
          </p:cNvPr>
          <p:cNvSpPr/>
          <p:nvPr/>
        </p:nvSpPr>
        <p:spPr>
          <a:xfrm>
            <a:off x="3149600" y="4266579"/>
            <a:ext cx="7730809" cy="108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“Technology” &amp; “Sustainability” to be addressed simultaneously</a:t>
            </a:r>
          </a:p>
          <a:p>
            <a:pPr marL="228594" indent="-228594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Thermochemical &amp; biochemical approaches to be combined</a:t>
            </a:r>
          </a:p>
        </p:txBody>
      </p:sp>
    </p:spTree>
    <p:extLst>
      <p:ext uri="{BB962C8B-B14F-4D97-AF65-F5344CB8AC3E}">
        <p14:creationId xmlns:p14="http://schemas.microsoft.com/office/powerpoint/2010/main" val="1020439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11C4DD-BCA3-4193-A4E0-83A20C45EE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404" y="871875"/>
            <a:ext cx="11513673" cy="3322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NCK Chemie pro uhlíkově neutrální ekonomiku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„Obnovitelná chemie“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„Cirkulární chemie“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457189" lvl="1" indent="0">
              <a:lnSpc>
                <a:spcPct val="150000"/>
              </a:lnSpc>
              <a:buNone/>
            </a:pPr>
            <a:endParaRPr lang="cs-CZ" dirty="0">
              <a:highlight>
                <a:srgbClr val="FFFF00"/>
              </a:highlight>
            </a:endParaRPr>
          </a:p>
          <a:p>
            <a:pPr marL="457189" lvl="1" indent="0">
              <a:lnSpc>
                <a:spcPct val="150000"/>
              </a:lnSpc>
              <a:buNone/>
            </a:pPr>
            <a:r>
              <a:rPr lang="cs-CZ" b="1" dirty="0">
                <a:highlight>
                  <a:srgbClr val="FFFF00"/>
                </a:highlight>
              </a:rPr>
              <a:t>David Kubička – </a:t>
            </a:r>
            <a:r>
              <a:rPr lang="cs-CZ" b="1" dirty="0" err="1">
                <a:highlight>
                  <a:srgbClr val="FFFF00"/>
                </a:highlight>
              </a:rPr>
              <a:t>david</a:t>
            </a:r>
            <a:r>
              <a:rPr lang="cs-CZ" b="1" dirty="0">
                <a:highlight>
                  <a:srgbClr val="FFFF00"/>
                </a:highlight>
              </a:rPr>
              <a:t>.</a:t>
            </a:r>
            <a:r>
              <a:rPr lang="en-US" b="1" dirty="0">
                <a:highlight>
                  <a:srgbClr val="FFFF00"/>
                </a:highlight>
              </a:rPr>
              <a:t>k</a:t>
            </a:r>
            <a:r>
              <a:rPr lang="cs-CZ" b="1" dirty="0" err="1">
                <a:highlight>
                  <a:srgbClr val="FFFF00"/>
                </a:highlight>
              </a:rPr>
              <a:t>ubicka</a:t>
            </a:r>
            <a:r>
              <a:rPr lang="en-US" b="1" dirty="0">
                <a:highlight>
                  <a:srgbClr val="FFFF00"/>
                </a:highlight>
              </a:rPr>
              <a:t>@vscht.cz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687B9A-07AE-40C5-8FAB-6823DCF0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Národní centrum kompetence (NCK)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31A84C-8710-44B7-98D9-4511539A56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EA128FFB-88FF-4A00-A298-48BFE981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016A21-648B-4D0F-8B36-C2E4EE99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90621-F722-429F-831A-47509FBEC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5599" y="6492240"/>
            <a:ext cx="9125077" cy="355600"/>
          </a:xfrm>
        </p:spPr>
        <p:txBody>
          <a:bodyPr/>
          <a:lstStyle/>
          <a:p>
            <a:r>
              <a:rPr lang="en-US"/>
              <a:t>Technopark </a:t>
            </a:r>
            <a:r>
              <a:rPr lang="en-US" err="1"/>
              <a:t>Kralupy</a:t>
            </a:r>
            <a:r>
              <a:rPr lang="en-US"/>
              <a:t> &amp; Department of Petroleum Technology and Alternative Fuels</a:t>
            </a:r>
            <a:endParaRPr lang="en-GB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EBA41708-E1E5-4ACE-BF7A-25E08D23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52519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C1979-3B81-4BCA-8909-22F48286E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3BC1167-ADBC-4295-9796-AB04182E1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404" y="871875"/>
            <a:ext cx="11656355" cy="54527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1962: 		Rachel Carson, “Silent Spring”, a book outlining the devastation that certain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chemicals had on local ecosystems </a:t>
            </a:r>
            <a:r>
              <a:rPr lang="en-US" dirty="0">
                <a:sym typeface="Wingdings" panose="05000000000000000000" pitchFamily="2" charset="2"/>
              </a:rPr>
              <a:t> inspired modern environmental movement.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 panose="05000000000000000000" pitchFamily="2" charset="2"/>
              </a:rPr>
              <a:t>1969: 		US </a:t>
            </a:r>
            <a:r>
              <a:rPr lang="cs-CZ" dirty="0" err="1"/>
              <a:t>National</a:t>
            </a:r>
            <a:r>
              <a:rPr lang="cs-CZ" dirty="0"/>
              <a:t> Environmental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Act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1970: 		U.S. Environmental Protection Agency (EPA)</a:t>
            </a:r>
          </a:p>
          <a:p>
            <a:pPr lvl="4">
              <a:lnSpc>
                <a:spcPct val="120000"/>
              </a:lnSpc>
            </a:pPr>
            <a:r>
              <a:rPr lang="en-US" sz="1600" dirty="0"/>
              <a:t>banned the use of DDT and other chemical pesticides.</a:t>
            </a:r>
          </a:p>
          <a:p>
            <a:pPr lvl="4"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dirty="0"/>
              <a:t>1980s:	the chemical industry and the EPA were focused </a:t>
            </a:r>
            <a:r>
              <a:rPr lang="en-US" b="1" dirty="0"/>
              <a:t>mainly on pollution clean-up </a:t>
            </a:r>
            <a:r>
              <a:rPr lang="en-US" dirty="0"/>
              <a:t>and 		obvious toxins</a:t>
            </a:r>
          </a:p>
          <a:p>
            <a:pPr>
              <a:lnSpc>
                <a:spcPct val="120000"/>
              </a:lnSpc>
            </a:pPr>
            <a:r>
              <a:rPr lang="en-US" dirty="0"/>
              <a:t>1990: 		The Pollution Prevention Act - regulatory policy change </a:t>
            </a:r>
            <a:r>
              <a:rPr lang="en-US" b="1" dirty="0"/>
              <a:t>from pollution control to 		pollution prevention </a:t>
            </a:r>
            <a:r>
              <a:rPr lang="en-US" dirty="0"/>
              <a:t>as the most effective strategy for these environmental issues.</a:t>
            </a:r>
          </a:p>
          <a:p>
            <a:pPr>
              <a:lnSpc>
                <a:spcPct val="120000"/>
              </a:lnSpc>
            </a:pPr>
            <a:r>
              <a:rPr lang="en-US" dirty="0"/>
              <a:t>1993:		EC Chemistry Council, </a:t>
            </a:r>
            <a:r>
              <a:rPr lang="en-US" b="1" i="1" dirty="0"/>
              <a:t>Chemistry for a Clean World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1998:		Paul </a:t>
            </a:r>
            <a:r>
              <a:rPr lang="en-US" dirty="0" err="1"/>
              <a:t>Anastas</a:t>
            </a:r>
            <a:r>
              <a:rPr lang="en-US" dirty="0"/>
              <a:t> and John C. Warner,</a:t>
            </a:r>
            <a:r>
              <a:rPr lang="en-US" b="1" dirty="0"/>
              <a:t> </a:t>
            </a:r>
            <a:r>
              <a:rPr lang="en-US" b="1" i="1" dirty="0"/>
              <a:t>Green Chemistry: Theory and Practice</a:t>
            </a: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C9B503-AB2D-4045-80B0-936D6AD2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history of green chemistry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50FC37-9C87-4913-8781-0C249D34F0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0F664832-75C0-4B49-B371-E501F78D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703C09C-B33C-4D64-AC8C-7378A494ECC2}"/>
              </a:ext>
            </a:extLst>
          </p:cNvPr>
          <p:cNvSpPr/>
          <p:nvPr/>
        </p:nvSpPr>
        <p:spPr>
          <a:xfrm>
            <a:off x="3355636" y="6200189"/>
            <a:ext cx="8961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https://www.acs.org/content/acs/en/greenchemistry/what-is-green-chemistry/history-of-green-chemistry.html</a:t>
            </a:r>
          </a:p>
        </p:txBody>
      </p:sp>
    </p:spTree>
    <p:extLst>
      <p:ext uri="{BB962C8B-B14F-4D97-AF65-F5344CB8AC3E}">
        <p14:creationId xmlns:p14="http://schemas.microsoft.com/office/powerpoint/2010/main" val="86573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C9B503-AB2D-4045-80B0-936D6AD2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-20320"/>
            <a:ext cx="11307636" cy="6669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12 principles of green chemistry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50FC37-9C87-4913-8781-0C249D34F0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0F664832-75C0-4B49-B371-E501F78D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7">
            <a:extLst>
              <a:ext uri="{FF2B5EF4-FFF2-40B4-BE49-F238E27FC236}">
                <a16:creationId xmlns:a16="http://schemas.microsoft.com/office/drawing/2014/main" id="{845BAD14-25E8-4827-97E2-F7D6433E7B1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61791923"/>
              </p:ext>
            </p:extLst>
          </p:nvPr>
        </p:nvGraphicFramePr>
        <p:xfrm>
          <a:off x="314963" y="717444"/>
          <a:ext cx="11490957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91883">
                  <a:extLst>
                    <a:ext uri="{9D8B030D-6E8A-4147-A177-3AD203B41FA5}">
                      <a16:colId xmlns:a16="http://schemas.microsoft.com/office/drawing/2014/main" val="3658754298"/>
                    </a:ext>
                  </a:extLst>
                </a:gridCol>
                <a:gridCol w="7199074">
                  <a:extLst>
                    <a:ext uri="{9D8B030D-6E8A-4147-A177-3AD203B41FA5}">
                      <a16:colId xmlns:a16="http://schemas.microsoft.com/office/drawing/2014/main" val="2626206491"/>
                    </a:ext>
                  </a:extLst>
                </a:gridCol>
              </a:tblGrid>
              <a:tr h="37058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b="0" noProof="0" dirty="0"/>
                    </a:p>
                    <a:p>
                      <a:pPr marL="0" indent="0">
                        <a:buNone/>
                      </a:pPr>
                      <a:r>
                        <a:rPr lang="en-US" b="0" noProof="0" dirty="0"/>
                        <a:t>1. </a:t>
                      </a:r>
                      <a:r>
                        <a:rPr lang="en-US" b="1" noProof="0" dirty="0"/>
                        <a:t>Prevention</a:t>
                      </a:r>
                    </a:p>
                    <a:p>
                      <a:pPr marL="0" indent="0">
                        <a:buNone/>
                      </a:pP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better to prevent waste than to treat or clean up waste after it has been created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412689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2. </a:t>
                      </a:r>
                      <a:r>
                        <a:rPr lang="en-US" b="1" noProof="0" dirty="0"/>
                        <a:t>Atom Economy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Synthetic methods should be designed to maximize incorporation of all materials used in the process into the final product.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93505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3. </a:t>
                      </a:r>
                      <a:r>
                        <a:rPr lang="en-US" b="1" noProof="0" dirty="0"/>
                        <a:t>Less Hazardous Chemical Synthesis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Wherever practicable, synthetic methods should be designed to use and generate substances that possess little or no toxicity to human health and the environment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034260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4. </a:t>
                      </a:r>
                      <a:r>
                        <a:rPr lang="en-US" b="1" noProof="0" dirty="0"/>
                        <a:t>Designing Safer Chemicals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Chemical products should be designed to preserve efficacy of function while reducing toxicity.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109016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5. </a:t>
                      </a:r>
                      <a:r>
                        <a:rPr lang="en-US" b="1" noProof="0" dirty="0"/>
                        <a:t>Safer Solvents and Auxiliaries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The use of auxiliary substances (e.g., solvents, separation agents, etc.) should be made unnecessary wherever possible and, innocuous when used.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752706"/>
                  </a:ext>
                </a:extLst>
              </a:tr>
              <a:tr h="731010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6. </a:t>
                      </a:r>
                      <a:r>
                        <a:rPr lang="en-US" b="1" noProof="0" dirty="0"/>
                        <a:t>Design for Energy Efficiency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Energy requirements should be recognized for their environmental and economic impacts and should be minimized. Synthetic methods should be conducted at ambient temperature and pressure.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242766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8EDCD752-96DA-47DD-A2D2-712C69B6B054}"/>
              </a:ext>
            </a:extLst>
          </p:cNvPr>
          <p:cNvSpPr/>
          <p:nvPr/>
        </p:nvSpPr>
        <p:spPr>
          <a:xfrm>
            <a:off x="5181600" y="6219084"/>
            <a:ext cx="6929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Green Chemistry: Theory and Practice, Oxford University Press: New York, 1998, p.30.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89461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183F2F-1EC3-401E-95DF-82BDD7C6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-30480"/>
            <a:ext cx="11287316" cy="6771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12 principles of green chemistry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9477BD-7450-4FCF-9921-7873AFE010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graphicFrame>
        <p:nvGraphicFramePr>
          <p:cNvPr id="5" name="Tabulka 7">
            <a:extLst>
              <a:ext uri="{FF2B5EF4-FFF2-40B4-BE49-F238E27FC236}">
                <a16:creationId xmlns:a16="http://schemas.microsoft.com/office/drawing/2014/main" id="{79C59190-5FD5-4C9F-9582-3E48FDCA1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385093"/>
              </p:ext>
            </p:extLst>
          </p:nvPr>
        </p:nvGraphicFramePr>
        <p:xfrm>
          <a:off x="314963" y="718864"/>
          <a:ext cx="11490957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91883">
                  <a:extLst>
                    <a:ext uri="{9D8B030D-6E8A-4147-A177-3AD203B41FA5}">
                      <a16:colId xmlns:a16="http://schemas.microsoft.com/office/drawing/2014/main" val="3658754298"/>
                    </a:ext>
                  </a:extLst>
                </a:gridCol>
                <a:gridCol w="7199074">
                  <a:extLst>
                    <a:ext uri="{9D8B030D-6E8A-4147-A177-3AD203B41FA5}">
                      <a16:colId xmlns:a16="http://schemas.microsoft.com/office/drawing/2014/main" val="2626206491"/>
                    </a:ext>
                  </a:extLst>
                </a:gridCol>
              </a:tblGrid>
              <a:tr h="517799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7. 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Use of Renewable Feedstocks</a:t>
                      </a:r>
                    </a:p>
                    <a:p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 raw material or feedstock should be renewable rather than depleting whenever technically and economically practicable.</a:t>
                      </a:r>
                      <a:endParaRPr lang="cs-CZ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333721"/>
                  </a:ext>
                </a:extLst>
              </a:tr>
              <a:tr h="731010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8. </a:t>
                      </a:r>
                      <a:r>
                        <a:rPr lang="en-US" b="1" noProof="0" dirty="0"/>
                        <a:t>Reduce Derivatives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Unnecessary derivatization (use of blocking groups, protection/deprotection, temporary modification of physical/chemical processes) should be minimized or avoided if possible, because such steps require additional reagents and can generate waste.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523812"/>
                  </a:ext>
                </a:extLst>
              </a:tr>
              <a:tr h="370581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841C8"/>
                        </a:solidFill>
                      </a:endParaRPr>
                    </a:p>
                    <a:p>
                      <a:r>
                        <a:rPr lang="en-US" noProof="0" dirty="0">
                          <a:solidFill>
                            <a:srgbClr val="0841C8"/>
                          </a:solidFill>
                        </a:rPr>
                        <a:t>9. </a:t>
                      </a:r>
                      <a:r>
                        <a:rPr lang="en-US" b="1" noProof="0" dirty="0">
                          <a:solidFill>
                            <a:srgbClr val="0841C8"/>
                          </a:solidFill>
                        </a:rPr>
                        <a:t>Catalysis</a:t>
                      </a:r>
                    </a:p>
                    <a:p>
                      <a:endParaRPr lang="en-US" noProof="0" dirty="0">
                        <a:solidFill>
                          <a:srgbClr val="0841C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841C8"/>
                          </a:solidFill>
                        </a:rPr>
                        <a:t>Catalytic reagents (as selective as possible) are superior to stoichiometric reagents.</a:t>
                      </a:r>
                      <a:endParaRPr lang="cs-CZ" sz="1400" b="0" dirty="0">
                        <a:solidFill>
                          <a:srgbClr val="0841C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312906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10. </a:t>
                      </a:r>
                      <a:r>
                        <a:rPr lang="en-US" b="1" noProof="0" dirty="0"/>
                        <a:t>Design for Degradation</a:t>
                      </a:r>
                    </a:p>
                    <a:p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Chemical products should be designed so that at the end of their function they break down into innocuous degradation products and do not persist in the environment.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43120"/>
                  </a:ext>
                </a:extLst>
              </a:tr>
              <a:tr h="639634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11. </a:t>
                      </a:r>
                      <a:r>
                        <a:rPr lang="en-US" b="1" noProof="0" dirty="0"/>
                        <a:t>Real-time Analysis for Pollution</a:t>
                      </a:r>
                    </a:p>
                    <a:p>
                      <a:r>
                        <a:rPr lang="en-US" b="1" noProof="0" dirty="0"/>
                        <a:t>      Prevention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Analytical methodologies need to be further developed to allow for real-time, in-process monitoring and control prior to the formation of hazardous substances.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864665"/>
                  </a:ext>
                </a:extLst>
              </a:tr>
              <a:tr h="639634"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12. </a:t>
                      </a:r>
                      <a:r>
                        <a:rPr lang="en-US" b="1" noProof="0" dirty="0"/>
                        <a:t>Inherently Safer Chemicals for</a:t>
                      </a:r>
                    </a:p>
                    <a:p>
                      <a:r>
                        <a:rPr lang="en-US" b="1" noProof="0" dirty="0"/>
                        <a:t>      Accident Prevention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Substances and the form of a substance used in a chemical process should be chosen to minimize the potential for chemical accidents, including releases, explosions, and fire.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07105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E1391B8-F9D2-4B96-96DE-E3333F18235A}"/>
              </a:ext>
            </a:extLst>
          </p:cNvPr>
          <p:cNvSpPr/>
          <p:nvPr/>
        </p:nvSpPr>
        <p:spPr>
          <a:xfrm>
            <a:off x="5110480" y="6205264"/>
            <a:ext cx="7081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Green Chemistry: Theory and Practice, Oxford University Press: New York, 1998, p.30.</a:t>
            </a:r>
            <a:endParaRPr lang="cs-CZ" sz="1400" i="1" dirty="0"/>
          </a:p>
        </p:txBody>
      </p: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5C24D432-63C0-4563-9406-BBC350C9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1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EA5061D-D380-4734-9240-82D164DE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0960"/>
            <a:ext cx="11297476" cy="70759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12 principles of green engineering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831E7D-7543-436F-BD6B-ECA987B788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8090B17B-B495-4943-A3CA-04B2DD2F11C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89179078"/>
              </p:ext>
            </p:extLst>
          </p:nvPr>
        </p:nvGraphicFramePr>
        <p:xfrm>
          <a:off x="436503" y="691859"/>
          <a:ext cx="11318994" cy="5775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49543">
                  <a:extLst>
                    <a:ext uri="{9D8B030D-6E8A-4147-A177-3AD203B41FA5}">
                      <a16:colId xmlns:a16="http://schemas.microsoft.com/office/drawing/2014/main" val="3658754298"/>
                    </a:ext>
                  </a:extLst>
                </a:gridCol>
                <a:gridCol w="6469451">
                  <a:extLst>
                    <a:ext uri="{9D8B030D-6E8A-4147-A177-3AD203B41FA5}">
                      <a16:colId xmlns:a16="http://schemas.microsoft.com/office/drawing/2014/main" val="262620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1. </a:t>
                      </a:r>
                      <a:r>
                        <a:rPr lang="en-US" b="1" noProof="0" dirty="0"/>
                        <a:t>Inherent Rather Than Circumstantial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Designers need to strive to ensure that all materials and energy inputs and outputs are as inherently nonhazardous as possible.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1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2. </a:t>
                      </a:r>
                      <a:r>
                        <a:rPr lang="en-US" b="1" noProof="0" dirty="0"/>
                        <a:t>Prevention Instead of Treatment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is better to prevent waste than to treat or clean up waste after it is formed.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93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3. </a:t>
                      </a:r>
                      <a:r>
                        <a:rPr lang="en-US" b="1" noProof="0" dirty="0"/>
                        <a:t>Design for Separation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Separation and purification operations should be designed to minimize energy consumption and materials use.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3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4. </a:t>
                      </a:r>
                      <a:r>
                        <a:rPr lang="en-US" b="1" noProof="0" dirty="0"/>
                        <a:t>Maximize Efficiency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Products, processes, and systems should be designed to maximize mass, energy, space, and time efficiency.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5. </a:t>
                      </a:r>
                      <a:r>
                        <a:rPr lang="en-US" b="1" noProof="0" dirty="0"/>
                        <a:t>Output-Pulled Versus Input-Pushed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Products, processes, and systems should be “output-pulled” rather than “input-pushed” through the use of energy and materials.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5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841C8"/>
                          </a:solidFill>
                        </a:rPr>
                        <a:t>6. </a:t>
                      </a:r>
                      <a:r>
                        <a:rPr lang="en-US" b="1" noProof="0" dirty="0">
                          <a:solidFill>
                            <a:srgbClr val="0841C8"/>
                          </a:solidFill>
                        </a:rPr>
                        <a:t>Conserve Complexity</a:t>
                      </a:r>
                      <a:endParaRPr lang="en-US" noProof="0" dirty="0">
                        <a:solidFill>
                          <a:srgbClr val="0841C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841C8"/>
                          </a:solidFill>
                        </a:rPr>
                        <a:t>Embedded entropy and complexity must be viewed as an investment when making design choices on recycle, reuse, or beneficial disposition.</a:t>
                      </a:r>
                      <a:endParaRPr lang="cs-CZ" sz="1400" dirty="0">
                        <a:solidFill>
                          <a:srgbClr val="0841C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4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7. </a:t>
                      </a:r>
                      <a:r>
                        <a:rPr lang="en-US" b="1" noProof="0" dirty="0"/>
                        <a:t>Durability Rather Than Immortality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Targeted durability, not immortality, should be a design goal.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3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8. </a:t>
                      </a:r>
                      <a:r>
                        <a:rPr lang="en-US" b="1" noProof="0" dirty="0"/>
                        <a:t>Meet Need, Minimize Excess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 for unnecessary capacity or capability (e.g., “one size fits all”) solutions should be considered a design flaw.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2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9. </a:t>
                      </a:r>
                      <a:r>
                        <a:rPr lang="en-US" b="1" noProof="0" dirty="0"/>
                        <a:t>Minimize Material Diversity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Material diversity in multicomponent products should be minimized to promote disassembly and value retention.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1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10. </a:t>
                      </a:r>
                      <a:r>
                        <a:rPr lang="en-US" b="1" noProof="0" dirty="0"/>
                        <a:t>Integrate Material and Energy Flows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 of products, processes, and systems must include integration and interconnectivity with available energy and materials flows.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11. </a:t>
                      </a:r>
                      <a:r>
                        <a:rPr lang="en-US" b="1" noProof="0" dirty="0"/>
                        <a:t>Design for Commercial “Afterlife”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Products, processes, and systems should be designed for performance in a commercial “afterlife.”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6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12. </a:t>
                      </a:r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Renewable Rather Than Depleting</a:t>
                      </a:r>
                      <a:endParaRPr lang="en-US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Material and energy inputs should be renewable rather than depleting.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7105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9CCE7993-6AFD-405B-AFEB-212F0F6F91A9}"/>
              </a:ext>
            </a:extLst>
          </p:cNvPr>
          <p:cNvSpPr/>
          <p:nvPr/>
        </p:nvSpPr>
        <p:spPr>
          <a:xfrm>
            <a:off x="8696960" y="6513042"/>
            <a:ext cx="739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Env. Sci. Tech. </a:t>
            </a:r>
            <a:r>
              <a:rPr lang="en-US" sz="1400" b="1" i="1" dirty="0"/>
              <a:t>2003</a:t>
            </a:r>
            <a:r>
              <a:rPr lang="en-US" sz="1400" i="1" dirty="0"/>
              <a:t>, 37(5), 94A-101A. </a:t>
            </a:r>
            <a:endParaRPr lang="cs-CZ" sz="1400" i="1" dirty="0"/>
          </a:p>
        </p:txBody>
      </p:sp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2E17554E-239F-4C6A-A3F0-33BFB4D6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8B72CBD-673B-4E80-BC34-BC2FAE18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0"/>
            <a:ext cx="11277156" cy="6908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renewables?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B4D1A7-760A-4BAF-AEAF-A6786400B3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40E920-F564-4C0A-8689-A389C7FE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7" y="1052655"/>
            <a:ext cx="8912506" cy="47456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F0FD4E-9115-4820-861F-085E7ABB92CD}"/>
              </a:ext>
            </a:extLst>
          </p:cNvPr>
          <p:cNvSpPr/>
          <p:nvPr/>
        </p:nvSpPr>
        <p:spPr>
          <a:xfrm>
            <a:off x="3026286" y="6204293"/>
            <a:ext cx="9165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8F8F8F"/>
                </a:solidFill>
              </a:rPr>
              <a:t>biofuelsdigest.com</a:t>
            </a:r>
            <a:r>
              <a:rPr lang="cs-CZ" sz="1400" dirty="0">
                <a:solidFill>
                  <a:srgbClr val="8F8F8F"/>
                </a:solidFill>
              </a:rPr>
              <a:t>/</a:t>
            </a:r>
            <a:r>
              <a:rPr lang="cs-CZ" sz="1400" dirty="0" err="1">
                <a:solidFill>
                  <a:srgbClr val="8F8F8F"/>
                </a:solidFill>
              </a:rPr>
              <a:t>bdigest</a:t>
            </a:r>
            <a:r>
              <a:rPr lang="cs-CZ" sz="1400" dirty="0">
                <a:solidFill>
                  <a:srgbClr val="8F8F8F"/>
                </a:solidFill>
              </a:rPr>
              <a:t>/2020/05/25/3-things-that-need-to-happen-for-sustainable-aviation-fuel-totake-off/</a:t>
            </a:r>
            <a:endParaRPr lang="cs-CZ" sz="1400" dirty="0"/>
          </a:p>
        </p:txBody>
      </p: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426A93CE-4ECF-4E05-B744-012BD443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2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1D755EE-9B30-4CFF-B54B-464023AD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to reduce </a:t>
            </a:r>
            <a:r>
              <a:rPr lang="en-US" dirty="0" err="1">
                <a:solidFill>
                  <a:schemeClr val="tx1"/>
                </a:solidFill>
              </a:rPr>
              <a:t>ghg</a:t>
            </a:r>
            <a:r>
              <a:rPr lang="en-US" dirty="0">
                <a:solidFill>
                  <a:schemeClr val="tx1"/>
                </a:solidFill>
              </a:rPr>
              <a:t> emissions?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759A66-ED4F-449B-9551-470330A32C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4507580-5350-484A-98CF-3F0909BEE2D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416"/>
            <a:ext cx="8077200" cy="45529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86FDE62-ED5A-44C5-8A9B-C5E7B0CCE0A1}"/>
              </a:ext>
            </a:extLst>
          </p:cNvPr>
          <p:cNvSpPr/>
          <p:nvPr/>
        </p:nvSpPr>
        <p:spPr>
          <a:xfrm>
            <a:off x="9707792" y="6135684"/>
            <a:ext cx="2367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https://ourworldindata.org/</a:t>
            </a:r>
          </a:p>
        </p:txBody>
      </p: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082FB52B-BA8C-4D3D-88A8-29F1EA65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ED3044CC-3080-4205-8AF0-4559CF7637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/>
          <a:stretch/>
        </p:blipFill>
        <p:spPr>
          <a:xfrm>
            <a:off x="8227850" y="3890468"/>
            <a:ext cx="3503152" cy="2178736"/>
          </a:xfrm>
          <a:prstGeom prst="rect">
            <a:avLst/>
          </a:prstGeom>
        </p:spPr>
      </p:pic>
      <p:pic>
        <p:nvPicPr>
          <p:cNvPr id="9" name="Zástupný obsah 5">
            <a:extLst>
              <a:ext uri="{FF2B5EF4-FFF2-40B4-BE49-F238E27FC236}">
                <a16:creationId xmlns:a16="http://schemas.microsoft.com/office/drawing/2014/main" id="{481F347D-3CD6-44D6-BBB2-A8B167ED8E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5"/>
          <a:stretch/>
        </p:blipFill>
        <p:spPr>
          <a:xfrm>
            <a:off x="8077200" y="1090475"/>
            <a:ext cx="3493176" cy="2062659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7F2E4C8-539D-4C09-9DE6-DC1F568ED849}"/>
              </a:ext>
            </a:extLst>
          </p:cNvPr>
          <p:cNvCxnSpPr>
            <a:cxnSpLocks/>
          </p:cNvCxnSpPr>
          <p:nvPr/>
        </p:nvCxnSpPr>
        <p:spPr>
          <a:xfrm>
            <a:off x="8415679" y="1588706"/>
            <a:ext cx="34035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3CB83BB-DB95-418E-A4F0-5F2A711C9222}"/>
              </a:ext>
            </a:extLst>
          </p:cNvPr>
          <p:cNvCxnSpPr>
            <a:cxnSpLocks/>
          </p:cNvCxnSpPr>
          <p:nvPr/>
        </p:nvCxnSpPr>
        <p:spPr>
          <a:xfrm>
            <a:off x="8415679" y="2142124"/>
            <a:ext cx="34035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F8DE07-078D-443A-B018-63505A4A3DF9}"/>
              </a:ext>
            </a:extLst>
          </p:cNvPr>
          <p:cNvSpPr txBox="1"/>
          <p:nvPr/>
        </p:nvSpPr>
        <p:spPr>
          <a:xfrm>
            <a:off x="11154729" y="131015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300 </a:t>
            </a:r>
            <a:r>
              <a:rPr lang="cs-CZ" sz="1400" b="1" dirty="0" err="1">
                <a:solidFill>
                  <a:srgbClr val="FF0000"/>
                </a:solidFill>
              </a:rPr>
              <a:t>ppm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AE7CC8-3146-44DE-B984-3AB3EDA8110D}"/>
              </a:ext>
            </a:extLst>
          </p:cNvPr>
          <p:cNvSpPr txBox="1"/>
          <p:nvPr/>
        </p:nvSpPr>
        <p:spPr>
          <a:xfrm>
            <a:off x="11154728" y="209985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175 </a:t>
            </a:r>
            <a:r>
              <a:rPr lang="cs-CZ" sz="1400" b="1" dirty="0" err="1">
                <a:solidFill>
                  <a:srgbClr val="FF0000"/>
                </a:solidFill>
              </a:rPr>
              <a:t>ppm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D3D440-AA9A-4C29-A6D9-2EBBE2EB9DC4}"/>
              </a:ext>
            </a:extLst>
          </p:cNvPr>
          <p:cNvSpPr txBox="1"/>
          <p:nvPr/>
        </p:nvSpPr>
        <p:spPr>
          <a:xfrm>
            <a:off x="11480200" y="501291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1914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3213852-78DB-4263-953E-8C334EAD6E05}"/>
              </a:ext>
            </a:extLst>
          </p:cNvPr>
          <p:cNvCxnSpPr>
            <a:cxnSpLocks/>
          </p:cNvCxnSpPr>
          <p:nvPr/>
        </p:nvCxnSpPr>
        <p:spPr>
          <a:xfrm flipH="1">
            <a:off x="11253807" y="5259134"/>
            <a:ext cx="375310" cy="1231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57A9864-2B84-4DAE-B65C-B8F4D9B8F8D2}"/>
              </a:ext>
            </a:extLst>
          </p:cNvPr>
          <p:cNvCxnSpPr>
            <a:cxnSpLocks/>
          </p:cNvCxnSpPr>
          <p:nvPr/>
        </p:nvCxnSpPr>
        <p:spPr>
          <a:xfrm flipH="1">
            <a:off x="11341449" y="4580265"/>
            <a:ext cx="375310" cy="1231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DD2505C-76FB-4A60-AF74-083DBFD9B24C}"/>
              </a:ext>
            </a:extLst>
          </p:cNvPr>
          <p:cNvCxnSpPr>
            <a:cxnSpLocks/>
          </p:cNvCxnSpPr>
          <p:nvPr/>
        </p:nvCxnSpPr>
        <p:spPr>
          <a:xfrm flipH="1">
            <a:off x="11382721" y="3928923"/>
            <a:ext cx="375310" cy="1231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8C2977F-9FF3-4D28-BDD4-13C3FBC57294}"/>
              </a:ext>
            </a:extLst>
          </p:cNvPr>
          <p:cNvSpPr txBox="1"/>
          <p:nvPr/>
        </p:nvSpPr>
        <p:spPr>
          <a:xfrm>
            <a:off x="11480200" y="434810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1990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DCFA17-8671-4D48-AEA9-121F72C65C99}"/>
              </a:ext>
            </a:extLst>
          </p:cNvPr>
          <p:cNvSpPr txBox="1"/>
          <p:nvPr/>
        </p:nvSpPr>
        <p:spPr>
          <a:xfrm>
            <a:off x="11480200" y="368270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24797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2D9569-C81A-450F-A0B2-90A93562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10160"/>
            <a:ext cx="11358436" cy="636477"/>
          </a:xfrm>
          <a:noFill/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Bio- </a:t>
            </a:r>
            <a:r>
              <a:rPr lang="en-US" dirty="0">
                <a:solidFill>
                  <a:schemeClr val="tx1"/>
                </a:solidFill>
              </a:rPr>
              <a:t>&amp; co2-based economy: feeds, process, products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E404C0-0F5E-43CD-9150-C9E6079553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Technopark </a:t>
            </a:r>
            <a:r>
              <a:rPr lang="en-US" dirty="0" err="1"/>
              <a:t>Kralupy</a:t>
            </a:r>
            <a:r>
              <a:rPr lang="en-US" dirty="0"/>
              <a:t> &amp; Department of Petroleum Technology and Alternative Fuels</a:t>
            </a:r>
            <a:endParaRPr lang="en-GB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64B38818-A7E1-4BAE-99EA-4D474E6E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59" y="70807"/>
            <a:ext cx="2074541" cy="4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E4DFB7B-1453-4D0D-A266-4FAB448AC68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15377" r="5884" b="15011"/>
          <a:stretch/>
        </p:blipFill>
        <p:spPr>
          <a:xfrm>
            <a:off x="1432560" y="707284"/>
            <a:ext cx="9611360" cy="5698374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E0F802-6D6B-4588-AD44-7F930C4717D0}"/>
              </a:ext>
            </a:extLst>
          </p:cNvPr>
          <p:cNvSpPr/>
          <p:nvPr/>
        </p:nvSpPr>
        <p:spPr>
          <a:xfrm>
            <a:off x="9480677" y="6534448"/>
            <a:ext cx="2120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http://nova-institute.eu/</a:t>
            </a:r>
          </a:p>
        </p:txBody>
      </p:sp>
    </p:spTree>
    <p:extLst>
      <p:ext uri="{BB962C8B-B14F-4D97-AF65-F5344CB8AC3E}">
        <p14:creationId xmlns:p14="http://schemas.microsoft.com/office/powerpoint/2010/main" val="3745813819"/>
      </p:ext>
    </p:extLst>
  </p:cSld>
  <p:clrMapOvr>
    <a:masterClrMapping/>
  </p:clrMapOvr>
</p:sld>
</file>

<file path=ppt/theme/theme1.xml><?xml version="1.0" encoding="utf-8"?>
<a:theme xmlns:a="http://schemas.openxmlformats.org/drawingml/2006/main" name="Ustavni motiv_16x9_eng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92D050"/>
      </a:accent2>
      <a:accent3>
        <a:srgbClr val="C00000"/>
      </a:accent3>
      <a:accent4>
        <a:srgbClr val="7F7F7F"/>
      </a:accent4>
      <a:accent5>
        <a:srgbClr val="FFC000"/>
      </a:accent5>
      <a:accent6>
        <a:srgbClr val="00B0F0"/>
      </a:accent6>
      <a:hlink>
        <a:srgbClr val="002060"/>
      </a:hlink>
      <a:folHlink>
        <a:srgbClr val="954F72"/>
      </a:folHlink>
    </a:clrScheme>
    <a:fontScheme name="Vlastní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avni motiv_16x9_eng" id="{00E97CBE-7D97-4F3E-88F5-E3651265B670}" vid="{B49C563B-6D22-478C-82DC-760CEC6F1C8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5E4661791A564D8A2048B70665E361" ma:contentTypeVersion="14" ma:contentTypeDescription="Vytvoří nový dokument" ma:contentTypeScope="" ma:versionID="5bd88dbe603179e671247d293a3012fe">
  <xsd:schema xmlns:xsd="http://www.w3.org/2001/XMLSchema" xmlns:xs="http://www.w3.org/2001/XMLSchema" xmlns:p="http://schemas.microsoft.com/office/2006/metadata/properties" xmlns:ns3="1b00921e-ac86-4a31-9c4f-91d2dcc79a9c" xmlns:ns4="b3607c52-8047-4e05-a347-fb526964b0f1" targetNamespace="http://schemas.microsoft.com/office/2006/metadata/properties" ma:root="true" ma:fieldsID="be328fb3427009f81cceb518a234bc26" ns3:_="" ns4:_="">
    <xsd:import namespace="1b00921e-ac86-4a31-9c4f-91d2dcc79a9c"/>
    <xsd:import namespace="b3607c52-8047-4e05-a347-fb526964b0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921e-ac86-4a31-9c4f-91d2dcc79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07c52-8047-4e05-a347-fb526964b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2BC957-7BFB-411D-91A1-B73552632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59BBA-4883-4017-90AB-F7812E2AA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0921e-ac86-4a31-9c4f-91d2dcc79a9c"/>
    <ds:schemaRef ds:uri="b3607c52-8047-4e05-a347-fb526964b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2E5B23-C32D-40BF-A914-5876A1C124D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1b00921e-ac86-4a31-9c4f-91d2dcc79a9c"/>
    <ds:schemaRef ds:uri="http://schemas.microsoft.com/office/infopath/2007/PartnerControls"/>
    <ds:schemaRef ds:uri="b3607c52-8047-4e05-a347-fb526964b0f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Ustavni motiv_16x9_eng</Template>
  <TotalTime>69728</TotalTime>
  <Words>1601</Words>
  <Application>Microsoft Office PowerPoint</Application>
  <PresentationFormat>Širokoúhlá obrazovka</PresentationFormat>
  <Paragraphs>236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Segoe</vt:lpstr>
      <vt:lpstr>Segoe UI</vt:lpstr>
      <vt:lpstr>Times New Roman</vt:lpstr>
      <vt:lpstr>Wingdings</vt:lpstr>
      <vt:lpstr>Ustavni motiv_16x9_eng</vt:lpstr>
      <vt:lpstr>Green Chemistry: Obnovitelné suroviny pro chemický průmysl</vt:lpstr>
      <vt:lpstr>Green chemistry</vt:lpstr>
      <vt:lpstr>The history of green chemistry</vt:lpstr>
      <vt:lpstr>The 12 principles of green chemistry</vt:lpstr>
      <vt:lpstr>The 12 principles of green chemistry</vt:lpstr>
      <vt:lpstr>12 principles of green engineering</vt:lpstr>
      <vt:lpstr>Why renewables?</vt:lpstr>
      <vt:lpstr>why to reduce ghg emissions?</vt:lpstr>
      <vt:lpstr>Bio- &amp; co2-based economy: feeds, process, products</vt:lpstr>
      <vt:lpstr>Conceptual biomass valorization</vt:lpstr>
      <vt:lpstr>Biomass upgrading alternatives</vt:lpstr>
      <vt:lpstr>Prezentace aplikace PowerPoint</vt:lpstr>
      <vt:lpstr>TRIGLYCERIDES TO HYDROCARBONS: HVO &amp; SAF</vt:lpstr>
      <vt:lpstr>TRIGLYCERIDES TO HYDROCARBONS: HVO &amp; SAF</vt:lpstr>
      <vt:lpstr>BIOMASS TO BIOOIL TO BIOFUELS: BIOMATES</vt:lpstr>
      <vt:lpstr>BIOMASS TO BIOOIL TO BIOFUELS: BIOMATES</vt:lpstr>
      <vt:lpstr>Ih2 technology – gti &amp; shell</vt:lpstr>
      <vt:lpstr>Platform Molecules Increasing the Chain Length</vt:lpstr>
      <vt:lpstr>Aldol condensation: designing fuels?</vt:lpstr>
      <vt:lpstr>BIOMASS TO SYNGAS TO ANYTHING</vt:lpstr>
      <vt:lpstr>Biomass to adipic acid: towards nylon 6,6</vt:lpstr>
      <vt:lpstr>Conclusions and outlook</vt:lpstr>
      <vt:lpstr>Národní centrum kompetence (NCK)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Cu-based calalysts for dimethyl adipate hydrogenolysis</dc:title>
  <dc:creator>Jaroslav Aubrecht</dc:creator>
  <cp:lastModifiedBy>Kubicka David</cp:lastModifiedBy>
  <cp:revision>592</cp:revision>
  <dcterms:created xsi:type="dcterms:W3CDTF">2018-10-19T19:46:22Z</dcterms:created>
  <dcterms:modified xsi:type="dcterms:W3CDTF">2021-11-23T15:14:18Z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0x010100DC5E4661791A564D8A2048B70665E361</vt:lpwstr>
  </property>
</Properties>
</file>